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11" r:id="rId2"/>
    <p:sldId id="263" r:id="rId3"/>
    <p:sldId id="382" r:id="rId4"/>
    <p:sldId id="265" r:id="rId5"/>
    <p:sldId id="385" r:id="rId6"/>
    <p:sldId id="386" r:id="rId7"/>
    <p:sldId id="287" r:id="rId8"/>
    <p:sldId id="315" r:id="rId9"/>
    <p:sldId id="289" r:id="rId10"/>
    <p:sldId id="349" r:id="rId11"/>
    <p:sldId id="336" r:id="rId12"/>
    <p:sldId id="325" r:id="rId13"/>
    <p:sldId id="326" r:id="rId14"/>
    <p:sldId id="327" r:id="rId15"/>
    <p:sldId id="365" r:id="rId16"/>
    <p:sldId id="366" r:id="rId17"/>
    <p:sldId id="367" r:id="rId18"/>
    <p:sldId id="370" r:id="rId19"/>
    <p:sldId id="387" r:id="rId20"/>
    <p:sldId id="388" r:id="rId21"/>
    <p:sldId id="345" r:id="rId22"/>
    <p:sldId id="374" r:id="rId23"/>
    <p:sldId id="375" r:id="rId24"/>
    <p:sldId id="376" r:id="rId25"/>
    <p:sldId id="362" r:id="rId26"/>
    <p:sldId id="389" r:id="rId27"/>
    <p:sldId id="377" r:id="rId28"/>
    <p:sldId id="380" r:id="rId29"/>
    <p:sldId id="342" r:id="rId30"/>
    <p:sldId id="347" r:id="rId31"/>
    <p:sldId id="291"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AA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8" autoAdjust="0"/>
    <p:restoredTop sz="96552" autoAdjust="0"/>
  </p:normalViewPr>
  <p:slideViewPr>
    <p:cSldViewPr>
      <p:cViewPr varScale="1">
        <p:scale>
          <a:sx n="110" d="100"/>
          <a:sy n="110" d="100"/>
        </p:scale>
        <p:origin x="-450" y="-84"/>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111.wmf"/><Relationship Id="rId4" Type="http://schemas.openxmlformats.org/officeDocument/2006/relationships/image" Target="../media/image11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2C3A7-5443-44B4-B28D-557B5DF0A101}" type="datetimeFigureOut">
              <a:rPr lang="en-US" smtClean="0"/>
              <a:pPr/>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4809F-A01D-4566-8C60-A50781587F03}" type="slidenum">
              <a:rPr lang="en-US" smtClean="0"/>
              <a:pPr/>
              <a:t>‹#›</a:t>
            </a:fld>
            <a:endParaRPr lang="en-US"/>
          </a:p>
        </p:txBody>
      </p:sp>
    </p:spTree>
    <p:extLst>
      <p:ext uri="{BB962C8B-B14F-4D97-AF65-F5344CB8AC3E}">
        <p14:creationId xmlns:p14="http://schemas.microsoft.com/office/powerpoint/2010/main" val="126466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04</a:t>
            </a:r>
            <a:r>
              <a:rPr lang="en-US" baseline="0" dirty="0" smtClean="0"/>
              <a:t> </a:t>
            </a:r>
            <a:r>
              <a:rPr lang="en-US" dirty="0" smtClean="0"/>
              <a:t>16</a:t>
            </a:r>
            <a:r>
              <a:rPr lang="en-US" baseline="0" dirty="0" smtClean="0"/>
              <a:t> </a:t>
            </a:r>
            <a:r>
              <a:rPr lang="en-US" dirty="0" smtClean="0"/>
              <a:t>2014 ss4 no lens</a:t>
            </a:r>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19</a:t>
            </a:fld>
            <a:endParaRPr lang="en-US"/>
          </a:p>
        </p:txBody>
      </p:sp>
    </p:spTree>
    <p:extLst>
      <p:ext uri="{BB962C8B-B14F-4D97-AF65-F5344CB8AC3E}">
        <p14:creationId xmlns:p14="http://schemas.microsoft.com/office/powerpoint/2010/main" val="393410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04</a:t>
            </a:r>
            <a:r>
              <a:rPr lang="en-US" baseline="0" dirty="0" smtClean="0"/>
              <a:t> </a:t>
            </a:r>
            <a:r>
              <a:rPr lang="en-US" dirty="0" smtClean="0"/>
              <a:t>17</a:t>
            </a:r>
            <a:r>
              <a:rPr lang="en-US" baseline="0" dirty="0" smtClean="0"/>
              <a:t> </a:t>
            </a:r>
            <a:r>
              <a:rPr lang="en-US" dirty="0" smtClean="0"/>
              <a:t>2014 </a:t>
            </a:r>
            <a:r>
              <a:rPr lang="en-US" dirty="0" err="1" smtClean="0"/>
              <a:t>Dbl</a:t>
            </a:r>
            <a:r>
              <a:rPr lang="en-US" dirty="0" smtClean="0"/>
              <a:t> wire 1</a:t>
            </a:r>
          </a:p>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20</a:t>
            </a:fld>
            <a:endParaRPr lang="en-US"/>
          </a:p>
        </p:txBody>
      </p:sp>
    </p:spTree>
    <p:extLst>
      <p:ext uri="{BB962C8B-B14F-4D97-AF65-F5344CB8AC3E}">
        <p14:creationId xmlns:p14="http://schemas.microsoft.com/office/powerpoint/2010/main" val="346030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23</a:t>
            </a:fld>
            <a:endParaRPr lang="en-US"/>
          </a:p>
        </p:txBody>
      </p:sp>
    </p:spTree>
    <p:extLst>
      <p:ext uri="{BB962C8B-B14F-4D97-AF65-F5344CB8AC3E}">
        <p14:creationId xmlns:p14="http://schemas.microsoft.com/office/powerpoint/2010/main" val="3964175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It all started…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1E84809F-A01D-4566-8C60-A50781587F03}"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Light </a:t>
            </a:r>
            <a:r>
              <a:rPr lang="en-US" dirty="0" err="1" smtClean="0"/>
              <a:t>propagets</a:t>
            </a:r>
            <a:r>
              <a:rPr lang="en-US" dirty="0" smtClean="0"/>
              <a:t> as a wave, but emitted and absorbed as particles. Statistics of </a:t>
            </a:r>
            <a:r>
              <a:rPr lang="en-US" dirty="0" err="1" smtClean="0"/>
              <a:t>photodetections</a:t>
            </a:r>
            <a:r>
              <a:rPr lang="en-US" dirty="0" smtClean="0"/>
              <a:t>,</a:t>
            </a:r>
            <a:r>
              <a:rPr lang="en-US" baseline="0" dirty="0" smtClean="0"/>
              <a:t> e.g. the </a:t>
            </a:r>
            <a:r>
              <a:rPr lang="en-US" baseline="0" dirty="0" err="1" smtClean="0"/>
              <a:t>corfunction</a:t>
            </a:r>
            <a:r>
              <a:rPr lang="en-US" baseline="0" dirty="0" smtClean="0"/>
              <a:t>, provides info about light source</a:t>
            </a:r>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Two-coordinate</a:t>
            </a:r>
            <a:r>
              <a:rPr lang="en-US" baseline="0" dirty="0" smtClean="0"/>
              <a:t> </a:t>
            </a:r>
            <a:r>
              <a:rPr lang="en-US" baseline="0" dirty="0" err="1" smtClean="0"/>
              <a:t>corfunctions</a:t>
            </a:r>
            <a:r>
              <a:rPr lang="en-US" baseline="0" dirty="0" smtClean="0"/>
              <a:t> can also be introduced. </a:t>
            </a:r>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parameters from papers, model speckles. AU = </a:t>
            </a:r>
            <a:r>
              <a:rPr lang="en-US" dirty="0" smtClean="0">
                <a:effectLst/>
              </a:rPr>
              <a:t>149,597,870,700  meters</a:t>
            </a:r>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32</a:t>
            </a:fld>
            <a:endParaRPr lang="en-US"/>
          </a:p>
        </p:txBody>
      </p:sp>
    </p:spTree>
    <p:extLst>
      <p:ext uri="{BB962C8B-B14F-4D97-AF65-F5344CB8AC3E}">
        <p14:creationId xmlns:p14="http://schemas.microsoft.com/office/powerpoint/2010/main" val="65275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Corfunction</a:t>
            </a:r>
            <a:r>
              <a:rPr lang="en-US" dirty="0" smtClean="0"/>
              <a:t> will carry the information of the object’s</a:t>
            </a:r>
            <a:r>
              <a:rPr lang="en-US" baseline="0" dirty="0" smtClean="0"/>
              <a:t> optical properties, though a general analysis is complicated.</a:t>
            </a:r>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84809F-A01D-4566-8C60-A50781587F0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5.png"/><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44.wmf"/><Relationship Id="rId4" Type="http://schemas.openxmlformats.org/officeDocument/2006/relationships/image" Target="../media/image46.png"/><Relationship Id="rId9"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26.bin"/><Relationship Id="rId18" Type="http://schemas.openxmlformats.org/officeDocument/2006/relationships/image" Target="../media/image54.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51.wmf"/><Relationship Id="rId17" Type="http://schemas.openxmlformats.org/officeDocument/2006/relationships/oleObject" Target="../embeddings/oleObject28.bin"/><Relationship Id="rId2" Type="http://schemas.openxmlformats.org/officeDocument/2006/relationships/slideLayout" Target="../slideLayouts/slideLayout2.xml"/><Relationship Id="rId16" Type="http://schemas.openxmlformats.org/officeDocument/2006/relationships/image" Target="../media/image53.wmf"/><Relationship Id="rId1" Type="http://schemas.openxmlformats.org/officeDocument/2006/relationships/vmlDrawing" Target="../drawings/vmlDrawing6.vml"/><Relationship Id="rId6" Type="http://schemas.openxmlformats.org/officeDocument/2006/relationships/image" Target="../media/image48.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24.bin"/><Relationship Id="rId14" Type="http://schemas.openxmlformats.org/officeDocument/2006/relationships/image" Target="../media/image52.wmf"/></Relationships>
</file>

<file path=ppt/slides/_rels/slide12.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6.wmf"/><Relationship Id="rId5" Type="http://schemas.openxmlformats.org/officeDocument/2006/relationships/oleObject" Target="../embeddings/oleObject30.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9.jpeg"/><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68.wmf"/><Relationship Id="rId2" Type="http://schemas.openxmlformats.org/officeDocument/2006/relationships/slideLayout" Target="../slideLayouts/slideLayout2.xml"/><Relationship Id="rId16" Type="http://schemas.openxmlformats.org/officeDocument/2006/relationships/image" Target="../media/image72.png"/><Relationship Id="rId1" Type="http://schemas.openxmlformats.org/officeDocument/2006/relationships/vmlDrawing" Target="../drawings/vmlDrawing8.vml"/><Relationship Id="rId6" Type="http://schemas.openxmlformats.org/officeDocument/2006/relationships/image" Target="../media/image66.wmf"/><Relationship Id="rId11" Type="http://schemas.openxmlformats.org/officeDocument/2006/relationships/oleObject" Target="../embeddings/oleObject38.bin"/><Relationship Id="rId5" Type="http://schemas.openxmlformats.org/officeDocument/2006/relationships/oleObject" Target="../embeddings/oleObject34.bin"/><Relationship Id="rId15" Type="http://schemas.openxmlformats.org/officeDocument/2006/relationships/image" Target="../media/image71.png"/><Relationship Id="rId10" Type="http://schemas.openxmlformats.org/officeDocument/2006/relationships/image" Target="../media/image67.wmf"/><Relationship Id="rId4" Type="http://schemas.openxmlformats.org/officeDocument/2006/relationships/image" Target="../media/image65.wmf"/><Relationship Id="rId9" Type="http://schemas.openxmlformats.org/officeDocument/2006/relationships/oleObject" Target="../embeddings/oleObject37.bin"/><Relationship Id="rId1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75.gif"/><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8.png"/><Relationship Id="rId11" Type="http://schemas.openxmlformats.org/officeDocument/2006/relationships/image" Target="../media/image74.wmf"/><Relationship Id="rId5" Type="http://schemas.openxmlformats.org/officeDocument/2006/relationships/image" Target="../media/image77.png"/><Relationship Id="rId10" Type="http://schemas.openxmlformats.org/officeDocument/2006/relationships/oleObject" Target="../embeddings/oleObject40.bin"/><Relationship Id="rId4" Type="http://schemas.openxmlformats.org/officeDocument/2006/relationships/image" Target="../media/image76.jpeg"/><Relationship Id="rId9" Type="http://schemas.openxmlformats.org/officeDocument/2006/relationships/image" Target="../media/image73.wmf"/></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3.png"/><Relationship Id="rId7" Type="http://schemas.openxmlformats.org/officeDocument/2006/relationships/image" Target="../media/image96.jpeg"/><Relationship Id="rId12"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5.gif"/><Relationship Id="rId11" Type="http://schemas.openxmlformats.org/officeDocument/2006/relationships/oleObject" Target="../embeddings/oleObject41.bin"/><Relationship Id="rId5" Type="http://schemas.openxmlformats.org/officeDocument/2006/relationships/image" Target="../media/image94.png"/><Relationship Id="rId10" Type="http://schemas.openxmlformats.org/officeDocument/2006/relationships/image" Target="../media/image98.png"/><Relationship Id="rId4" Type="http://schemas.openxmlformats.org/officeDocument/2006/relationships/image" Target="../media/image60.jpe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95.gif"/><Relationship Id="rId13" Type="http://schemas.openxmlformats.org/officeDocument/2006/relationships/image" Target="../media/image100.wmf"/><Relationship Id="rId3" Type="http://schemas.openxmlformats.org/officeDocument/2006/relationships/notesSlide" Target="../notesSlides/notesSlide10.xml"/><Relationship Id="rId7" Type="http://schemas.openxmlformats.org/officeDocument/2006/relationships/image" Target="../media/image102.png"/><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01.png"/><Relationship Id="rId11" Type="http://schemas.microsoft.com/office/2007/relationships/hdphoto" Target="../media/hdphoto2.wdp"/><Relationship Id="rId5" Type="http://schemas.openxmlformats.org/officeDocument/2006/relationships/image" Target="../media/image99.wmf"/><Relationship Id="rId10" Type="http://schemas.openxmlformats.org/officeDocument/2006/relationships/image" Target="../media/image97.jpeg"/><Relationship Id="rId4" Type="http://schemas.openxmlformats.org/officeDocument/2006/relationships/oleObject" Target="../embeddings/oleObject42.bin"/><Relationship Id="rId9" Type="http://schemas.openxmlformats.org/officeDocument/2006/relationships/image" Target="../media/image103.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5.wmf"/><Relationship Id="rId18"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image" Target="../media/image11.jpeg"/><Relationship Id="rId12" Type="http://schemas.openxmlformats.org/officeDocument/2006/relationships/oleObject" Target="../embeddings/oleObject3.bin"/><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4.wmf"/><Relationship Id="rId5" Type="http://schemas.openxmlformats.org/officeDocument/2006/relationships/image" Target="../media/image9.png"/><Relationship Id="rId15" Type="http://schemas.openxmlformats.org/officeDocument/2006/relationships/oleObject" Target="../embeddings/oleObject4.bin"/><Relationship Id="rId10" Type="http://schemas.openxmlformats.org/officeDocument/2006/relationships/oleObject" Target="../embeddings/oleObject2.bin"/><Relationship Id="rId19"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3.wmf"/><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5.wmf"/><Relationship Id="rId3" Type="http://schemas.openxmlformats.org/officeDocument/2006/relationships/notesSlide" Target="../notesSlides/notesSlide11.xml"/><Relationship Id="rId7" Type="http://schemas.openxmlformats.org/officeDocument/2006/relationships/image" Target="../media/image97.jpeg"/><Relationship Id="rId12"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3.jpeg"/><Relationship Id="rId11" Type="http://schemas.openxmlformats.org/officeDocument/2006/relationships/image" Target="../media/image104.wmf"/><Relationship Id="rId5" Type="http://schemas.openxmlformats.org/officeDocument/2006/relationships/image" Target="../media/image95.gif"/><Relationship Id="rId10" Type="http://schemas.openxmlformats.org/officeDocument/2006/relationships/oleObject" Target="../embeddings/oleObject44.bin"/><Relationship Id="rId4" Type="http://schemas.openxmlformats.org/officeDocument/2006/relationships/image" Target="../media/image102.png"/><Relationship Id="rId9"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0.wmf"/><Relationship Id="rId18" Type="http://schemas.openxmlformats.org/officeDocument/2006/relationships/image" Target="../media/image111.wmf"/><Relationship Id="rId3" Type="http://schemas.openxmlformats.org/officeDocument/2006/relationships/image" Target="../media/image29.png"/><Relationship Id="rId7" Type="http://schemas.openxmlformats.org/officeDocument/2006/relationships/image" Target="../media/image24.wmf"/><Relationship Id="rId12" Type="http://schemas.openxmlformats.org/officeDocument/2006/relationships/oleObject" Target="../embeddings/oleObject49.bin"/><Relationship Id="rId17" Type="http://schemas.openxmlformats.org/officeDocument/2006/relationships/oleObject" Target="../embeddings/oleObject50.bin"/><Relationship Id="rId2" Type="http://schemas.openxmlformats.org/officeDocument/2006/relationships/slideLayout" Target="../slideLayouts/slideLayout1.xml"/><Relationship Id="rId16" Type="http://schemas.openxmlformats.org/officeDocument/2006/relationships/image" Target="../media/image116.png"/><Relationship Id="rId1" Type="http://schemas.openxmlformats.org/officeDocument/2006/relationships/vmlDrawing" Target="../drawings/vmlDrawing13.vml"/><Relationship Id="rId6" Type="http://schemas.openxmlformats.org/officeDocument/2006/relationships/oleObject" Target="../embeddings/oleObject47.bin"/><Relationship Id="rId11" Type="http://schemas.openxmlformats.org/officeDocument/2006/relationships/image" Target="../media/image109.wmf"/><Relationship Id="rId5" Type="http://schemas.openxmlformats.org/officeDocument/2006/relationships/image" Target="../media/image23.wmf"/><Relationship Id="rId15" Type="http://schemas.openxmlformats.org/officeDocument/2006/relationships/image" Target="../media/image115.png"/><Relationship Id="rId10" Type="http://schemas.openxmlformats.org/officeDocument/2006/relationships/oleObject" Target="../embeddings/oleObject48.bin"/><Relationship Id="rId4" Type="http://schemas.openxmlformats.org/officeDocument/2006/relationships/oleObject" Target="../embeddings/oleObject46.bin"/><Relationship Id="rId9" Type="http://schemas.openxmlformats.org/officeDocument/2006/relationships/image" Target="../media/image113.png"/><Relationship Id="rId14" Type="http://schemas.openxmlformats.org/officeDocument/2006/relationships/image" Target="../media/image114.png"/></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118.wmf"/><Relationship Id="rId3" Type="http://schemas.openxmlformats.org/officeDocument/2006/relationships/notesSlide" Target="../notesSlides/notesSlide12.xml"/><Relationship Id="rId7" Type="http://schemas.openxmlformats.org/officeDocument/2006/relationships/image" Target="../media/image121.emf"/><Relationship Id="rId12"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20.emf"/><Relationship Id="rId11" Type="http://schemas.openxmlformats.org/officeDocument/2006/relationships/image" Target="../media/image117.wmf"/><Relationship Id="rId5" Type="http://schemas.openxmlformats.org/officeDocument/2006/relationships/image" Target="../media/image119.emf"/><Relationship Id="rId10" Type="http://schemas.openxmlformats.org/officeDocument/2006/relationships/oleObject" Target="../embeddings/oleObject51.bin"/><Relationship Id="rId4" Type="http://schemas.openxmlformats.org/officeDocument/2006/relationships/image" Target="../media/image116.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4.wmf"/><Relationship Id="rId3" Type="http://schemas.openxmlformats.org/officeDocument/2006/relationships/notesSlide" Target="../notesSlides/notesSlide14.xml"/><Relationship Id="rId7" Type="http://schemas.openxmlformats.org/officeDocument/2006/relationships/oleObject" Target="../embeddings/oleObject53.bin"/><Relationship Id="rId12"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26.png"/><Relationship Id="rId11" Type="http://schemas.openxmlformats.org/officeDocument/2006/relationships/image" Target="../media/image123.wmf"/><Relationship Id="rId5" Type="http://schemas.openxmlformats.org/officeDocument/2006/relationships/image" Target="../media/image125.png"/><Relationship Id="rId10" Type="http://schemas.openxmlformats.org/officeDocument/2006/relationships/oleObject" Target="../embeddings/oleObject54.bin"/><Relationship Id="rId4" Type="http://schemas.openxmlformats.org/officeDocument/2006/relationships/image" Target="../media/image10.jpeg"/><Relationship Id="rId9" Type="http://schemas.openxmlformats.org/officeDocument/2006/relationships/image" Target="../media/image127.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15.xml"/><Relationship Id="rId7" Type="http://schemas.openxmlformats.org/officeDocument/2006/relationships/image" Target="../media/image130.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0.jpeg"/><Relationship Id="rId5" Type="http://schemas.openxmlformats.org/officeDocument/2006/relationships/image" Target="../media/image129.jpeg"/><Relationship Id="rId4" Type="http://schemas.openxmlformats.org/officeDocument/2006/relationships/image" Target="../media/image11.jpeg"/><Relationship Id="rId9" Type="http://schemas.openxmlformats.org/officeDocument/2006/relationships/image" Target="../media/image128.wmf"/></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3.wmf"/><Relationship Id="rId3" Type="http://schemas.openxmlformats.org/officeDocument/2006/relationships/notesSlide" Target="../notesSlides/notesSlide16.xml"/><Relationship Id="rId7" Type="http://schemas.openxmlformats.org/officeDocument/2006/relationships/image" Target="../media/image129.jpeg"/><Relationship Id="rId12"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1.wmf"/><Relationship Id="rId11" Type="http://schemas.openxmlformats.org/officeDocument/2006/relationships/image" Target="../media/image132.wmf"/><Relationship Id="rId5" Type="http://schemas.openxmlformats.org/officeDocument/2006/relationships/oleObject" Target="../embeddings/oleObject57.bin"/><Relationship Id="rId10" Type="http://schemas.openxmlformats.org/officeDocument/2006/relationships/oleObject" Target="../embeddings/oleObject58.bin"/><Relationship Id="rId4" Type="http://schemas.openxmlformats.org/officeDocument/2006/relationships/image" Target="../media/image11.jpeg"/><Relationship Id="rId9" Type="http://schemas.openxmlformats.org/officeDocument/2006/relationships/image" Target="../media/image1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notesSlide" Target="../notesSlides/notesSlide3.xml"/><Relationship Id="rId7" Type="http://schemas.openxmlformats.org/officeDocument/2006/relationships/image" Target="../media/image14.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1.jpeg"/><Relationship Id="rId10" Type="http://schemas.openxmlformats.org/officeDocument/2006/relationships/oleObject" Target="../embeddings/oleObject8.bin"/><Relationship Id="rId4" Type="http://schemas.openxmlformats.org/officeDocument/2006/relationships/image" Target="../media/image10.jpeg"/><Relationship Id="rId9" Type="http://schemas.openxmlformats.org/officeDocument/2006/relationships/image" Target="../media/image15.wmf"/></Relationships>
</file>

<file path=ppt/slides/_rels/slide3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4.bin"/><Relationship Id="rId3" Type="http://schemas.openxmlformats.org/officeDocument/2006/relationships/notesSlide" Target="../notesSlides/notesSlide5.xml"/><Relationship Id="rId7" Type="http://schemas.openxmlformats.org/officeDocument/2006/relationships/oleObject" Target="../embeddings/oleObject11.bin"/><Relationship Id="rId12" Type="http://schemas.openxmlformats.org/officeDocument/2006/relationships/image" Target="../media/image26.wmf"/><Relationship Id="rId17"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image" Target="../media/image30.png"/><Relationship Id="rId10" Type="http://schemas.openxmlformats.org/officeDocument/2006/relationships/image" Target="../media/image25.wmf"/><Relationship Id="rId4" Type="http://schemas.openxmlformats.org/officeDocument/2006/relationships/image" Target="../media/image29.png"/><Relationship Id="rId9" Type="http://schemas.openxmlformats.org/officeDocument/2006/relationships/oleObject" Target="../embeddings/oleObject12.bin"/><Relationship Id="rId14" Type="http://schemas.openxmlformats.org/officeDocument/2006/relationships/image" Target="../media/image27.wmf"/></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oleObject" Target="../embeddings/oleObject16.bin"/><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38200"/>
            <a:ext cx="7117665" cy="1323439"/>
          </a:xfrm>
          <a:prstGeom prst="rect">
            <a:avLst/>
          </a:prstGeom>
          <a:noFill/>
        </p:spPr>
        <p:txBody>
          <a:bodyPr wrap="square" rtlCol="0">
            <a:spAutoFit/>
          </a:bodyPr>
          <a:lstStyle/>
          <a:p>
            <a:pPr algn="ctr"/>
            <a:r>
              <a:rPr lang="en-US" sz="4000" b="1" i="1" dirty="0" smtClean="0">
                <a:solidFill>
                  <a:srgbClr val="7030A0"/>
                </a:solidFill>
                <a:effectLst>
                  <a:outerShdw blurRad="38100" dist="38100" dir="2700000" algn="tl">
                    <a:srgbClr val="000000">
                      <a:alpha val="43137"/>
                    </a:srgbClr>
                  </a:outerShdw>
                </a:effectLst>
              </a:rPr>
              <a:t>Intensity </a:t>
            </a:r>
            <a:r>
              <a:rPr lang="en-US" sz="4000" b="1" i="1" dirty="0">
                <a:solidFill>
                  <a:srgbClr val="7030A0"/>
                </a:solidFill>
                <a:effectLst>
                  <a:outerShdw blurRad="38100" dist="38100" dir="2700000" algn="tl">
                    <a:srgbClr val="000000">
                      <a:alpha val="43137"/>
                    </a:srgbClr>
                  </a:outerShdw>
                </a:effectLst>
              </a:rPr>
              <a:t>interferometry for imaging </a:t>
            </a:r>
            <a:r>
              <a:rPr lang="en-US" sz="4000" b="1" i="1" dirty="0">
                <a:solidFill>
                  <a:schemeClr val="tx2">
                    <a:lumMod val="50000"/>
                  </a:schemeClr>
                </a:solidFill>
                <a:effectLst>
                  <a:outerShdw blurRad="38100" dist="38100" dir="2700000" algn="tl">
                    <a:srgbClr val="000000">
                      <a:alpha val="43137"/>
                    </a:srgbClr>
                  </a:outerShdw>
                </a:effectLst>
              </a:rPr>
              <a:t>dark</a:t>
            </a:r>
            <a:r>
              <a:rPr lang="en-US" sz="4000" b="1" i="1" dirty="0">
                <a:solidFill>
                  <a:srgbClr val="7030A0"/>
                </a:solidFill>
                <a:effectLst>
                  <a:outerShdw blurRad="38100" dist="38100" dir="2700000" algn="tl">
                    <a:srgbClr val="000000">
                      <a:alpha val="43137"/>
                    </a:srgbClr>
                  </a:outerShdw>
                </a:effectLst>
              </a:rPr>
              <a:t> </a:t>
            </a:r>
            <a:r>
              <a:rPr lang="en-US" sz="4000" b="1" i="1" dirty="0" smtClean="0">
                <a:solidFill>
                  <a:srgbClr val="7030A0"/>
                </a:solidFill>
                <a:effectLst>
                  <a:outerShdw blurRad="38100" dist="38100" dir="2700000" algn="tl">
                    <a:srgbClr val="000000">
                      <a:alpha val="43137"/>
                    </a:srgbClr>
                  </a:outerShdw>
                </a:effectLst>
              </a:rPr>
              <a:t>objects</a:t>
            </a:r>
            <a:endParaRPr lang="en-US" sz="4000" b="1" i="1" dirty="0">
              <a:solidFill>
                <a:srgbClr val="7030A0"/>
              </a:solidFill>
              <a:effectLst>
                <a:outerShdw blurRad="38100" dist="38100" dir="2700000" algn="tl">
                  <a:srgbClr val="000000">
                    <a:alpha val="43137"/>
                  </a:srgbClr>
                </a:outerShdw>
              </a:effectLst>
            </a:endParaRPr>
          </a:p>
        </p:txBody>
      </p:sp>
      <p:sp>
        <p:nvSpPr>
          <p:cNvPr id="5" name="TextBox 4"/>
          <p:cNvSpPr txBox="1"/>
          <p:nvPr/>
        </p:nvSpPr>
        <p:spPr>
          <a:xfrm>
            <a:off x="1922362" y="2438400"/>
            <a:ext cx="5108771" cy="369332"/>
          </a:xfrm>
          <a:prstGeom prst="rect">
            <a:avLst/>
          </a:prstGeom>
          <a:noFill/>
        </p:spPr>
        <p:txBody>
          <a:bodyPr wrap="none" rtlCol="0">
            <a:spAutoFit/>
          </a:bodyPr>
          <a:lstStyle/>
          <a:p>
            <a:r>
              <a:rPr lang="en-US" b="1" u="sng" dirty="0" smtClean="0">
                <a:solidFill>
                  <a:srgbClr val="7030A0"/>
                </a:solidFill>
              </a:rPr>
              <a:t>Dmitry Strekalov</a:t>
            </a:r>
            <a:r>
              <a:rPr lang="en-US" b="1" dirty="0" smtClean="0">
                <a:solidFill>
                  <a:srgbClr val="7030A0"/>
                </a:solidFill>
              </a:rPr>
              <a:t>, </a:t>
            </a:r>
            <a:r>
              <a:rPr lang="en-US" b="1" dirty="0" err="1" smtClean="0">
                <a:solidFill>
                  <a:srgbClr val="7030A0"/>
                </a:solidFill>
              </a:rPr>
              <a:t>Baris</a:t>
            </a:r>
            <a:r>
              <a:rPr lang="en-US" b="1" dirty="0" smtClean="0">
                <a:solidFill>
                  <a:srgbClr val="7030A0"/>
                </a:solidFill>
              </a:rPr>
              <a:t> </a:t>
            </a:r>
            <a:r>
              <a:rPr lang="en-US" b="1" dirty="0" err="1" smtClean="0">
                <a:solidFill>
                  <a:srgbClr val="7030A0"/>
                </a:solidFill>
              </a:rPr>
              <a:t>Erkmen</a:t>
            </a:r>
            <a:r>
              <a:rPr lang="en-US" b="1" dirty="0" smtClean="0">
                <a:solidFill>
                  <a:srgbClr val="7030A0"/>
                </a:solidFill>
              </a:rPr>
              <a:t>, Igor </a:t>
            </a:r>
            <a:r>
              <a:rPr lang="en-US" b="1" dirty="0" err="1" smtClean="0">
                <a:solidFill>
                  <a:srgbClr val="7030A0"/>
                </a:solidFill>
              </a:rPr>
              <a:t>Kulikov</a:t>
            </a:r>
            <a:r>
              <a:rPr lang="en-US" b="1" dirty="0" smtClean="0">
                <a:solidFill>
                  <a:srgbClr val="7030A0"/>
                </a:solidFill>
              </a:rPr>
              <a:t>, Nan Yu</a:t>
            </a:r>
            <a:endParaRPr lang="en-US" b="1" dirty="0">
              <a:solidFill>
                <a:srgbClr val="7030A0"/>
              </a:solidFill>
            </a:endParaRPr>
          </a:p>
        </p:txBody>
      </p:sp>
      <p:pic>
        <p:nvPicPr>
          <p:cNvPr id="11" name="Picture 10" descr="NIAC-logo-black.gif"/>
          <p:cNvPicPr/>
          <p:nvPr/>
        </p:nvPicPr>
        <p:blipFill>
          <a:blip r:embed="rId3" cstate="print"/>
          <a:stretch>
            <a:fillRect/>
          </a:stretch>
        </p:blipFill>
        <p:spPr>
          <a:xfrm>
            <a:off x="5638800" y="4876800"/>
            <a:ext cx="2362200" cy="1066800"/>
          </a:xfrm>
          <a:prstGeom prst="rect">
            <a:avLst/>
          </a:prstGeom>
        </p:spPr>
      </p:pic>
      <p:pic>
        <p:nvPicPr>
          <p:cNvPr id="8" name="Picture 2" descr="http://siliconangle.com/files/2012/03/nasa-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876800"/>
            <a:ext cx="1198086" cy="10284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399" y="3352800"/>
            <a:ext cx="5600699" cy="584775"/>
          </a:xfrm>
          <a:prstGeom prst="rect">
            <a:avLst/>
          </a:prstGeom>
        </p:spPr>
        <p:txBody>
          <a:bodyPr wrap="square">
            <a:spAutoFit/>
          </a:bodyPr>
          <a:lstStyle/>
          <a:p>
            <a:pPr algn="ctr"/>
            <a:r>
              <a:rPr lang="en-US" sz="1600" dirty="0"/>
              <a:t>Jet Propulsion Laboratory, California Institute of Technology</a:t>
            </a:r>
          </a:p>
          <a:p>
            <a:pPr algn="ctr"/>
            <a:r>
              <a:rPr lang="en-US" sz="1600" i="1" dirty="0"/>
              <a:t> Quantum Sciences and Technology group</a:t>
            </a:r>
          </a:p>
        </p:txBody>
      </p:sp>
    </p:spTree>
    <p:extLst>
      <p:ext uri="{BB962C8B-B14F-4D97-AF65-F5344CB8AC3E}">
        <p14:creationId xmlns:p14="http://schemas.microsoft.com/office/powerpoint/2010/main" val="37315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00600" y="1966538"/>
            <a:ext cx="3587750" cy="3296851"/>
            <a:chOff x="4800600" y="1966538"/>
            <a:chExt cx="3587750" cy="3296851"/>
          </a:xfrm>
        </p:grpSpPr>
        <p:grpSp>
          <p:nvGrpSpPr>
            <p:cNvPr id="16" name="Group 15"/>
            <p:cNvGrpSpPr/>
            <p:nvPr/>
          </p:nvGrpSpPr>
          <p:grpSpPr>
            <a:xfrm>
              <a:off x="4800600" y="1966538"/>
              <a:ext cx="3587750" cy="3296851"/>
              <a:chOff x="4800600" y="2118938"/>
              <a:chExt cx="3587750" cy="3296851"/>
            </a:xfrm>
          </p:grpSpPr>
          <p:grpSp>
            <p:nvGrpSpPr>
              <p:cNvPr id="10" name="Group 9"/>
              <p:cNvGrpSpPr/>
              <p:nvPr/>
            </p:nvGrpSpPr>
            <p:grpSpPr>
              <a:xfrm>
                <a:off x="4800600" y="2118938"/>
                <a:ext cx="3587750" cy="3296851"/>
                <a:chOff x="4800600" y="2118938"/>
                <a:chExt cx="3587750" cy="3296851"/>
              </a:xfrm>
            </p:grpSpPr>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8938"/>
                  <a:ext cx="3587750" cy="3296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880994" y="2514600"/>
                  <a:ext cx="304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562600" y="2286000"/>
                <a:ext cx="457200" cy="25908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4953000" y="3861121"/>
              <a:ext cx="304800" cy="82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304800" y="1924916"/>
            <a:ext cx="3587750" cy="3331482"/>
            <a:chOff x="304800" y="1924916"/>
            <a:chExt cx="3587750" cy="3331482"/>
          </a:xfrm>
        </p:grpSpPr>
        <p:grpSp>
          <p:nvGrpSpPr>
            <p:cNvPr id="18" name="Group 17"/>
            <p:cNvGrpSpPr/>
            <p:nvPr/>
          </p:nvGrpSpPr>
          <p:grpSpPr>
            <a:xfrm>
              <a:off x="304800" y="1924916"/>
              <a:ext cx="3587750" cy="3331482"/>
              <a:chOff x="304800" y="2077316"/>
              <a:chExt cx="3587750" cy="3331482"/>
            </a:xfrm>
          </p:grpSpPr>
          <p:grpSp>
            <p:nvGrpSpPr>
              <p:cNvPr id="11" name="Group 10"/>
              <p:cNvGrpSpPr/>
              <p:nvPr/>
            </p:nvGrpSpPr>
            <p:grpSpPr>
              <a:xfrm>
                <a:off x="304800" y="2077316"/>
                <a:ext cx="3587750" cy="3331482"/>
                <a:chOff x="304800" y="2077316"/>
                <a:chExt cx="3587750" cy="3331482"/>
              </a:xfrm>
            </p:grpSpPr>
            <p:pic>
              <p:nvPicPr>
                <p:cNvPr id="870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77316"/>
                  <a:ext cx="3587750" cy="33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04800" y="2585820"/>
                  <a:ext cx="304800" cy="843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990600" y="2263629"/>
                <a:ext cx="457200" cy="25908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371017" y="3825627"/>
              <a:ext cx="304800" cy="7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602505" y="76200"/>
            <a:ext cx="5546105" cy="954107"/>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rPr>
              <a:t>What SNR should we expect from a real thermal light source?</a:t>
            </a:r>
            <a:endParaRPr lang="en-US" sz="2800" b="1" dirty="0">
              <a:solidFill>
                <a:srgbClr val="002060"/>
              </a:solidFill>
              <a:effectLst>
                <a:outerShdw blurRad="38100" dist="38100" dir="2700000" algn="tl">
                  <a:srgbClr val="000000">
                    <a:alpha val="43137"/>
                  </a:srgbClr>
                </a:outerShdw>
              </a:effectLst>
            </a:endParaRPr>
          </a:p>
        </p:txBody>
      </p:sp>
      <p:cxnSp>
        <p:nvCxnSpPr>
          <p:cNvPr id="6" name="Straight Connector 5"/>
          <p:cNvCxnSpPr>
            <a:stCxn id="4" idx="2"/>
          </p:cNvCxnSpPr>
          <p:nvPr/>
        </p:nvCxnSpPr>
        <p:spPr>
          <a:xfrm>
            <a:off x="4375558" y="1030307"/>
            <a:ext cx="0" cy="4233082"/>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7286" y="990600"/>
            <a:ext cx="7000314" cy="369332"/>
          </a:xfrm>
          <a:prstGeom prst="rect">
            <a:avLst/>
          </a:prstGeom>
          <a:noFill/>
        </p:spPr>
        <p:txBody>
          <a:bodyPr wrap="none" rtlCol="0">
            <a:spAutoFit/>
          </a:bodyPr>
          <a:lstStyle/>
          <a:p>
            <a:r>
              <a:rPr lang="en-US" u="sng" dirty="0" smtClean="0"/>
              <a:t>Broadband detection</a:t>
            </a:r>
            <a:r>
              <a:rPr lang="en-US" dirty="0" smtClean="0"/>
              <a:t>			</a:t>
            </a:r>
            <a:r>
              <a:rPr lang="en-US" u="sng" dirty="0" smtClean="0"/>
              <a:t>Narrow-band detection</a:t>
            </a:r>
            <a:endParaRPr lang="en-US" u="sng" dirty="0"/>
          </a:p>
        </p:txBody>
      </p:sp>
      <p:sp>
        <p:nvSpPr>
          <p:cNvPr id="8" name="TextBox 7"/>
          <p:cNvSpPr txBox="1"/>
          <p:nvPr/>
        </p:nvSpPr>
        <p:spPr>
          <a:xfrm>
            <a:off x="76200" y="1371600"/>
            <a:ext cx="4299358" cy="584775"/>
          </a:xfrm>
          <a:prstGeom prst="rect">
            <a:avLst/>
          </a:prstGeom>
          <a:noFill/>
        </p:spPr>
        <p:txBody>
          <a:bodyPr wrap="square" rtlCol="0">
            <a:spAutoFit/>
          </a:bodyPr>
          <a:lstStyle/>
          <a:p>
            <a:r>
              <a:rPr lang="en-US" sz="1600" dirty="0" smtClean="0">
                <a:solidFill>
                  <a:srgbClr val="00B050"/>
                </a:solidFill>
              </a:rPr>
              <a:t>Full optical bandwidth and power</a:t>
            </a:r>
            <a:r>
              <a:rPr lang="en-US" sz="1600" dirty="0" smtClean="0"/>
              <a:t> of the source; </a:t>
            </a:r>
            <a:r>
              <a:rPr lang="en-US" sz="1600" i="1" dirty="0" smtClean="0">
                <a:solidFill>
                  <a:srgbClr val="FF0000"/>
                </a:solidFill>
              </a:rPr>
              <a:t>g</a:t>
            </a:r>
            <a:r>
              <a:rPr lang="en-US" sz="1600" i="1" baseline="30000" dirty="0" smtClean="0">
                <a:solidFill>
                  <a:srgbClr val="FF0000"/>
                </a:solidFill>
              </a:rPr>
              <a:t>(2)</a:t>
            </a:r>
            <a:r>
              <a:rPr lang="en-US" sz="1600" baseline="30000" dirty="0" smtClean="0">
                <a:solidFill>
                  <a:srgbClr val="FF0000"/>
                </a:solidFill>
              </a:rPr>
              <a:t> </a:t>
            </a:r>
            <a:r>
              <a:rPr lang="en-US" sz="1600" dirty="0" smtClean="0">
                <a:solidFill>
                  <a:srgbClr val="FF0000"/>
                </a:solidFill>
              </a:rPr>
              <a:t>contrast reduced</a:t>
            </a:r>
            <a:r>
              <a:rPr lang="en-US" sz="1600" dirty="0" smtClean="0"/>
              <a:t> due to multimode detection.</a:t>
            </a:r>
            <a:endParaRPr lang="en-US" sz="1600" dirty="0"/>
          </a:p>
        </p:txBody>
      </p:sp>
      <p:sp>
        <p:nvSpPr>
          <p:cNvPr id="9" name="TextBox 8"/>
          <p:cNvSpPr txBox="1"/>
          <p:nvPr/>
        </p:nvSpPr>
        <p:spPr>
          <a:xfrm>
            <a:off x="4419600" y="1371600"/>
            <a:ext cx="4724400" cy="584775"/>
          </a:xfrm>
          <a:prstGeom prst="rect">
            <a:avLst/>
          </a:prstGeom>
          <a:noFill/>
        </p:spPr>
        <p:txBody>
          <a:bodyPr wrap="square" rtlCol="0">
            <a:spAutoFit/>
          </a:bodyPr>
          <a:lstStyle/>
          <a:p>
            <a:r>
              <a:rPr lang="en-US" sz="1600" dirty="0" smtClean="0">
                <a:solidFill>
                  <a:srgbClr val="FF0000"/>
                </a:solidFill>
              </a:rPr>
              <a:t>Reduced optical bandwidth and power </a:t>
            </a:r>
            <a:r>
              <a:rPr lang="en-US" sz="1600" dirty="0" smtClean="0"/>
              <a:t>of the source; </a:t>
            </a:r>
            <a:r>
              <a:rPr lang="en-US" sz="1600" dirty="0" smtClean="0">
                <a:solidFill>
                  <a:srgbClr val="00B050"/>
                </a:solidFill>
              </a:rPr>
              <a:t>full contrast of </a:t>
            </a:r>
            <a:r>
              <a:rPr lang="en-US" sz="1600" i="1" dirty="0" smtClean="0">
                <a:solidFill>
                  <a:srgbClr val="00B050"/>
                </a:solidFill>
              </a:rPr>
              <a:t>g</a:t>
            </a:r>
            <a:r>
              <a:rPr lang="en-US" sz="1600" i="1" baseline="30000" dirty="0" smtClean="0">
                <a:solidFill>
                  <a:srgbClr val="00B050"/>
                </a:solidFill>
              </a:rPr>
              <a:t>(2)</a:t>
            </a:r>
            <a:r>
              <a:rPr lang="en-US" sz="1600" baseline="30000" dirty="0" smtClean="0">
                <a:solidFill>
                  <a:srgbClr val="00B050"/>
                </a:solidFill>
              </a:rPr>
              <a:t> </a:t>
            </a:r>
            <a:r>
              <a:rPr lang="en-US" sz="1600" dirty="0" smtClean="0"/>
              <a:t>due to single-mode detection.</a:t>
            </a:r>
            <a:endParaRPr lang="en-US" sz="1600" dirty="0"/>
          </a:p>
        </p:txBody>
      </p:sp>
      <p:sp>
        <p:nvSpPr>
          <p:cNvPr id="20" name="TextBox 19"/>
          <p:cNvSpPr txBox="1"/>
          <p:nvPr/>
        </p:nvSpPr>
        <p:spPr>
          <a:xfrm>
            <a:off x="-128208" y="5327280"/>
            <a:ext cx="9007530" cy="923330"/>
          </a:xfrm>
          <a:prstGeom prst="rect">
            <a:avLst/>
          </a:prstGeom>
          <a:noFill/>
        </p:spPr>
        <p:txBody>
          <a:bodyPr wrap="square" rtlCol="0">
            <a:spAutoFit/>
          </a:bodyPr>
          <a:lstStyle/>
          <a:p>
            <a:pPr algn="ctr"/>
            <a:r>
              <a:rPr lang="en-US" dirty="0" smtClean="0">
                <a:solidFill>
                  <a:srgbClr val="002060"/>
                </a:solidFill>
              </a:rPr>
              <a:t>In the low spectral brightness regime (e.g., faint black body radiation), these two scenarios yield similar SNR. </a:t>
            </a:r>
            <a:r>
              <a:rPr lang="en-US" dirty="0" smtClean="0">
                <a:solidFill>
                  <a:srgbClr val="FF0000"/>
                </a:solidFill>
              </a:rPr>
              <a:t>For spectrally resolved observation (e.g., a specific atomic transition), narrowband detection provides an advantage! </a:t>
            </a:r>
            <a:r>
              <a:rPr lang="en-US" dirty="0" smtClean="0">
                <a:solidFill>
                  <a:srgbClr val="002060"/>
                </a:solidFill>
              </a:rPr>
              <a:t>In any case, large </a:t>
            </a:r>
            <a:r>
              <a:rPr lang="en-US" i="1" dirty="0">
                <a:solidFill>
                  <a:srgbClr val="002060"/>
                </a:solidFill>
                <a:latin typeface="Symbol" panose="05050102010706020507" pitchFamily="18" charset="2"/>
              </a:rPr>
              <a:t>W</a:t>
            </a:r>
            <a:r>
              <a:rPr lang="en-US" i="1" baseline="-25000" dirty="0">
                <a:solidFill>
                  <a:srgbClr val="002060"/>
                </a:solidFill>
              </a:rPr>
              <a:t>B</a:t>
            </a:r>
            <a:r>
              <a:rPr lang="en-US" dirty="0">
                <a:solidFill>
                  <a:srgbClr val="002060"/>
                </a:solidFill>
              </a:rPr>
              <a:t> </a:t>
            </a:r>
            <a:r>
              <a:rPr lang="en-US" dirty="0" smtClean="0">
                <a:solidFill>
                  <a:srgbClr val="002060"/>
                </a:solidFill>
              </a:rPr>
              <a:t>is beneficial.</a:t>
            </a:r>
            <a:endParaRPr lang="en-US" dirty="0">
              <a:solidFill>
                <a:srgbClr val="002060"/>
              </a:solidFill>
            </a:endParaRPr>
          </a:p>
        </p:txBody>
      </p:sp>
      <p:sp>
        <p:nvSpPr>
          <p:cNvPr id="24" name="Rectangle 23"/>
          <p:cNvSpPr/>
          <p:nvPr/>
        </p:nvSpPr>
        <p:spPr>
          <a:xfrm>
            <a:off x="762000" y="5327280"/>
            <a:ext cx="2203548" cy="348734"/>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81800" y="2819400"/>
            <a:ext cx="1828800" cy="1077218"/>
          </a:xfrm>
          <a:prstGeom prst="rect">
            <a:avLst/>
          </a:prstGeom>
          <a:solidFill>
            <a:schemeClr val="bg1"/>
          </a:solidFill>
        </p:spPr>
        <p:txBody>
          <a:bodyPr wrap="square" rtlCol="0">
            <a:spAutoFit/>
          </a:bodyPr>
          <a:lstStyle/>
          <a:p>
            <a:r>
              <a:rPr lang="en-US" sz="1600" dirty="0" smtClean="0">
                <a:solidFill>
                  <a:srgbClr val="FF0000"/>
                </a:solidFill>
              </a:rPr>
              <a:t>Table-top pseudo- thermal</a:t>
            </a:r>
          </a:p>
          <a:p>
            <a:endParaRPr lang="en-US" sz="1600" dirty="0" smtClean="0">
              <a:solidFill>
                <a:srgbClr val="FF0000"/>
              </a:solidFill>
            </a:endParaRPr>
          </a:p>
          <a:p>
            <a:r>
              <a:rPr lang="en-US" sz="1600" dirty="0" smtClean="0">
                <a:solidFill>
                  <a:srgbClr val="FF0000"/>
                </a:solidFill>
              </a:rPr>
              <a:t>Astronomy stellar</a:t>
            </a:r>
            <a:endParaRPr lang="en-US" sz="1600" dirty="0">
              <a:solidFill>
                <a:srgbClr val="FF0000"/>
              </a:solidFill>
            </a:endParaRPr>
          </a:p>
        </p:txBody>
      </p:sp>
      <p:cxnSp>
        <p:nvCxnSpPr>
          <p:cNvPr id="31" name="Straight Arrow Connector 30"/>
          <p:cNvCxnSpPr/>
          <p:nvPr/>
        </p:nvCxnSpPr>
        <p:spPr>
          <a:xfrm flipH="1">
            <a:off x="5791200" y="3810000"/>
            <a:ext cx="990600" cy="2829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0"/>
          </p:cNvCxnSpPr>
          <p:nvPr/>
        </p:nvCxnSpPr>
        <p:spPr>
          <a:xfrm flipV="1">
            <a:off x="7696200" y="25908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83011" y="2438400"/>
            <a:ext cx="2202783" cy="830997"/>
          </a:xfrm>
          <a:prstGeom prst="rect">
            <a:avLst/>
          </a:prstGeom>
          <a:solidFill>
            <a:schemeClr val="bg1"/>
          </a:solidFill>
        </p:spPr>
        <p:txBody>
          <a:bodyPr wrap="none" rtlCol="0">
            <a:spAutoFit/>
          </a:bodyPr>
          <a:lstStyle/>
          <a:p>
            <a:r>
              <a:rPr lang="en-US" sz="1600" i="1" dirty="0" smtClean="0">
                <a:latin typeface="Symbol" panose="05050102010706020507" pitchFamily="18" charset="2"/>
              </a:rPr>
              <a:t>W</a:t>
            </a:r>
            <a:r>
              <a:rPr lang="en-US" sz="1600" i="1" baseline="-25000" dirty="0" smtClean="0"/>
              <a:t>B</a:t>
            </a:r>
            <a:r>
              <a:rPr lang="en-US" sz="1600" i="1" dirty="0" smtClean="0"/>
              <a:t> </a:t>
            </a:r>
            <a:r>
              <a:rPr lang="en-US" sz="1600" dirty="0" smtClean="0"/>
              <a:t>detection bandwidth</a:t>
            </a:r>
          </a:p>
          <a:p>
            <a:r>
              <a:rPr lang="en-US" sz="1600" i="1" dirty="0" smtClean="0"/>
              <a:t>T</a:t>
            </a:r>
            <a:r>
              <a:rPr lang="en-US" sz="1600" i="1" baseline="-25000" dirty="0" smtClean="0"/>
              <a:t>0</a:t>
            </a:r>
            <a:r>
              <a:rPr lang="en-US" sz="1600" dirty="0" smtClean="0"/>
              <a:t> coherence time</a:t>
            </a:r>
          </a:p>
          <a:p>
            <a:r>
              <a:rPr lang="en-US" sz="1600" i="1" dirty="0" smtClean="0"/>
              <a:t>T</a:t>
            </a:r>
            <a:r>
              <a:rPr lang="en-US" sz="1600" dirty="0" smtClean="0"/>
              <a:t> integration time</a:t>
            </a:r>
            <a:endParaRPr lang="en-US" sz="1600" dirty="0"/>
          </a:p>
        </p:txBody>
      </p:sp>
      <p:sp>
        <p:nvSpPr>
          <p:cNvPr id="32" name="Rectangle 31"/>
          <p:cNvSpPr/>
          <p:nvPr/>
        </p:nvSpPr>
        <p:spPr>
          <a:xfrm>
            <a:off x="979285" y="6324600"/>
            <a:ext cx="7563749" cy="338554"/>
          </a:xfrm>
          <a:prstGeom prst="rect">
            <a:avLst/>
          </a:prstGeom>
        </p:spPr>
        <p:txBody>
          <a:bodyPr wrap="square">
            <a:spAutoFit/>
          </a:bodyPr>
          <a:lstStyle/>
          <a:p>
            <a:r>
              <a:rPr lang="en-US" sz="1600" dirty="0" smtClean="0">
                <a:solidFill>
                  <a:srgbClr val="00B050"/>
                </a:solidFill>
              </a:rPr>
              <a:t>[D.V</a:t>
            </a:r>
            <a:r>
              <a:rPr lang="en-US" sz="1600" dirty="0">
                <a:solidFill>
                  <a:srgbClr val="00B050"/>
                </a:solidFill>
              </a:rPr>
              <a:t>. Strekalov, </a:t>
            </a:r>
            <a:r>
              <a:rPr lang="en-US" sz="1600" dirty="0" smtClean="0">
                <a:solidFill>
                  <a:srgbClr val="00B050"/>
                </a:solidFill>
              </a:rPr>
              <a:t>B.I</a:t>
            </a:r>
            <a:r>
              <a:rPr lang="en-US" sz="1600" dirty="0">
                <a:solidFill>
                  <a:srgbClr val="00B050"/>
                </a:solidFill>
              </a:rPr>
              <a:t>. </a:t>
            </a:r>
            <a:r>
              <a:rPr lang="en-US" sz="1600" dirty="0" err="1">
                <a:solidFill>
                  <a:srgbClr val="00B050"/>
                </a:solidFill>
              </a:rPr>
              <a:t>Erkmen</a:t>
            </a:r>
            <a:r>
              <a:rPr lang="en-US" sz="1600" dirty="0" smtClean="0">
                <a:solidFill>
                  <a:srgbClr val="00B050"/>
                </a:solidFill>
              </a:rPr>
              <a:t>, </a:t>
            </a:r>
            <a:r>
              <a:rPr lang="en-US" sz="1600" dirty="0">
                <a:solidFill>
                  <a:srgbClr val="00B050"/>
                </a:solidFill>
              </a:rPr>
              <a:t>and </a:t>
            </a:r>
            <a:r>
              <a:rPr lang="en-US" sz="1600" dirty="0" smtClean="0">
                <a:solidFill>
                  <a:srgbClr val="00B050"/>
                </a:solidFill>
              </a:rPr>
              <a:t>N. Yu, Phys. Rev. A, </a:t>
            </a:r>
            <a:r>
              <a:rPr lang="en-US" sz="1600" b="1" dirty="0">
                <a:solidFill>
                  <a:srgbClr val="00B050"/>
                </a:solidFill>
              </a:rPr>
              <a:t>88</a:t>
            </a:r>
            <a:r>
              <a:rPr lang="en-US" sz="1600" dirty="0">
                <a:solidFill>
                  <a:srgbClr val="00B050"/>
                </a:solidFill>
              </a:rPr>
              <a:t>, 053837 (2013</a:t>
            </a:r>
            <a:r>
              <a:rPr lang="en-US" sz="1600" dirty="0" smtClean="0">
                <a:solidFill>
                  <a:srgbClr val="00B050"/>
                </a:solidFill>
              </a:rPr>
              <a:t>)]</a:t>
            </a:r>
            <a:endParaRPr lang="en-US" sz="1600" dirty="0">
              <a:solidFill>
                <a:srgbClr val="00B050"/>
              </a:solidFill>
            </a:endParaRPr>
          </a:p>
        </p:txBody>
      </p:sp>
      <p:grpSp>
        <p:nvGrpSpPr>
          <p:cNvPr id="19" name="Group 18"/>
          <p:cNvGrpSpPr/>
          <p:nvPr/>
        </p:nvGrpSpPr>
        <p:grpSpPr>
          <a:xfrm>
            <a:off x="1066800" y="1828800"/>
            <a:ext cx="1115210" cy="737004"/>
            <a:chOff x="424869" y="177396"/>
            <a:chExt cx="1022931" cy="584604"/>
          </a:xfrm>
        </p:grpSpPr>
        <p:sp>
          <p:nvSpPr>
            <p:cNvPr id="34" name="TextBox 33"/>
            <p:cNvSpPr txBox="1"/>
            <p:nvPr/>
          </p:nvSpPr>
          <p:spPr>
            <a:xfrm>
              <a:off x="424869" y="219698"/>
              <a:ext cx="1022931" cy="542302"/>
            </a:xfrm>
            <a:prstGeom prst="rect">
              <a:avLst/>
            </a:prstGeom>
            <a:solidFill>
              <a:schemeClr val="bg1"/>
            </a:solidFill>
          </p:spPr>
          <p:txBody>
            <a:bodyPr wrap="square" rtlCol="0">
              <a:spAutoFit/>
            </a:bodyPr>
            <a:lstStyle/>
            <a:p>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2796613489"/>
                </p:ext>
              </p:extLst>
            </p:nvPr>
          </p:nvGraphicFramePr>
          <p:xfrm>
            <a:off x="432994" y="177396"/>
            <a:ext cx="1006679" cy="584604"/>
          </p:xfrm>
          <a:graphic>
            <a:graphicData uri="http://schemas.openxmlformats.org/presentationml/2006/ole">
              <mc:AlternateContent xmlns:mc="http://schemas.openxmlformats.org/markup-compatibility/2006">
                <mc:Choice xmlns:v="urn:schemas-microsoft-com:vml" Requires="v">
                  <p:oleObj spid="_x0000_s103522" name="Equation" r:id="rId5" imgW="876240" imgH="507960" progId="Equation.3">
                    <p:embed/>
                  </p:oleObj>
                </mc:Choice>
                <mc:Fallback>
                  <p:oleObj name="Equation" r:id="rId5" imgW="876240" imgH="507960" progId="Equation.3">
                    <p:embed/>
                    <p:pic>
                      <p:nvPicPr>
                        <p:cNvPr id="0" name="Object 3"/>
                        <p:cNvPicPr>
                          <a:picLocks noChangeAspect="1" noChangeArrowheads="1"/>
                        </p:cNvPicPr>
                        <p:nvPr/>
                      </p:nvPicPr>
                      <p:blipFill>
                        <a:blip r:embed="rId6"/>
                        <a:srcRect/>
                        <a:stretch>
                          <a:fillRect/>
                        </a:stretch>
                      </p:blipFill>
                      <p:spPr bwMode="auto">
                        <a:xfrm>
                          <a:off x="432994" y="177396"/>
                          <a:ext cx="1006679" cy="584604"/>
                        </a:xfrm>
                        <a:prstGeom prst="rect">
                          <a:avLst/>
                        </a:prstGeom>
                        <a:noFill/>
                        <a:ln>
                          <a:noFill/>
                        </a:ln>
                      </p:spPr>
                    </p:pic>
                  </p:oleObj>
                </mc:Fallback>
              </mc:AlternateContent>
            </a:graphicData>
          </a:graphic>
        </p:graphicFrame>
      </p:grpSp>
      <p:sp>
        <p:nvSpPr>
          <p:cNvPr id="39" name="TextBox 38"/>
          <p:cNvSpPr txBox="1"/>
          <p:nvPr/>
        </p:nvSpPr>
        <p:spPr>
          <a:xfrm>
            <a:off x="3200400" y="4992238"/>
            <a:ext cx="511465" cy="271151"/>
          </a:xfrm>
          <a:prstGeom prst="rect">
            <a:avLst/>
          </a:prstGeom>
          <a:solidFill>
            <a:schemeClr val="bg1"/>
          </a:solidFill>
        </p:spPr>
        <p:txBody>
          <a:bodyPr wrap="square" rtlCol="0">
            <a:spAutoFit/>
          </a:bodyPr>
          <a:lstStyle/>
          <a:p>
            <a:endParaRPr lang="en-US" sz="1600" dirty="0"/>
          </a:p>
        </p:txBody>
      </p:sp>
      <p:sp>
        <p:nvSpPr>
          <p:cNvPr id="41" name="TextBox 40"/>
          <p:cNvSpPr txBox="1"/>
          <p:nvPr/>
        </p:nvSpPr>
        <p:spPr>
          <a:xfrm>
            <a:off x="7772400" y="5029200"/>
            <a:ext cx="511465" cy="271151"/>
          </a:xfrm>
          <a:prstGeom prst="rect">
            <a:avLst/>
          </a:prstGeom>
          <a:solidFill>
            <a:schemeClr val="bg1"/>
          </a:solidFill>
        </p:spPr>
        <p:txBody>
          <a:bodyPr wrap="square" rtlCol="0">
            <a:spAutoFit/>
          </a:bodyPr>
          <a:lstStyle/>
          <a:p>
            <a:endParaRPr lang="en-US" sz="1600" dirty="0"/>
          </a:p>
        </p:txBody>
      </p:sp>
      <p:graphicFrame>
        <p:nvGraphicFramePr>
          <p:cNvPr id="38" name="Object 37"/>
          <p:cNvGraphicFramePr>
            <a:graphicFrameLocks noChangeAspect="1"/>
          </p:cNvGraphicFramePr>
          <p:nvPr>
            <p:extLst>
              <p:ext uri="{D42A27DB-BD31-4B8C-83A1-F6EECF244321}">
                <p14:modId xmlns:p14="http://schemas.microsoft.com/office/powerpoint/2010/main" val="3808635892"/>
              </p:ext>
            </p:extLst>
          </p:nvPr>
        </p:nvGraphicFramePr>
        <p:xfrm>
          <a:off x="2819400" y="1008230"/>
          <a:ext cx="1137204" cy="354176"/>
        </p:xfrm>
        <a:graphic>
          <a:graphicData uri="http://schemas.openxmlformats.org/presentationml/2006/ole">
            <mc:AlternateContent xmlns:mc="http://schemas.openxmlformats.org/markup-compatibility/2006">
              <mc:Choice xmlns:v="urn:schemas-microsoft-com:vml" Requires="v">
                <p:oleObj spid="_x0000_s103523" name="Equation" r:id="rId7" imgW="736560" imgH="228600" progId="Equation.3">
                  <p:embed/>
                </p:oleObj>
              </mc:Choice>
              <mc:Fallback>
                <p:oleObj name="Equation" r:id="rId7" imgW="736560" imgH="228600" progId="Equation.3">
                  <p:embed/>
                  <p:pic>
                    <p:nvPicPr>
                      <p:cNvPr id="0" name=""/>
                      <p:cNvPicPr>
                        <a:picLocks noChangeAspect="1" noChangeArrowheads="1"/>
                      </p:cNvPicPr>
                      <p:nvPr/>
                    </p:nvPicPr>
                    <p:blipFill>
                      <a:blip r:embed="rId8"/>
                      <a:srcRect/>
                      <a:stretch>
                        <a:fillRect/>
                      </a:stretch>
                    </p:blipFill>
                    <p:spPr bwMode="auto">
                      <a:xfrm>
                        <a:off x="2819400" y="1008230"/>
                        <a:ext cx="1137204" cy="354176"/>
                      </a:xfrm>
                      <a:prstGeom prst="rect">
                        <a:avLst/>
                      </a:prstGeom>
                      <a:noFill/>
                      <a:ln>
                        <a:no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70145304"/>
              </p:ext>
            </p:extLst>
          </p:nvPr>
        </p:nvGraphicFramePr>
        <p:xfrm>
          <a:off x="7543800" y="990600"/>
          <a:ext cx="1136650" cy="354012"/>
        </p:xfrm>
        <a:graphic>
          <a:graphicData uri="http://schemas.openxmlformats.org/presentationml/2006/ole">
            <mc:AlternateContent xmlns:mc="http://schemas.openxmlformats.org/markup-compatibility/2006">
              <mc:Choice xmlns:v="urn:schemas-microsoft-com:vml" Requires="v">
                <p:oleObj spid="_x0000_s103524" name="Equation" r:id="rId9" imgW="736560" imgH="228600" progId="Equation.3">
                  <p:embed/>
                </p:oleObj>
              </mc:Choice>
              <mc:Fallback>
                <p:oleObj name="Equation" r:id="rId9" imgW="736560" imgH="228600" progId="Equation.3">
                  <p:embed/>
                  <p:pic>
                    <p:nvPicPr>
                      <p:cNvPr id="0" name="Object 37"/>
                      <p:cNvPicPr>
                        <a:picLocks noChangeAspect="1" noChangeArrowheads="1"/>
                      </p:cNvPicPr>
                      <p:nvPr/>
                    </p:nvPicPr>
                    <p:blipFill>
                      <a:blip r:embed="rId10"/>
                      <a:srcRect/>
                      <a:stretch>
                        <a:fillRect/>
                      </a:stretch>
                    </p:blipFill>
                    <p:spPr bwMode="auto">
                      <a:xfrm>
                        <a:off x="7543800" y="990600"/>
                        <a:ext cx="11366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 name="Group 39"/>
          <p:cNvGrpSpPr/>
          <p:nvPr/>
        </p:nvGrpSpPr>
        <p:grpSpPr>
          <a:xfrm>
            <a:off x="5666590" y="1853796"/>
            <a:ext cx="1115210" cy="737004"/>
            <a:chOff x="424869" y="177396"/>
            <a:chExt cx="1022931" cy="584604"/>
          </a:xfrm>
        </p:grpSpPr>
        <p:sp>
          <p:nvSpPr>
            <p:cNvPr id="42" name="TextBox 41"/>
            <p:cNvSpPr txBox="1"/>
            <p:nvPr/>
          </p:nvSpPr>
          <p:spPr>
            <a:xfrm>
              <a:off x="424869" y="219698"/>
              <a:ext cx="1022931" cy="542302"/>
            </a:xfrm>
            <a:prstGeom prst="rect">
              <a:avLst/>
            </a:prstGeom>
            <a:solidFill>
              <a:schemeClr val="bg1"/>
            </a:solidFill>
          </p:spPr>
          <p:txBody>
            <a:bodyPr wrap="square" rtlCol="0">
              <a:spAutoFit/>
            </a:bodyPr>
            <a:lstStyle/>
            <a:p>
              <a:endParaRPr lang="en-US" sz="1600" dirty="0"/>
            </a:p>
          </p:txBody>
        </p:sp>
        <p:graphicFrame>
          <p:nvGraphicFramePr>
            <p:cNvPr id="43" name="Object 42"/>
            <p:cNvGraphicFramePr>
              <a:graphicFrameLocks noChangeAspect="1"/>
            </p:cNvGraphicFramePr>
            <p:nvPr>
              <p:extLst>
                <p:ext uri="{D42A27DB-BD31-4B8C-83A1-F6EECF244321}">
                  <p14:modId xmlns:p14="http://schemas.microsoft.com/office/powerpoint/2010/main" val="3875271114"/>
                </p:ext>
              </p:extLst>
            </p:nvPr>
          </p:nvGraphicFramePr>
          <p:xfrm>
            <a:off x="432994" y="177396"/>
            <a:ext cx="1006679" cy="584604"/>
          </p:xfrm>
          <a:graphic>
            <a:graphicData uri="http://schemas.openxmlformats.org/presentationml/2006/ole">
              <mc:AlternateContent xmlns:mc="http://schemas.openxmlformats.org/markup-compatibility/2006">
                <mc:Choice xmlns:v="urn:schemas-microsoft-com:vml" Requires="v">
                  <p:oleObj spid="_x0000_s103525" name="Equation" r:id="rId11" imgW="876240" imgH="507960" progId="Equation.3">
                    <p:embed/>
                  </p:oleObj>
                </mc:Choice>
                <mc:Fallback>
                  <p:oleObj name="Equation" r:id="rId11" imgW="876240" imgH="507960" progId="Equation.3">
                    <p:embed/>
                    <p:pic>
                      <p:nvPicPr>
                        <p:cNvPr id="0" name=""/>
                        <p:cNvPicPr>
                          <a:picLocks noChangeAspect="1" noChangeArrowheads="1"/>
                        </p:cNvPicPr>
                        <p:nvPr/>
                      </p:nvPicPr>
                      <p:blipFill>
                        <a:blip r:embed="rId6"/>
                        <a:srcRect/>
                        <a:stretch>
                          <a:fillRect/>
                        </a:stretch>
                      </p:blipFill>
                      <p:spPr bwMode="auto">
                        <a:xfrm>
                          <a:off x="432994" y="177396"/>
                          <a:ext cx="1006679" cy="584604"/>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59566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rot="16200000">
            <a:off x="6770247" y="1764154"/>
            <a:ext cx="402620" cy="836713"/>
          </a:xfrm>
          <a:prstGeom prst="ellipse">
            <a:avLst/>
          </a:prstGeom>
          <a:solidFill>
            <a:srgbClr val="FFFF00">
              <a:alpha val="48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5704934" y="1306954"/>
            <a:ext cx="402620" cy="836713"/>
          </a:xfrm>
          <a:prstGeom prst="ellipse">
            <a:avLst/>
          </a:prstGeom>
          <a:solidFill>
            <a:srgbClr val="FFFF00">
              <a:alpha val="48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566191710"/>
              </p:ext>
            </p:extLst>
          </p:nvPr>
        </p:nvGraphicFramePr>
        <p:xfrm>
          <a:off x="2841625" y="1524000"/>
          <a:ext cx="4514850" cy="439738"/>
        </p:xfrm>
        <a:graphic>
          <a:graphicData uri="http://schemas.openxmlformats.org/presentationml/2006/ole">
            <mc:AlternateContent xmlns:mc="http://schemas.openxmlformats.org/markup-compatibility/2006">
              <mc:Choice xmlns:v="urn:schemas-microsoft-com:vml" Requires="v">
                <p:oleObj spid="_x0000_s99877" name="Equation" r:id="rId3" imgW="2869920" imgH="279360" progId="Equation.3">
                  <p:embed/>
                </p:oleObj>
              </mc:Choice>
              <mc:Fallback>
                <p:oleObj name="Equation" r:id="rId3" imgW="2869920" imgH="279360" progId="Equation.3">
                  <p:embed/>
                  <p:pic>
                    <p:nvPicPr>
                      <p:cNvPr id="0" name="Object 3"/>
                      <p:cNvPicPr>
                        <a:picLocks noChangeAspect="1" noChangeArrowheads="1"/>
                      </p:cNvPicPr>
                      <p:nvPr/>
                    </p:nvPicPr>
                    <p:blipFill>
                      <a:blip r:embed="rId4"/>
                      <a:srcRect/>
                      <a:stretch>
                        <a:fillRect/>
                      </a:stretch>
                    </p:blipFill>
                    <p:spPr bwMode="auto">
                      <a:xfrm>
                        <a:off x="2841625" y="1524000"/>
                        <a:ext cx="4514850" cy="439738"/>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1157059"/>
              </p:ext>
            </p:extLst>
          </p:nvPr>
        </p:nvGraphicFramePr>
        <p:xfrm>
          <a:off x="3883025" y="1981200"/>
          <a:ext cx="4535488" cy="439738"/>
        </p:xfrm>
        <a:graphic>
          <a:graphicData uri="http://schemas.openxmlformats.org/presentationml/2006/ole">
            <mc:AlternateContent xmlns:mc="http://schemas.openxmlformats.org/markup-compatibility/2006">
              <mc:Choice xmlns:v="urn:schemas-microsoft-com:vml" Requires="v">
                <p:oleObj spid="_x0000_s99878" name="Equation" r:id="rId5" imgW="2882880" imgH="279360" progId="Equation.3">
                  <p:embed/>
                </p:oleObj>
              </mc:Choice>
              <mc:Fallback>
                <p:oleObj name="Equation" r:id="rId5" imgW="2882880" imgH="279360" progId="Equation.3">
                  <p:embed/>
                  <p:pic>
                    <p:nvPicPr>
                      <p:cNvPr id="0" name="Object 12"/>
                      <p:cNvPicPr>
                        <a:picLocks noChangeAspect="1" noChangeArrowheads="1"/>
                      </p:cNvPicPr>
                      <p:nvPr/>
                    </p:nvPicPr>
                    <p:blipFill>
                      <a:blip r:embed="rId6"/>
                      <a:srcRect/>
                      <a:stretch>
                        <a:fillRect/>
                      </a:stretch>
                    </p:blipFill>
                    <p:spPr bwMode="auto">
                      <a:xfrm>
                        <a:off x="3883025" y="1981200"/>
                        <a:ext cx="4535488" cy="439738"/>
                      </a:xfrm>
                      <a:prstGeom prst="rect">
                        <a:avLst/>
                      </a:prstGeom>
                      <a:noFill/>
                      <a:ln>
                        <a:noFill/>
                      </a:ln>
                    </p:spPr>
                  </p:pic>
                </p:oleObj>
              </mc:Fallback>
            </mc:AlternateContent>
          </a:graphicData>
        </a:graphic>
      </p:graphicFrame>
      <p:grpSp>
        <p:nvGrpSpPr>
          <p:cNvPr id="6" name="Group 5"/>
          <p:cNvGrpSpPr/>
          <p:nvPr/>
        </p:nvGrpSpPr>
        <p:grpSpPr>
          <a:xfrm>
            <a:off x="101010" y="2415051"/>
            <a:ext cx="8842172" cy="694219"/>
            <a:chOff x="101010" y="2415051"/>
            <a:chExt cx="8842172" cy="694219"/>
          </a:xfrm>
        </p:grpSpPr>
        <p:graphicFrame>
          <p:nvGraphicFramePr>
            <p:cNvPr id="4" name="Object 3"/>
            <p:cNvGraphicFramePr>
              <a:graphicFrameLocks noChangeAspect="1"/>
            </p:cNvGraphicFramePr>
            <p:nvPr>
              <p:extLst>
                <p:ext uri="{D42A27DB-BD31-4B8C-83A1-F6EECF244321}">
                  <p14:modId xmlns:p14="http://schemas.microsoft.com/office/powerpoint/2010/main" val="3438858615"/>
                </p:ext>
              </p:extLst>
            </p:nvPr>
          </p:nvGraphicFramePr>
          <p:xfrm>
            <a:off x="3706020" y="2668338"/>
            <a:ext cx="5237162" cy="440932"/>
          </p:xfrm>
          <a:graphic>
            <a:graphicData uri="http://schemas.openxmlformats.org/presentationml/2006/ole">
              <mc:AlternateContent xmlns:mc="http://schemas.openxmlformats.org/markup-compatibility/2006">
                <mc:Choice xmlns:v="urn:schemas-microsoft-com:vml" Requires="v">
                  <p:oleObj spid="_x0000_s99879" name="Equation" r:id="rId7" imgW="3619440" imgH="304560" progId="Equation.3">
                    <p:embed/>
                  </p:oleObj>
                </mc:Choice>
                <mc:Fallback>
                  <p:oleObj name="Equation" r:id="rId7" imgW="3619440" imgH="304560" progId="Equation.3">
                    <p:embed/>
                    <p:pic>
                      <p:nvPicPr>
                        <p:cNvPr id="0" name="Object 2"/>
                        <p:cNvPicPr>
                          <a:picLocks noChangeAspect="1" noChangeArrowheads="1"/>
                        </p:cNvPicPr>
                        <p:nvPr/>
                      </p:nvPicPr>
                      <p:blipFill>
                        <a:blip r:embed="rId8"/>
                        <a:srcRect/>
                        <a:stretch>
                          <a:fillRect/>
                        </a:stretch>
                      </p:blipFill>
                      <p:spPr bwMode="auto">
                        <a:xfrm>
                          <a:off x="3706020" y="2668338"/>
                          <a:ext cx="5237162" cy="440932"/>
                        </a:xfrm>
                        <a:prstGeom prst="rect">
                          <a:avLst/>
                        </a:prstGeom>
                        <a:noFill/>
                        <a:ln>
                          <a:noFill/>
                        </a:ln>
                      </p:spPr>
                    </p:pic>
                  </p:oleObj>
                </mc:Fallback>
              </mc:AlternateContent>
            </a:graphicData>
          </a:graphic>
        </p:graphicFrame>
        <p:sp>
          <p:nvSpPr>
            <p:cNvPr id="17" name="TextBox 16"/>
            <p:cNvSpPr txBox="1"/>
            <p:nvPr/>
          </p:nvSpPr>
          <p:spPr>
            <a:xfrm>
              <a:off x="101010" y="2415051"/>
              <a:ext cx="4511103" cy="646331"/>
            </a:xfrm>
            <a:prstGeom prst="rect">
              <a:avLst/>
            </a:prstGeom>
            <a:noFill/>
          </p:spPr>
          <p:txBody>
            <a:bodyPr wrap="square" rtlCol="0">
              <a:spAutoFit/>
            </a:bodyPr>
            <a:lstStyle/>
            <a:p>
              <a:r>
                <a:rPr lang="en-US" dirty="0" smtClean="0"/>
                <a:t>If the source speckle upon the object </a:t>
              </a:r>
            </a:p>
            <a:p>
              <a:r>
                <a:rPr lang="en-US" dirty="0" smtClean="0"/>
                <a:t>is smaller than the object feature,</a:t>
              </a:r>
              <a:endParaRPr lang="en-US" dirty="0"/>
            </a:p>
          </p:txBody>
        </p:sp>
      </p:grpSp>
      <p:graphicFrame>
        <p:nvGraphicFramePr>
          <p:cNvPr id="18" name="Object 17"/>
          <p:cNvGraphicFramePr>
            <a:graphicFrameLocks noChangeAspect="1"/>
          </p:cNvGraphicFramePr>
          <p:nvPr>
            <p:extLst>
              <p:ext uri="{D42A27DB-BD31-4B8C-83A1-F6EECF244321}">
                <p14:modId xmlns:p14="http://schemas.microsoft.com/office/powerpoint/2010/main" val="1768287622"/>
              </p:ext>
            </p:extLst>
          </p:nvPr>
        </p:nvGraphicFramePr>
        <p:xfrm>
          <a:off x="685800" y="872924"/>
          <a:ext cx="4572000" cy="602166"/>
        </p:xfrm>
        <a:graphic>
          <a:graphicData uri="http://schemas.openxmlformats.org/presentationml/2006/ole">
            <mc:AlternateContent xmlns:mc="http://schemas.openxmlformats.org/markup-compatibility/2006">
              <mc:Choice xmlns:v="urn:schemas-microsoft-com:vml" Requires="v">
                <p:oleObj spid="_x0000_s99880" name="Equation" r:id="rId9" imgW="2603160" imgH="342720" progId="Equation.3">
                  <p:embed/>
                </p:oleObj>
              </mc:Choice>
              <mc:Fallback>
                <p:oleObj name="Equation" r:id="rId9" imgW="2603160" imgH="342720" progId="Equation.3">
                  <p:embed/>
                  <p:pic>
                    <p:nvPicPr>
                      <p:cNvPr id="0" name="Object 2"/>
                      <p:cNvPicPr>
                        <a:picLocks noChangeAspect="1" noChangeArrowheads="1"/>
                      </p:cNvPicPr>
                      <p:nvPr/>
                    </p:nvPicPr>
                    <p:blipFill>
                      <a:blip r:embed="rId10"/>
                      <a:srcRect/>
                      <a:stretch>
                        <a:fillRect/>
                      </a:stretch>
                    </p:blipFill>
                    <p:spPr bwMode="auto">
                      <a:xfrm>
                        <a:off x="685800" y="872924"/>
                        <a:ext cx="4572000" cy="602166"/>
                      </a:xfrm>
                      <a:prstGeom prst="rect">
                        <a:avLst/>
                      </a:prstGeom>
                      <a:noFill/>
                      <a:ln>
                        <a:noFill/>
                      </a:ln>
                    </p:spPr>
                  </p:pic>
                </p:oleObj>
              </mc:Fallback>
            </mc:AlternateContent>
          </a:graphicData>
        </a:graphic>
      </p:graphicFrame>
      <p:sp>
        <p:nvSpPr>
          <p:cNvPr id="37" name="TextBox 36"/>
          <p:cNvSpPr txBox="1"/>
          <p:nvPr/>
        </p:nvSpPr>
        <p:spPr>
          <a:xfrm>
            <a:off x="391053" y="219806"/>
            <a:ext cx="8442119" cy="461665"/>
          </a:xfrm>
          <a:prstGeom prst="rect">
            <a:avLst/>
          </a:prstGeom>
          <a:noFill/>
        </p:spPr>
        <p:txBody>
          <a:bodyPr wrap="none" rtlCol="0">
            <a:spAutoFit/>
          </a:bodyPr>
          <a:lstStyle/>
          <a:p>
            <a:r>
              <a:rPr lang="en-US" sz="2400" b="1" dirty="0" smtClean="0">
                <a:solidFill>
                  <a:srgbClr val="002060"/>
                </a:solidFill>
              </a:rPr>
              <a:t>How is the object’s signature encoded in the correlation function</a:t>
            </a:r>
            <a:endParaRPr lang="en-US" sz="2400" b="1" dirty="0">
              <a:solidFill>
                <a:srgbClr val="002060"/>
              </a:solidFill>
            </a:endParaRPr>
          </a:p>
        </p:txBody>
      </p:sp>
      <p:grpSp>
        <p:nvGrpSpPr>
          <p:cNvPr id="7" name="Group 6"/>
          <p:cNvGrpSpPr/>
          <p:nvPr/>
        </p:nvGrpSpPr>
        <p:grpSpPr>
          <a:xfrm>
            <a:off x="928797" y="3276600"/>
            <a:ext cx="7366632" cy="1143000"/>
            <a:chOff x="928797" y="3276600"/>
            <a:chExt cx="7366632" cy="1143000"/>
          </a:xfrm>
        </p:grpSpPr>
        <p:grpSp>
          <p:nvGrpSpPr>
            <p:cNvPr id="24" name="Group 23"/>
            <p:cNvGrpSpPr/>
            <p:nvPr/>
          </p:nvGrpSpPr>
          <p:grpSpPr>
            <a:xfrm>
              <a:off x="928797" y="3276600"/>
              <a:ext cx="7366632" cy="381000"/>
              <a:chOff x="609600" y="4114800"/>
              <a:chExt cx="7366632" cy="381000"/>
            </a:xfrm>
          </p:grpSpPr>
          <p:graphicFrame>
            <p:nvGraphicFramePr>
              <p:cNvPr id="21" name="Object 20"/>
              <p:cNvGraphicFramePr>
                <a:graphicFrameLocks noChangeAspect="1"/>
              </p:cNvGraphicFramePr>
              <p:nvPr>
                <p:extLst>
                  <p:ext uri="{D42A27DB-BD31-4B8C-83A1-F6EECF244321}">
                    <p14:modId xmlns:p14="http://schemas.microsoft.com/office/powerpoint/2010/main" val="3197247328"/>
                  </p:ext>
                </p:extLst>
              </p:nvPr>
            </p:nvGraphicFramePr>
            <p:xfrm>
              <a:off x="3478213" y="4148138"/>
              <a:ext cx="1855787" cy="347662"/>
            </p:xfrm>
            <a:graphic>
              <a:graphicData uri="http://schemas.openxmlformats.org/presentationml/2006/ole">
                <mc:AlternateContent xmlns:mc="http://schemas.openxmlformats.org/markup-compatibility/2006">
                  <mc:Choice xmlns:v="urn:schemas-microsoft-com:vml" Requires="v">
                    <p:oleObj spid="_x0000_s99881" name="Equation" r:id="rId11" imgW="1218960" imgH="228600" progId="Equation.3">
                      <p:embed/>
                    </p:oleObj>
                  </mc:Choice>
                  <mc:Fallback>
                    <p:oleObj name="Equation" r:id="rId11" imgW="1218960" imgH="228600" progId="Equation.3">
                      <p:embed/>
                      <p:pic>
                        <p:nvPicPr>
                          <p:cNvPr id="0" name="Object 17"/>
                          <p:cNvPicPr>
                            <a:picLocks noChangeAspect="1" noChangeArrowheads="1"/>
                          </p:cNvPicPr>
                          <p:nvPr/>
                        </p:nvPicPr>
                        <p:blipFill>
                          <a:blip r:embed="rId12"/>
                          <a:srcRect/>
                          <a:stretch>
                            <a:fillRect/>
                          </a:stretch>
                        </p:blipFill>
                        <p:spPr bwMode="auto">
                          <a:xfrm>
                            <a:off x="3478213" y="4148138"/>
                            <a:ext cx="1855787" cy="347662"/>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556442029"/>
                  </p:ext>
                </p:extLst>
              </p:nvPr>
            </p:nvGraphicFramePr>
            <p:xfrm>
              <a:off x="1870075" y="4148137"/>
              <a:ext cx="1101725" cy="347663"/>
            </p:xfrm>
            <a:graphic>
              <a:graphicData uri="http://schemas.openxmlformats.org/presentationml/2006/ole">
                <mc:AlternateContent xmlns:mc="http://schemas.openxmlformats.org/markup-compatibility/2006">
                  <mc:Choice xmlns:v="urn:schemas-microsoft-com:vml" Requires="v">
                    <p:oleObj spid="_x0000_s99882" name="Equation" r:id="rId13" imgW="723600" imgH="228600" progId="Equation.3">
                      <p:embed/>
                    </p:oleObj>
                  </mc:Choice>
                  <mc:Fallback>
                    <p:oleObj name="Equation" r:id="rId13" imgW="723600" imgH="228600" progId="Equation.3">
                      <p:embed/>
                      <p:pic>
                        <p:nvPicPr>
                          <p:cNvPr id="0" name="Object 20"/>
                          <p:cNvPicPr>
                            <a:picLocks noChangeAspect="1" noChangeArrowheads="1"/>
                          </p:cNvPicPr>
                          <p:nvPr/>
                        </p:nvPicPr>
                        <p:blipFill>
                          <a:blip r:embed="rId14"/>
                          <a:srcRect/>
                          <a:stretch>
                            <a:fillRect/>
                          </a:stretch>
                        </p:blipFill>
                        <p:spPr bwMode="auto">
                          <a:xfrm>
                            <a:off x="1870075" y="4148137"/>
                            <a:ext cx="11017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609600" y="4114800"/>
                <a:ext cx="7366632" cy="369332"/>
              </a:xfrm>
              <a:prstGeom prst="rect">
                <a:avLst/>
              </a:prstGeom>
              <a:noFill/>
            </p:spPr>
            <p:txBody>
              <a:bodyPr wrap="none" rtlCol="0">
                <a:spAutoFit/>
              </a:bodyPr>
              <a:lstStyle/>
              <a:p>
                <a:r>
                  <a:rPr lang="en-US" dirty="0" smtClean="0"/>
                  <a:t>Introducing	          and			  (symmetric configuration)  </a:t>
                </a:r>
                <a:endParaRPr lang="en-US" dirty="0"/>
              </a:p>
            </p:txBody>
          </p:sp>
        </p:grpSp>
        <p:graphicFrame>
          <p:nvGraphicFramePr>
            <p:cNvPr id="36" name="Object 35"/>
            <p:cNvGraphicFramePr>
              <a:graphicFrameLocks noChangeAspect="1"/>
            </p:cNvGraphicFramePr>
            <p:nvPr>
              <p:extLst>
                <p:ext uri="{D42A27DB-BD31-4B8C-83A1-F6EECF244321}">
                  <p14:modId xmlns:p14="http://schemas.microsoft.com/office/powerpoint/2010/main" val="26744721"/>
                </p:ext>
              </p:extLst>
            </p:nvPr>
          </p:nvGraphicFramePr>
          <p:xfrm>
            <a:off x="2024062" y="3675063"/>
            <a:ext cx="5172075" cy="744537"/>
          </p:xfrm>
          <a:graphic>
            <a:graphicData uri="http://schemas.openxmlformats.org/presentationml/2006/ole">
              <mc:AlternateContent xmlns:mc="http://schemas.openxmlformats.org/markup-compatibility/2006">
                <mc:Choice xmlns:v="urn:schemas-microsoft-com:vml" Requires="v">
                  <p:oleObj spid="_x0000_s99883" name="Equation" r:id="rId15" imgW="3695400" imgH="533160" progId="Equation.3">
                    <p:embed/>
                  </p:oleObj>
                </mc:Choice>
                <mc:Fallback>
                  <p:oleObj name="Equation" r:id="rId15" imgW="3695400" imgH="533160" progId="Equation.3">
                    <p:embed/>
                    <p:pic>
                      <p:nvPicPr>
                        <p:cNvPr id="0" name="Object 24"/>
                        <p:cNvPicPr>
                          <a:picLocks noChangeAspect="1" noChangeArrowheads="1"/>
                        </p:cNvPicPr>
                        <p:nvPr/>
                      </p:nvPicPr>
                      <p:blipFill>
                        <a:blip r:embed="rId16"/>
                        <a:srcRect/>
                        <a:stretch>
                          <a:fillRect/>
                        </a:stretch>
                      </p:blipFill>
                      <p:spPr bwMode="auto">
                        <a:xfrm>
                          <a:off x="2024062" y="3675063"/>
                          <a:ext cx="51720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 name="Group 7"/>
          <p:cNvGrpSpPr/>
          <p:nvPr/>
        </p:nvGrpSpPr>
        <p:grpSpPr>
          <a:xfrm>
            <a:off x="71033" y="4549775"/>
            <a:ext cx="8768167" cy="1823298"/>
            <a:chOff x="71033" y="4549775"/>
            <a:chExt cx="8768167" cy="1823298"/>
          </a:xfrm>
        </p:grpSpPr>
        <p:graphicFrame>
          <p:nvGraphicFramePr>
            <p:cNvPr id="25" name="Object 24"/>
            <p:cNvGraphicFramePr>
              <a:graphicFrameLocks noChangeAspect="1"/>
            </p:cNvGraphicFramePr>
            <p:nvPr>
              <p:extLst>
                <p:ext uri="{D42A27DB-BD31-4B8C-83A1-F6EECF244321}">
                  <p14:modId xmlns:p14="http://schemas.microsoft.com/office/powerpoint/2010/main" val="4193619845"/>
                </p:ext>
              </p:extLst>
            </p:nvPr>
          </p:nvGraphicFramePr>
          <p:xfrm>
            <a:off x="2900364" y="4549775"/>
            <a:ext cx="4051300" cy="779463"/>
          </p:xfrm>
          <a:graphic>
            <a:graphicData uri="http://schemas.openxmlformats.org/presentationml/2006/ole">
              <mc:AlternateContent xmlns:mc="http://schemas.openxmlformats.org/markup-compatibility/2006">
                <mc:Choice xmlns:v="urn:schemas-microsoft-com:vml" Requires="v">
                  <p:oleObj spid="_x0000_s99884" name="Equation" r:id="rId17" imgW="2895480" imgH="558720" progId="Equation.3">
                    <p:embed/>
                  </p:oleObj>
                </mc:Choice>
                <mc:Fallback>
                  <p:oleObj name="Equation" r:id="rId17" imgW="2895480" imgH="558720" progId="Equation.3">
                    <p:embed/>
                    <p:pic>
                      <p:nvPicPr>
                        <p:cNvPr id="0" name="Object 17"/>
                        <p:cNvPicPr>
                          <a:picLocks noChangeAspect="1" noChangeArrowheads="1"/>
                        </p:cNvPicPr>
                        <p:nvPr/>
                      </p:nvPicPr>
                      <p:blipFill>
                        <a:blip r:embed="rId18"/>
                        <a:srcRect/>
                        <a:stretch>
                          <a:fillRect/>
                        </a:stretch>
                      </p:blipFill>
                      <p:spPr bwMode="auto">
                        <a:xfrm>
                          <a:off x="2900364" y="4549775"/>
                          <a:ext cx="4051300" cy="779463"/>
                        </a:xfrm>
                        <a:prstGeom prst="rect">
                          <a:avLst/>
                        </a:prstGeom>
                        <a:noFill/>
                        <a:ln>
                          <a:noFill/>
                        </a:ln>
                      </p:spPr>
                    </p:pic>
                  </p:oleObj>
                </mc:Fallback>
              </mc:AlternateContent>
            </a:graphicData>
          </a:graphic>
        </p:graphicFrame>
        <p:sp>
          <p:nvSpPr>
            <p:cNvPr id="28" name="TextBox 27"/>
            <p:cNvSpPr txBox="1"/>
            <p:nvPr/>
          </p:nvSpPr>
          <p:spPr>
            <a:xfrm>
              <a:off x="1385998" y="5542076"/>
              <a:ext cx="3581400" cy="584775"/>
            </a:xfrm>
            <a:prstGeom prst="rect">
              <a:avLst/>
            </a:prstGeom>
            <a:noFill/>
          </p:spPr>
          <p:txBody>
            <a:bodyPr wrap="square" rtlCol="0">
              <a:spAutoFit/>
            </a:bodyPr>
            <a:lstStyle/>
            <a:p>
              <a:r>
                <a:rPr lang="en-US" sz="1600" dirty="0" smtClean="0"/>
                <a:t>Fourier-transform </a:t>
              </a:r>
              <a:r>
                <a:rPr lang="en-US" sz="1600" dirty="0"/>
                <a:t>of the source </a:t>
              </a:r>
              <a:r>
                <a:rPr lang="en-US" sz="1600" dirty="0" smtClean="0"/>
                <a:t>luminosity (van </a:t>
              </a:r>
              <a:r>
                <a:rPr lang="en-US" sz="1600" dirty="0" err="1" smtClean="0"/>
                <a:t>Cittert</a:t>
              </a:r>
              <a:r>
                <a:rPr lang="en-US" sz="1600" dirty="0" smtClean="0"/>
                <a:t>–Zernike theorem)</a:t>
              </a:r>
              <a:endParaRPr lang="en-US" sz="1600" dirty="0"/>
            </a:p>
          </p:txBody>
        </p:sp>
        <p:sp>
          <p:nvSpPr>
            <p:cNvPr id="29" name="TextBox 28"/>
            <p:cNvSpPr txBox="1"/>
            <p:nvPr/>
          </p:nvSpPr>
          <p:spPr>
            <a:xfrm>
              <a:off x="5033151" y="5542076"/>
              <a:ext cx="1447800" cy="830997"/>
            </a:xfrm>
            <a:prstGeom prst="rect">
              <a:avLst/>
            </a:prstGeom>
            <a:noFill/>
          </p:spPr>
          <p:txBody>
            <a:bodyPr wrap="square" rtlCol="0">
              <a:spAutoFit/>
            </a:bodyPr>
            <a:lstStyle/>
            <a:p>
              <a:r>
                <a:rPr lang="en-US" sz="1600" dirty="0" smtClean="0"/>
                <a:t>The </a:t>
              </a:r>
              <a:r>
                <a:rPr lang="en-US" sz="1600" dirty="0"/>
                <a:t>source luminosity</a:t>
              </a:r>
            </a:p>
            <a:p>
              <a:endParaRPr lang="en-US" sz="1600" dirty="0"/>
            </a:p>
          </p:txBody>
        </p:sp>
        <p:sp>
          <p:nvSpPr>
            <p:cNvPr id="30" name="TextBox 29"/>
            <p:cNvSpPr txBox="1"/>
            <p:nvPr/>
          </p:nvSpPr>
          <p:spPr>
            <a:xfrm>
              <a:off x="6705601" y="5542076"/>
              <a:ext cx="2133599" cy="830997"/>
            </a:xfrm>
            <a:prstGeom prst="rect">
              <a:avLst/>
            </a:prstGeom>
            <a:noFill/>
          </p:spPr>
          <p:txBody>
            <a:bodyPr wrap="square" rtlCol="0">
              <a:spAutoFit/>
            </a:bodyPr>
            <a:lstStyle/>
            <a:p>
              <a:r>
                <a:rPr lang="en-US" sz="1600" dirty="0">
                  <a:solidFill>
                    <a:srgbClr val="FF0000"/>
                  </a:solidFill>
                </a:rPr>
                <a:t>Fourier-transform of the object opacity</a:t>
              </a:r>
            </a:p>
            <a:p>
              <a:endParaRPr lang="en-US" sz="1600" dirty="0"/>
            </a:p>
          </p:txBody>
        </p:sp>
        <p:cxnSp>
          <p:nvCxnSpPr>
            <p:cNvPr id="31" name="Straight Arrow Connector 30"/>
            <p:cNvCxnSpPr/>
            <p:nvPr/>
          </p:nvCxnSpPr>
          <p:spPr>
            <a:xfrm flipH="1">
              <a:off x="3362326" y="5257800"/>
              <a:ext cx="600076" cy="2842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638801" y="5181600"/>
              <a:ext cx="228600" cy="3212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480951" y="5304140"/>
              <a:ext cx="529450" cy="2379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033" y="4648200"/>
              <a:ext cx="3200401" cy="646331"/>
            </a:xfrm>
            <a:prstGeom prst="rect">
              <a:avLst/>
            </a:prstGeom>
            <a:noFill/>
          </p:spPr>
          <p:txBody>
            <a:bodyPr wrap="square" rtlCol="0">
              <a:spAutoFit/>
            </a:bodyPr>
            <a:lstStyle/>
            <a:p>
              <a:r>
                <a:rPr lang="en-US" dirty="0" smtClean="0"/>
                <a:t>or approximately </a:t>
              </a:r>
            </a:p>
            <a:p>
              <a:r>
                <a:rPr lang="en-US" dirty="0" smtClean="0"/>
                <a:t>(large source, small object)</a:t>
              </a:r>
              <a:endParaRPr lang="en-US" dirty="0"/>
            </a:p>
          </p:txBody>
        </p:sp>
      </p:grpSp>
      <p:sp>
        <p:nvSpPr>
          <p:cNvPr id="5" name="Rectangle 4"/>
          <p:cNvSpPr/>
          <p:nvPr/>
        </p:nvSpPr>
        <p:spPr>
          <a:xfrm>
            <a:off x="2168141" y="1323201"/>
            <a:ext cx="590867" cy="276999"/>
          </a:xfrm>
          <a:prstGeom prst="rect">
            <a:avLst/>
          </a:prstGeom>
        </p:spPr>
        <p:txBody>
          <a:bodyPr wrap="none">
            <a:spAutoFit/>
          </a:bodyPr>
          <a:lstStyle/>
          <a:p>
            <a:r>
              <a:rPr lang="en-US" sz="1200" i="1" dirty="0" smtClean="0"/>
              <a:t>source</a:t>
            </a:r>
            <a:endParaRPr lang="en-US" sz="1200" i="1" dirty="0"/>
          </a:p>
        </p:txBody>
      </p:sp>
    </p:spTree>
    <p:extLst>
      <p:ext uri="{BB962C8B-B14F-4D97-AF65-F5344CB8AC3E}">
        <p14:creationId xmlns:p14="http://schemas.microsoft.com/office/powerpoint/2010/main" val="18978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06659" y="3505200"/>
            <a:ext cx="7162800" cy="338554"/>
          </a:xfrm>
          <a:prstGeom prst="rect">
            <a:avLst/>
          </a:prstGeom>
        </p:spPr>
        <p:txBody>
          <a:bodyPr wrap="square">
            <a:spAutoFit/>
          </a:bodyPr>
          <a:lstStyle/>
          <a:p>
            <a:r>
              <a:rPr lang="en-US" sz="1600" b="1" dirty="0" smtClean="0">
                <a:solidFill>
                  <a:srgbClr val="FF0000"/>
                </a:solidFill>
              </a:rPr>
              <a:t>Correlation function constraint:   </a:t>
            </a:r>
            <a:r>
              <a:rPr lang="en-US" sz="1600" dirty="0" smtClean="0"/>
              <a:t>the absolute value must match the observation</a:t>
            </a:r>
            <a:endParaRPr lang="en-US" sz="1600" dirty="0">
              <a:solidFill>
                <a:srgbClr val="FF0000"/>
              </a:solidFill>
            </a:endParaRPr>
          </a:p>
        </p:txBody>
      </p:sp>
      <p:sp>
        <p:nvSpPr>
          <p:cNvPr id="25" name="Rectangle 24"/>
          <p:cNvSpPr/>
          <p:nvPr/>
        </p:nvSpPr>
        <p:spPr>
          <a:xfrm>
            <a:off x="304800" y="3852446"/>
            <a:ext cx="8458200" cy="1323439"/>
          </a:xfrm>
          <a:prstGeom prst="rect">
            <a:avLst/>
          </a:prstGeom>
        </p:spPr>
        <p:txBody>
          <a:bodyPr wrap="square">
            <a:spAutoFit/>
          </a:bodyPr>
          <a:lstStyle/>
          <a:p>
            <a:r>
              <a:rPr lang="en-US" sz="1600" b="1" dirty="0" smtClean="0">
                <a:solidFill>
                  <a:srgbClr val="FF0000"/>
                </a:solidFill>
              </a:rPr>
              <a:t>Object absorption constraint:  	</a:t>
            </a:r>
            <a:r>
              <a:rPr lang="en-US" sz="1600" dirty="0" smtClean="0"/>
              <a:t>1. </a:t>
            </a:r>
            <a:r>
              <a:rPr lang="en-US" sz="1600" i="1" dirty="0" smtClean="0"/>
              <a:t>A</a:t>
            </a:r>
            <a:r>
              <a:rPr lang="en-US" sz="1600" dirty="0" smtClean="0"/>
              <a:t> is Real</a:t>
            </a:r>
          </a:p>
          <a:p>
            <a:r>
              <a:rPr lang="en-US" sz="1600" dirty="0">
                <a:solidFill>
                  <a:srgbClr val="FF0000"/>
                </a:solidFill>
              </a:rPr>
              <a:t>	</a:t>
            </a:r>
            <a:r>
              <a:rPr lang="en-US" sz="1600" dirty="0" smtClean="0">
                <a:solidFill>
                  <a:srgbClr val="FF0000"/>
                </a:solidFill>
              </a:rPr>
              <a:t>		</a:t>
            </a:r>
            <a:r>
              <a:rPr lang="en-US" sz="1600" dirty="0" smtClean="0"/>
              <a:t>2. </a:t>
            </a:r>
            <a:r>
              <a:rPr lang="en-US" sz="1600" i="1" dirty="0" smtClean="0"/>
              <a:t>0&lt;A</a:t>
            </a:r>
            <a:r>
              <a:rPr lang="en-US" sz="1600" i="1" dirty="0" smtClean="0">
                <a:solidFill>
                  <a:srgbClr val="0066FF"/>
                </a:solidFill>
              </a:rPr>
              <a:t>&lt;1*</a:t>
            </a:r>
          </a:p>
          <a:p>
            <a:r>
              <a:rPr lang="en-US" sz="1600" i="1" dirty="0"/>
              <a:t>	</a:t>
            </a:r>
            <a:r>
              <a:rPr lang="en-US" sz="1600" i="1" dirty="0" smtClean="0"/>
              <a:t>		</a:t>
            </a:r>
            <a:r>
              <a:rPr lang="en-US" sz="1600" dirty="0" smtClean="0"/>
              <a:t>3. Size limitation (not expected to be larger than…)</a:t>
            </a:r>
          </a:p>
          <a:p>
            <a:r>
              <a:rPr lang="en-US" sz="1600" dirty="0"/>
              <a:t>	</a:t>
            </a:r>
            <a:r>
              <a:rPr lang="en-US" sz="1600" dirty="0" smtClean="0"/>
              <a:t>		4. </a:t>
            </a:r>
            <a:r>
              <a:rPr lang="en-US" sz="1600" dirty="0" smtClean="0">
                <a:solidFill>
                  <a:srgbClr val="0066FF"/>
                </a:solidFill>
              </a:rPr>
              <a:t>Often we know that the object is solid: </a:t>
            </a:r>
            <a:r>
              <a:rPr lang="en-US" sz="1600" i="1" dirty="0" smtClean="0">
                <a:solidFill>
                  <a:srgbClr val="0066FF"/>
                </a:solidFill>
              </a:rPr>
              <a:t>A</a:t>
            </a:r>
            <a:r>
              <a:rPr lang="en-US" sz="1600" dirty="0" smtClean="0">
                <a:solidFill>
                  <a:srgbClr val="0066FF"/>
                </a:solidFill>
              </a:rPr>
              <a:t> = 0 </a:t>
            </a:r>
            <a:r>
              <a:rPr lang="en-US" sz="1600" b="1" dirty="0" smtClean="0">
                <a:solidFill>
                  <a:srgbClr val="0066FF"/>
                </a:solidFill>
              </a:rPr>
              <a:t>or</a:t>
            </a:r>
            <a:r>
              <a:rPr lang="en-US" sz="1600" dirty="0" smtClean="0">
                <a:solidFill>
                  <a:srgbClr val="0066FF"/>
                </a:solidFill>
              </a:rPr>
              <a:t> </a:t>
            </a:r>
            <a:r>
              <a:rPr lang="en-US" sz="1600" i="1" dirty="0" smtClean="0">
                <a:solidFill>
                  <a:srgbClr val="0066FF"/>
                </a:solidFill>
              </a:rPr>
              <a:t>A</a:t>
            </a:r>
            <a:r>
              <a:rPr lang="en-US" sz="1600" dirty="0" smtClean="0">
                <a:solidFill>
                  <a:srgbClr val="0066FF"/>
                </a:solidFill>
              </a:rPr>
              <a:t> = 1*</a:t>
            </a:r>
          </a:p>
          <a:p>
            <a:r>
              <a:rPr lang="en-US" sz="1600" dirty="0" smtClean="0">
                <a:solidFill>
                  <a:srgbClr val="0066FF"/>
                </a:solidFill>
              </a:rPr>
              <a:t>			</a:t>
            </a:r>
            <a:r>
              <a:rPr lang="en-US" sz="1600" dirty="0" smtClean="0"/>
              <a:t>5. </a:t>
            </a:r>
            <a:r>
              <a:rPr lang="en-US" sz="1600" i="1" dirty="0" smtClean="0"/>
              <a:t>Using low-resolution “support” image</a:t>
            </a:r>
            <a:endParaRPr lang="en-US" sz="1600" i="1" dirty="0"/>
          </a:p>
        </p:txBody>
      </p:sp>
      <p:sp>
        <p:nvSpPr>
          <p:cNvPr id="20" name="TextBox 19"/>
          <p:cNvSpPr txBox="1"/>
          <p:nvPr/>
        </p:nvSpPr>
        <p:spPr>
          <a:xfrm>
            <a:off x="1510829" y="452735"/>
            <a:ext cx="6046142" cy="461665"/>
          </a:xfrm>
          <a:prstGeom prst="rect">
            <a:avLst/>
          </a:prstGeom>
          <a:noFill/>
        </p:spPr>
        <p:txBody>
          <a:bodyPr wrap="none" rtlCol="0">
            <a:spAutoFit/>
          </a:bodyPr>
          <a:lstStyle/>
          <a:p>
            <a:pPr algn="ctr"/>
            <a:r>
              <a:rPr lang="en-US" sz="2400" b="1" dirty="0" err="1" smtClean="0">
                <a:solidFill>
                  <a:srgbClr val="002060"/>
                </a:solidFill>
              </a:rPr>
              <a:t>Gerchberg</a:t>
            </a:r>
            <a:r>
              <a:rPr lang="en-US" sz="2400" b="1" dirty="0" smtClean="0">
                <a:solidFill>
                  <a:srgbClr val="002060"/>
                </a:solidFill>
              </a:rPr>
              <a:t>-Saxton algorithm for dark objects</a:t>
            </a:r>
            <a:endParaRPr lang="en-US" sz="2400" b="1" dirty="0">
              <a:solidFill>
                <a:srgbClr val="002060"/>
              </a:solidFill>
            </a:endParaRPr>
          </a:p>
        </p:txBody>
      </p:sp>
      <p:sp>
        <p:nvSpPr>
          <p:cNvPr id="2" name="TextBox 1"/>
          <p:cNvSpPr txBox="1"/>
          <p:nvPr/>
        </p:nvSpPr>
        <p:spPr>
          <a:xfrm>
            <a:off x="304800" y="5867400"/>
            <a:ext cx="4137095" cy="338554"/>
          </a:xfrm>
          <a:prstGeom prst="rect">
            <a:avLst/>
          </a:prstGeom>
          <a:noFill/>
        </p:spPr>
        <p:txBody>
          <a:bodyPr wrap="none" rtlCol="0">
            <a:spAutoFit/>
          </a:bodyPr>
          <a:lstStyle/>
          <a:p>
            <a:r>
              <a:rPr lang="en-US" sz="1600" dirty="0" smtClean="0">
                <a:solidFill>
                  <a:srgbClr val="0066FF"/>
                </a:solidFill>
              </a:rPr>
              <a:t>*) These constraint are specific to our approach</a:t>
            </a:r>
            <a:endParaRPr lang="en-US" sz="1600" dirty="0">
              <a:solidFill>
                <a:srgbClr val="0066FF"/>
              </a:solidFill>
            </a:endParaRPr>
          </a:p>
        </p:txBody>
      </p:sp>
      <p:grpSp>
        <p:nvGrpSpPr>
          <p:cNvPr id="3" name="Group 2"/>
          <p:cNvGrpSpPr/>
          <p:nvPr/>
        </p:nvGrpSpPr>
        <p:grpSpPr>
          <a:xfrm>
            <a:off x="1066800" y="1295400"/>
            <a:ext cx="7216369" cy="1636713"/>
            <a:chOff x="1134361" y="1506406"/>
            <a:chExt cx="7216369" cy="1636713"/>
          </a:xfrm>
        </p:grpSpPr>
        <p:grpSp>
          <p:nvGrpSpPr>
            <p:cNvPr id="23" name="Group 22"/>
            <p:cNvGrpSpPr/>
            <p:nvPr/>
          </p:nvGrpSpPr>
          <p:grpSpPr>
            <a:xfrm>
              <a:off x="1134361" y="1506406"/>
              <a:ext cx="7216369" cy="1636713"/>
              <a:chOff x="762000" y="2438400"/>
              <a:chExt cx="7216369" cy="1636713"/>
            </a:xfrm>
          </p:grpSpPr>
          <p:sp>
            <p:nvSpPr>
              <p:cNvPr id="5" name="Curved Right Arrow 4"/>
              <p:cNvSpPr/>
              <p:nvPr/>
            </p:nvSpPr>
            <p:spPr>
              <a:xfrm flipV="1">
                <a:off x="1091802" y="2514600"/>
                <a:ext cx="609600" cy="14477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10800000" flipV="1">
                <a:off x="4980878" y="2590800"/>
                <a:ext cx="609600" cy="14477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a:off x="762000" y="3276600"/>
                <a:ext cx="67056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15000" y="2522033"/>
                <a:ext cx="2263369" cy="584775"/>
              </a:xfrm>
              <a:prstGeom prst="rect">
                <a:avLst/>
              </a:prstGeom>
            </p:spPr>
            <p:txBody>
              <a:bodyPr wrap="square">
                <a:spAutoFit/>
              </a:bodyPr>
              <a:lstStyle/>
              <a:p>
                <a:r>
                  <a:rPr lang="en-US" sz="1600" dirty="0" smtClean="0"/>
                  <a:t>Correlation function (observed)</a:t>
                </a:r>
                <a:endParaRPr lang="en-US" sz="1600" dirty="0">
                  <a:solidFill>
                    <a:srgbClr val="FF0000"/>
                  </a:solidFill>
                </a:endParaRPr>
              </a:p>
            </p:txBody>
          </p:sp>
          <p:sp>
            <p:nvSpPr>
              <p:cNvPr id="12" name="Rectangle 11"/>
              <p:cNvSpPr/>
              <p:nvPr/>
            </p:nvSpPr>
            <p:spPr>
              <a:xfrm>
                <a:off x="5715000" y="3453824"/>
                <a:ext cx="2263369" cy="584775"/>
              </a:xfrm>
              <a:prstGeom prst="rect">
                <a:avLst/>
              </a:prstGeom>
            </p:spPr>
            <p:txBody>
              <a:bodyPr wrap="square">
                <a:spAutoFit/>
              </a:bodyPr>
              <a:lstStyle/>
              <a:p>
                <a:r>
                  <a:rPr lang="en-US" sz="1600" dirty="0" smtClean="0"/>
                  <a:t>Object’s profile (reconstructed)</a:t>
                </a:r>
                <a:endParaRPr lang="en-US" sz="1600" dirty="0">
                  <a:solidFill>
                    <a:srgbClr val="FF000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915363098"/>
                  </p:ext>
                </p:extLst>
              </p:nvPr>
            </p:nvGraphicFramePr>
            <p:xfrm>
              <a:off x="1825924" y="2438400"/>
              <a:ext cx="993476" cy="436563"/>
            </p:xfrm>
            <a:graphic>
              <a:graphicData uri="http://schemas.openxmlformats.org/presentationml/2006/ole">
                <mc:AlternateContent xmlns:mc="http://schemas.openxmlformats.org/markup-compatibility/2006">
                  <mc:Choice xmlns:v="urn:schemas-microsoft-com:vml" Requires="v">
                    <p:oleObj spid="_x0000_s74519" name="Equation" r:id="rId3" imgW="545760" imgH="241200" progId="Equation.3">
                      <p:embed/>
                    </p:oleObj>
                  </mc:Choice>
                  <mc:Fallback>
                    <p:oleObj name="Equation" r:id="rId3" imgW="545760" imgH="241200" progId="Equation.3">
                      <p:embed/>
                      <p:pic>
                        <p:nvPicPr>
                          <p:cNvPr id="0" name=""/>
                          <p:cNvPicPr>
                            <a:picLocks noChangeAspect="1" noChangeArrowheads="1"/>
                          </p:cNvPicPr>
                          <p:nvPr/>
                        </p:nvPicPr>
                        <p:blipFill>
                          <a:blip r:embed="rId4"/>
                          <a:srcRect/>
                          <a:stretch>
                            <a:fillRect/>
                          </a:stretch>
                        </p:blipFill>
                        <p:spPr bwMode="auto">
                          <a:xfrm>
                            <a:off x="1825924" y="2438400"/>
                            <a:ext cx="993476" cy="436563"/>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404437308"/>
                  </p:ext>
                </p:extLst>
              </p:nvPr>
            </p:nvGraphicFramePr>
            <p:xfrm>
              <a:off x="3819525" y="2438400"/>
              <a:ext cx="1133475" cy="436563"/>
            </p:xfrm>
            <a:graphic>
              <a:graphicData uri="http://schemas.openxmlformats.org/presentationml/2006/ole">
                <mc:AlternateContent xmlns:mc="http://schemas.openxmlformats.org/markup-compatibility/2006">
                  <mc:Choice xmlns:v="urn:schemas-microsoft-com:vml" Requires="v">
                    <p:oleObj spid="_x0000_s74520" name="Equation" r:id="rId5" imgW="622080" imgH="241200" progId="Equation.3">
                      <p:embed/>
                    </p:oleObj>
                  </mc:Choice>
                  <mc:Fallback>
                    <p:oleObj name="Equation" r:id="rId5" imgW="622080" imgH="241200" progId="Equation.3">
                      <p:embed/>
                      <p:pic>
                        <p:nvPicPr>
                          <p:cNvPr id="0" name=""/>
                          <p:cNvPicPr>
                            <a:picLocks noChangeAspect="1" noChangeArrowheads="1"/>
                          </p:cNvPicPr>
                          <p:nvPr/>
                        </p:nvPicPr>
                        <p:blipFill>
                          <a:blip r:embed="rId6"/>
                          <a:srcRect/>
                          <a:stretch>
                            <a:fillRect/>
                          </a:stretch>
                        </p:blipFill>
                        <p:spPr bwMode="auto">
                          <a:xfrm>
                            <a:off x="3819525" y="2438400"/>
                            <a:ext cx="11334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78456660"/>
                  </p:ext>
                </p:extLst>
              </p:nvPr>
            </p:nvGraphicFramePr>
            <p:xfrm>
              <a:off x="3886200" y="3648075"/>
              <a:ext cx="903288" cy="414338"/>
            </p:xfrm>
            <a:graphic>
              <a:graphicData uri="http://schemas.openxmlformats.org/presentationml/2006/ole">
                <mc:AlternateContent xmlns:mc="http://schemas.openxmlformats.org/markup-compatibility/2006">
                  <mc:Choice xmlns:v="urn:schemas-microsoft-com:vml" Requires="v">
                    <p:oleObj spid="_x0000_s74521" name="Equation" r:id="rId7" imgW="495000" imgH="228600" progId="Equation.3">
                      <p:embed/>
                    </p:oleObj>
                  </mc:Choice>
                  <mc:Fallback>
                    <p:oleObj name="Equation" r:id="rId7" imgW="495000" imgH="228600" progId="Equation.3">
                      <p:embed/>
                      <p:pic>
                        <p:nvPicPr>
                          <p:cNvPr id="0" name=""/>
                          <p:cNvPicPr>
                            <a:picLocks noChangeAspect="1" noChangeArrowheads="1"/>
                          </p:cNvPicPr>
                          <p:nvPr/>
                        </p:nvPicPr>
                        <p:blipFill>
                          <a:blip r:embed="rId8"/>
                          <a:srcRect/>
                          <a:stretch>
                            <a:fillRect/>
                          </a:stretch>
                        </p:blipFill>
                        <p:spPr bwMode="auto">
                          <a:xfrm>
                            <a:off x="3886200" y="3648075"/>
                            <a:ext cx="9032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534612094"/>
                  </p:ext>
                </p:extLst>
              </p:nvPr>
            </p:nvGraphicFramePr>
            <p:xfrm>
              <a:off x="1894187" y="3660775"/>
              <a:ext cx="765175" cy="414338"/>
            </p:xfrm>
            <a:graphic>
              <a:graphicData uri="http://schemas.openxmlformats.org/presentationml/2006/ole">
                <mc:AlternateContent xmlns:mc="http://schemas.openxmlformats.org/markup-compatibility/2006">
                  <mc:Choice xmlns:v="urn:schemas-microsoft-com:vml" Requires="v">
                    <p:oleObj spid="_x0000_s74522" name="Equation" r:id="rId9" imgW="419040" imgH="228600" progId="Equation.3">
                      <p:embed/>
                    </p:oleObj>
                  </mc:Choice>
                  <mc:Fallback>
                    <p:oleObj name="Equation" r:id="rId9" imgW="419040" imgH="228600" progId="Equation.3">
                      <p:embed/>
                      <p:pic>
                        <p:nvPicPr>
                          <p:cNvPr id="0" name=""/>
                          <p:cNvPicPr>
                            <a:picLocks noChangeAspect="1" noChangeArrowheads="1"/>
                          </p:cNvPicPr>
                          <p:nvPr/>
                        </p:nvPicPr>
                        <p:blipFill>
                          <a:blip r:embed="rId10"/>
                          <a:srcRect/>
                          <a:stretch>
                            <a:fillRect/>
                          </a:stretch>
                        </p:blipFill>
                        <p:spPr bwMode="auto">
                          <a:xfrm>
                            <a:off x="1894187" y="3660775"/>
                            <a:ext cx="7651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ight Arrow 17"/>
              <p:cNvSpPr/>
              <p:nvPr/>
            </p:nvSpPr>
            <p:spPr>
              <a:xfrm>
                <a:off x="2971800" y="2539357"/>
                <a:ext cx="609600" cy="1920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flipH="1">
                <a:off x="2914650" y="3761673"/>
                <a:ext cx="723900" cy="1920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67000" y="2654388"/>
                <a:ext cx="1219200" cy="584775"/>
              </a:xfrm>
              <a:prstGeom prst="rect">
                <a:avLst/>
              </a:prstGeom>
            </p:spPr>
            <p:txBody>
              <a:bodyPr wrap="square">
                <a:spAutoFit/>
              </a:bodyPr>
              <a:lstStyle/>
              <a:p>
                <a:pPr algn="ctr"/>
                <a:r>
                  <a:rPr lang="en-US" sz="1600" dirty="0" err="1" smtClean="0">
                    <a:solidFill>
                      <a:srgbClr val="FF0000"/>
                    </a:solidFill>
                  </a:rPr>
                  <a:t>Corfunction</a:t>
                </a:r>
                <a:r>
                  <a:rPr lang="en-US" sz="1600" dirty="0" smtClean="0">
                    <a:solidFill>
                      <a:srgbClr val="FF0000"/>
                    </a:solidFill>
                  </a:rPr>
                  <a:t> constraint</a:t>
                </a:r>
                <a:endParaRPr lang="en-US" sz="1600" dirty="0">
                  <a:solidFill>
                    <a:srgbClr val="FF0000"/>
                  </a:solidFill>
                </a:endParaRPr>
              </a:p>
            </p:txBody>
          </p:sp>
          <p:sp>
            <p:nvSpPr>
              <p:cNvPr id="22" name="Rectangle 21"/>
              <p:cNvSpPr/>
              <p:nvPr/>
            </p:nvSpPr>
            <p:spPr>
              <a:xfrm>
                <a:off x="2667000" y="3276600"/>
                <a:ext cx="1219200" cy="584775"/>
              </a:xfrm>
              <a:prstGeom prst="rect">
                <a:avLst/>
              </a:prstGeom>
            </p:spPr>
            <p:txBody>
              <a:bodyPr wrap="square">
                <a:spAutoFit/>
              </a:bodyPr>
              <a:lstStyle/>
              <a:p>
                <a:pPr algn="ctr"/>
                <a:r>
                  <a:rPr lang="en-US" sz="1600" dirty="0" smtClean="0">
                    <a:solidFill>
                      <a:srgbClr val="FF0000"/>
                    </a:solidFill>
                  </a:rPr>
                  <a:t>Object constraint</a:t>
                </a:r>
                <a:endParaRPr lang="en-US" sz="1600" dirty="0">
                  <a:solidFill>
                    <a:srgbClr val="FF0000"/>
                  </a:solidFill>
                </a:endParaRPr>
              </a:p>
            </p:txBody>
          </p:sp>
        </p:grpSp>
        <p:sp>
          <p:nvSpPr>
            <p:cNvPr id="26" name="TextBox 25"/>
            <p:cNvSpPr txBox="1"/>
            <p:nvPr/>
          </p:nvSpPr>
          <p:spPr>
            <a:xfrm>
              <a:off x="1180785" y="1723801"/>
              <a:ext cx="402674" cy="369332"/>
            </a:xfrm>
            <a:prstGeom prst="rect">
              <a:avLst/>
            </a:prstGeom>
            <a:noFill/>
          </p:spPr>
          <p:txBody>
            <a:bodyPr wrap="none" rtlCol="0">
              <a:spAutoFit/>
            </a:bodyPr>
            <a:lstStyle/>
            <a:p>
              <a:r>
                <a:rPr lang="en-US" dirty="0" smtClean="0">
                  <a:solidFill>
                    <a:srgbClr val="0070C0"/>
                  </a:solidFill>
                  <a:effectLst>
                    <a:outerShdw blurRad="38100" dist="38100" dir="2700000" algn="tl">
                      <a:srgbClr val="000000">
                        <a:alpha val="43137"/>
                      </a:srgbClr>
                    </a:outerShdw>
                  </a:effectLst>
                </a:rPr>
                <a:t>FT</a:t>
              </a:r>
              <a:endParaRPr lang="en-US" dirty="0">
                <a:solidFill>
                  <a:srgbClr val="0070C0"/>
                </a:solidFill>
                <a:effectLst>
                  <a:outerShdw blurRad="38100" dist="38100" dir="2700000" algn="tl">
                    <a:srgbClr val="000000">
                      <a:alpha val="43137"/>
                    </a:srgbClr>
                  </a:outerShdw>
                </a:effectLst>
              </a:endParaRPr>
            </a:p>
          </p:txBody>
        </p:sp>
        <p:sp>
          <p:nvSpPr>
            <p:cNvPr id="27" name="TextBox 26"/>
            <p:cNvSpPr txBox="1"/>
            <p:nvPr/>
          </p:nvSpPr>
          <p:spPr>
            <a:xfrm>
              <a:off x="5353239" y="1975274"/>
              <a:ext cx="527709" cy="369332"/>
            </a:xfrm>
            <a:prstGeom prst="rect">
              <a:avLst/>
            </a:prstGeom>
            <a:noFill/>
          </p:spPr>
          <p:txBody>
            <a:bodyPr wrap="none" rtlCol="0">
              <a:spAutoFit/>
            </a:bodyPr>
            <a:lstStyle/>
            <a:p>
              <a:r>
                <a:rPr lang="en-US" dirty="0" smtClean="0">
                  <a:solidFill>
                    <a:srgbClr val="0070C0"/>
                  </a:solidFill>
                  <a:effectLst>
                    <a:outerShdw blurRad="38100" dist="38100" dir="2700000" algn="tl">
                      <a:srgbClr val="000000">
                        <a:alpha val="43137"/>
                      </a:srgbClr>
                    </a:outerShdw>
                  </a:effectLst>
                </a:rPr>
                <a:t>FT</a:t>
              </a:r>
              <a:r>
                <a:rPr lang="en-US" baseline="30000" dirty="0" smtClean="0">
                  <a:solidFill>
                    <a:srgbClr val="0070C0"/>
                  </a:solidFill>
                  <a:effectLst>
                    <a:outerShdw blurRad="38100" dist="38100" dir="2700000" algn="tl">
                      <a:srgbClr val="000000">
                        <a:alpha val="43137"/>
                      </a:srgbClr>
                    </a:outerShdw>
                  </a:effectLst>
                </a:rPr>
                <a:t>-1</a:t>
              </a:r>
              <a:endParaRPr lang="en-US" baseline="30000" dirty="0">
                <a:solidFill>
                  <a:srgbClr val="0070C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278638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E:\My documents\Dima\Projects\Ghost Imaging\Numeric simulations\JPLgs\gs0_Cx1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7455" y="2830550"/>
            <a:ext cx="2749745" cy="274974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9600" y="533400"/>
            <a:ext cx="8009871" cy="3022715"/>
            <a:chOff x="609600" y="533400"/>
            <a:chExt cx="8009871" cy="3022715"/>
          </a:xfrm>
        </p:grpSpPr>
        <p:pic>
          <p:nvPicPr>
            <p:cNvPr id="26" name="Picture 4" descr="C:\Users\dmitry\Desktop\0217_WVinter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792" y="1899700"/>
              <a:ext cx="1656415" cy="1656415"/>
            </a:xfrm>
            <a:prstGeom prst="rect">
              <a:avLst/>
            </a:prstGeom>
            <a:noFill/>
            <a:extLst>
              <a:ext uri="{909E8E84-426E-40DD-AFC4-6F175D3DCCD1}">
                <a14:hiddenFill xmlns:a14="http://schemas.microsoft.com/office/drawing/2010/main">
                  <a:solidFill>
                    <a:srgbClr val="FFFFFF"/>
                  </a:solidFill>
                </a14:hiddenFill>
              </a:ext>
            </a:extLst>
          </p:spPr>
        </p:pic>
        <p:pic>
          <p:nvPicPr>
            <p:cNvPr id="73741" name="Picture 5" descr="E:\My documents\Dima\Projects\Ghost Imaging\Numeric simulations\JPLin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905" y="2217708"/>
              <a:ext cx="711200" cy="2159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1524000" y="806432"/>
              <a:ext cx="838200" cy="903296"/>
            </a:xfrm>
            <a:prstGeom prst="ellipse">
              <a:avLst/>
            </a:prstGeom>
            <a:gradFill flip="none" rotWithShape="1">
              <a:gsLst>
                <a:gs pos="0">
                  <a:srgbClr val="00B050"/>
                </a:gs>
                <a:gs pos="100000">
                  <a:schemeClr val="bg1">
                    <a:alpha val="52000"/>
                  </a:schemeClr>
                </a:gs>
              </a:gsLst>
              <a:path path="circle">
                <a:fillToRect l="50000" t="50000" r="50000" b="50000"/>
              </a:path>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49" idx="0"/>
            </p:cNvCxnSpPr>
            <p:nvPr/>
          </p:nvCxnSpPr>
          <p:spPr>
            <a:xfrm>
              <a:off x="1952393" y="1272613"/>
              <a:ext cx="1938956" cy="2572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3735" name="Straight Connector 73734"/>
            <p:cNvCxnSpPr/>
            <p:nvPr/>
          </p:nvCxnSpPr>
          <p:spPr>
            <a:xfrm flipH="1">
              <a:off x="3535121" y="1597396"/>
              <a:ext cx="362150" cy="728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737" name="Straight Connector 73736"/>
            <p:cNvCxnSpPr/>
            <p:nvPr/>
          </p:nvCxnSpPr>
          <p:spPr>
            <a:xfrm>
              <a:off x="3897271" y="1597396"/>
              <a:ext cx="380619" cy="728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739" name="Straight Arrow Connector 73738"/>
            <p:cNvCxnSpPr/>
            <p:nvPr/>
          </p:nvCxnSpPr>
          <p:spPr>
            <a:xfrm>
              <a:off x="3515856" y="2514600"/>
              <a:ext cx="74624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3740" name="Rectangle 73739"/>
            <p:cNvSpPr/>
            <p:nvPr/>
          </p:nvSpPr>
          <p:spPr>
            <a:xfrm>
              <a:off x="3589553" y="2438400"/>
              <a:ext cx="601447" cy="307777"/>
            </a:xfrm>
            <a:prstGeom prst="rect">
              <a:avLst/>
            </a:prstGeom>
          </p:spPr>
          <p:txBody>
            <a:bodyPr wrap="none">
              <a:spAutoFit/>
            </a:bodyPr>
            <a:lstStyle/>
            <a:p>
              <a:r>
                <a:rPr lang="en-US" sz="1400" dirty="0" smtClean="0"/>
                <a:t>2 mm</a:t>
              </a:r>
              <a:endParaRPr lang="en-US" sz="1400" dirty="0"/>
            </a:p>
          </p:txBody>
        </p:sp>
        <p:pic>
          <p:nvPicPr>
            <p:cNvPr id="49" name="Picture 5" descr="E:\My documents\Dima\Projects\Ghost Imaging\Numeric simulations\JPLinv.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723572">
              <a:off x="3823442" y="1504849"/>
              <a:ext cx="194036" cy="58904"/>
            </a:xfrm>
            <a:prstGeom prst="rect">
              <a:avLst/>
            </a:prstGeom>
            <a:noFill/>
            <a:extLst>
              <a:ext uri="{909E8E84-426E-40DD-AFC4-6F175D3DCCD1}">
                <a14:hiddenFill xmlns:a14="http://schemas.microsoft.com/office/drawing/2010/main">
                  <a:solidFill>
                    <a:srgbClr val="FFFFFF"/>
                  </a:solidFill>
                </a14:hiddenFill>
              </a:ext>
            </a:extLst>
          </p:spPr>
        </p:pic>
        <p:sp>
          <p:nvSpPr>
            <p:cNvPr id="73743" name="Rectangle 73742"/>
            <p:cNvSpPr/>
            <p:nvPr/>
          </p:nvSpPr>
          <p:spPr>
            <a:xfrm>
              <a:off x="609600" y="533400"/>
              <a:ext cx="1058303" cy="1384995"/>
            </a:xfrm>
            <a:prstGeom prst="rect">
              <a:avLst/>
            </a:prstGeom>
          </p:spPr>
          <p:txBody>
            <a:bodyPr wrap="none">
              <a:spAutoFit/>
            </a:bodyPr>
            <a:lstStyle/>
            <a:p>
              <a:r>
                <a:rPr lang="en-US" sz="1400" u="sng" dirty="0" smtClean="0"/>
                <a:t>Source:</a:t>
              </a:r>
            </a:p>
            <a:p>
              <a:r>
                <a:rPr lang="en-US" sz="1400" dirty="0" smtClean="0"/>
                <a:t>R = 2 mm,</a:t>
              </a:r>
            </a:p>
            <a:p>
              <a:r>
                <a:rPr lang="en-US" sz="1400" dirty="0" smtClean="0">
                  <a:latin typeface="Symbol" pitchFamily="18" charset="2"/>
                </a:rPr>
                <a:t>l</a:t>
              </a:r>
              <a:r>
                <a:rPr lang="en-US" sz="1400" dirty="0" smtClean="0"/>
                <a:t> = 532 nm,</a:t>
              </a:r>
            </a:p>
            <a:p>
              <a:r>
                <a:rPr lang="en-US" sz="1400" dirty="0" smtClean="0"/>
                <a:t>Gaussian</a:t>
              </a:r>
            </a:p>
            <a:p>
              <a:r>
                <a:rPr lang="en-US" sz="1400" dirty="0" smtClean="0"/>
                <a:t>luminosity</a:t>
              </a:r>
            </a:p>
            <a:p>
              <a:r>
                <a:rPr lang="en-US" sz="1400" dirty="0" smtClean="0"/>
                <a:t>distribution</a:t>
              </a:r>
              <a:endParaRPr lang="en-US" sz="1400" dirty="0"/>
            </a:p>
          </p:txBody>
        </p:sp>
        <p:sp>
          <p:nvSpPr>
            <p:cNvPr id="52" name="Rectangle 51"/>
            <p:cNvSpPr/>
            <p:nvPr/>
          </p:nvSpPr>
          <p:spPr>
            <a:xfrm>
              <a:off x="2743200" y="1082143"/>
              <a:ext cx="625492" cy="307777"/>
            </a:xfrm>
            <a:prstGeom prst="rect">
              <a:avLst/>
            </a:prstGeom>
          </p:spPr>
          <p:txBody>
            <a:bodyPr wrap="none">
              <a:spAutoFit/>
            </a:bodyPr>
            <a:lstStyle/>
            <a:p>
              <a:r>
                <a:rPr lang="en-US" sz="1400" dirty="0" smtClean="0"/>
                <a:t>36 cm</a:t>
              </a:r>
              <a:endParaRPr lang="en-US" sz="1400" dirty="0"/>
            </a:p>
          </p:txBody>
        </p:sp>
        <p:sp>
          <p:nvSpPr>
            <p:cNvPr id="53" name="Rectangle 52"/>
            <p:cNvSpPr/>
            <p:nvPr/>
          </p:nvSpPr>
          <p:spPr>
            <a:xfrm>
              <a:off x="4717113" y="1289619"/>
              <a:ext cx="625492" cy="307777"/>
            </a:xfrm>
            <a:prstGeom prst="rect">
              <a:avLst/>
            </a:prstGeom>
          </p:spPr>
          <p:txBody>
            <a:bodyPr wrap="none">
              <a:spAutoFit/>
            </a:bodyPr>
            <a:lstStyle/>
            <a:p>
              <a:r>
                <a:rPr lang="en-US" sz="1400" dirty="0" smtClean="0"/>
                <a:t>36 cm</a:t>
              </a:r>
              <a:endParaRPr lang="en-US" sz="1400" dirty="0"/>
            </a:p>
          </p:txBody>
        </p:sp>
        <p:sp>
          <p:nvSpPr>
            <p:cNvPr id="54" name="Rectangle 53"/>
            <p:cNvSpPr/>
            <p:nvPr/>
          </p:nvSpPr>
          <p:spPr>
            <a:xfrm>
              <a:off x="3595608" y="1088459"/>
              <a:ext cx="667170" cy="307777"/>
            </a:xfrm>
            <a:prstGeom prst="rect">
              <a:avLst/>
            </a:prstGeom>
          </p:spPr>
          <p:txBody>
            <a:bodyPr wrap="none">
              <a:spAutoFit/>
            </a:bodyPr>
            <a:lstStyle/>
            <a:p>
              <a:r>
                <a:rPr lang="en-US" sz="1400" u="sng" dirty="0" smtClean="0"/>
                <a:t>Object</a:t>
              </a:r>
              <a:endParaRPr lang="en-US" sz="1400" u="sng" dirty="0"/>
            </a:p>
          </p:txBody>
        </p:sp>
        <p:pic>
          <p:nvPicPr>
            <p:cNvPr id="798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16277">
              <a:off x="6030736" y="1070447"/>
              <a:ext cx="1381125" cy="130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Rectangle 59"/>
            <p:cNvSpPr/>
            <p:nvPr/>
          </p:nvSpPr>
          <p:spPr>
            <a:xfrm>
              <a:off x="7315200" y="781026"/>
              <a:ext cx="1304271" cy="954107"/>
            </a:xfrm>
            <a:prstGeom prst="rect">
              <a:avLst/>
            </a:prstGeom>
          </p:spPr>
          <p:txBody>
            <a:bodyPr wrap="square">
              <a:spAutoFit/>
            </a:bodyPr>
            <a:lstStyle/>
            <a:p>
              <a:r>
                <a:rPr lang="en-US" sz="1400" dirty="0" smtClean="0"/>
                <a:t>Detectors array to measure </a:t>
              </a:r>
            </a:p>
            <a:p>
              <a:r>
                <a:rPr lang="en-US" sz="1400" dirty="0" smtClean="0"/>
                <a:t>the correlation function</a:t>
              </a:r>
              <a:endParaRPr lang="en-US" sz="1400" dirty="0"/>
            </a:p>
          </p:txBody>
        </p:sp>
        <p:sp>
          <p:nvSpPr>
            <p:cNvPr id="3" name="Rectangle 2"/>
            <p:cNvSpPr/>
            <p:nvPr/>
          </p:nvSpPr>
          <p:spPr>
            <a:xfrm rot="20294269">
              <a:off x="5898257" y="1642079"/>
              <a:ext cx="304800" cy="225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3964290" y="1519859"/>
              <a:ext cx="2207910" cy="24727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73750" name="Picture 6" descr="E:\My documents\Dima\Projects\Ghost Imaging\Numeric simulations\JPL4\JPL4_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2830550"/>
            <a:ext cx="2749745" cy="2749745"/>
          </a:xfrm>
          <a:prstGeom prst="rect">
            <a:avLst/>
          </a:prstGeom>
          <a:noFill/>
          <a:extLst>
            <a:ext uri="{909E8E84-426E-40DD-AFC4-6F175D3DCCD1}">
              <a14:hiddenFill xmlns:a14="http://schemas.microsoft.com/office/drawing/2010/main">
                <a:solidFill>
                  <a:srgbClr val="FFFFFF"/>
                </a:solidFill>
              </a14:hiddenFill>
            </a:ext>
          </a:extLst>
        </p:spPr>
      </p:pic>
      <p:sp>
        <p:nvSpPr>
          <p:cNvPr id="73752" name="Right Arrow 73751"/>
          <p:cNvSpPr/>
          <p:nvPr/>
        </p:nvSpPr>
        <p:spPr>
          <a:xfrm>
            <a:off x="3892745" y="4169466"/>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33058" y="3844812"/>
            <a:ext cx="1437110" cy="954107"/>
          </a:xfrm>
          <a:prstGeom prst="rect">
            <a:avLst/>
          </a:prstGeom>
        </p:spPr>
        <p:txBody>
          <a:bodyPr wrap="square">
            <a:spAutoFit/>
          </a:bodyPr>
          <a:lstStyle/>
          <a:p>
            <a:pPr algn="ctr"/>
            <a:r>
              <a:rPr lang="en-US" sz="1400" dirty="0" smtClean="0"/>
              <a:t>X 1000 </a:t>
            </a:r>
          </a:p>
          <a:p>
            <a:pPr algn="ctr"/>
            <a:endParaRPr lang="en-US" sz="1400" dirty="0"/>
          </a:p>
          <a:p>
            <a:pPr algn="ctr"/>
            <a:r>
              <a:rPr lang="en-US" sz="1400" dirty="0" smtClean="0"/>
              <a:t>brightness amplification</a:t>
            </a:r>
            <a:endParaRPr lang="en-US" sz="1400" dirty="0"/>
          </a:p>
        </p:txBody>
      </p:sp>
      <p:sp>
        <p:nvSpPr>
          <p:cNvPr id="67" name="Rectangle 66"/>
          <p:cNvSpPr/>
          <p:nvPr/>
        </p:nvSpPr>
        <p:spPr>
          <a:xfrm>
            <a:off x="898508" y="5715000"/>
            <a:ext cx="7185237" cy="954107"/>
          </a:xfrm>
          <a:prstGeom prst="rect">
            <a:avLst/>
          </a:prstGeom>
        </p:spPr>
        <p:txBody>
          <a:bodyPr wrap="square">
            <a:spAutoFit/>
          </a:bodyPr>
          <a:lstStyle/>
          <a:p>
            <a:r>
              <a:rPr lang="en-US" sz="1400" dirty="0" smtClean="0"/>
              <a:t>The source speckle observed in the correlation function measurement (on the left) is modified by the presence  of the object. By artificially increasing its brightness (on the right) we can clearly see a structure encoding the spatial distribution of the object’s opacity, which is to be recovered. </a:t>
            </a:r>
            <a:endParaRPr lang="en-US" sz="1400" i="1" u="sng" dirty="0">
              <a:solidFill>
                <a:srgbClr val="FF0000"/>
              </a:solidFill>
            </a:endParaRPr>
          </a:p>
        </p:txBody>
      </p:sp>
      <p:sp>
        <p:nvSpPr>
          <p:cNvPr id="25" name="TextBox 24"/>
          <p:cNvSpPr txBox="1"/>
          <p:nvPr/>
        </p:nvSpPr>
        <p:spPr>
          <a:xfrm>
            <a:off x="1981200" y="76200"/>
            <a:ext cx="5131469" cy="830997"/>
          </a:xfrm>
          <a:prstGeom prst="rect">
            <a:avLst/>
          </a:prstGeom>
          <a:noFill/>
        </p:spPr>
        <p:txBody>
          <a:bodyPr wrap="none" rtlCol="0">
            <a:spAutoFit/>
          </a:bodyPr>
          <a:lstStyle/>
          <a:p>
            <a:pPr algn="ctr"/>
            <a:r>
              <a:rPr lang="en-US" sz="2400" b="1" dirty="0" smtClean="0">
                <a:solidFill>
                  <a:srgbClr val="002060"/>
                </a:solidFill>
              </a:rPr>
              <a:t>Image </a:t>
            </a:r>
            <a:r>
              <a:rPr lang="en-US" sz="2400" b="1" dirty="0">
                <a:solidFill>
                  <a:srgbClr val="002060"/>
                </a:solidFill>
              </a:rPr>
              <a:t>reconstruction example</a:t>
            </a:r>
          </a:p>
          <a:p>
            <a:pPr algn="ctr"/>
            <a:r>
              <a:rPr lang="en-US" sz="2400" b="1" dirty="0">
                <a:solidFill>
                  <a:srgbClr val="002060"/>
                </a:solidFill>
              </a:rPr>
              <a:t>(numerical simulation on the lab scale</a:t>
            </a:r>
            <a:r>
              <a:rPr lang="en-US" sz="2400" b="1" dirty="0" smtClean="0">
                <a:solidFill>
                  <a:srgbClr val="002060"/>
                </a:solidFill>
              </a:rPr>
              <a:t>)</a:t>
            </a:r>
            <a:endParaRPr lang="en-US" sz="2400" b="1" dirty="0">
              <a:solidFill>
                <a:srgbClr val="002060"/>
              </a:solidFill>
            </a:endParaRPr>
          </a:p>
        </p:txBody>
      </p:sp>
      <p:cxnSp>
        <p:nvCxnSpPr>
          <p:cNvPr id="28" name="Straight Arrow Connector 27"/>
          <p:cNvCxnSpPr/>
          <p:nvPr/>
        </p:nvCxnSpPr>
        <p:spPr>
          <a:xfrm>
            <a:off x="984545" y="5486400"/>
            <a:ext cx="2605008" cy="0"/>
          </a:xfrm>
          <a:prstGeom prst="straightConnector1">
            <a:avLst/>
          </a:prstGeom>
          <a:ln w="12700">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28800" y="5117068"/>
            <a:ext cx="898003" cy="369332"/>
          </a:xfrm>
          <a:prstGeom prst="rect">
            <a:avLst/>
          </a:prstGeom>
          <a:noFill/>
        </p:spPr>
        <p:txBody>
          <a:bodyPr wrap="none" rtlCol="0">
            <a:spAutoFit/>
          </a:bodyPr>
          <a:lstStyle/>
          <a:p>
            <a:r>
              <a:rPr lang="en-US" dirty="0" smtClean="0">
                <a:solidFill>
                  <a:srgbClr val="FFFF00"/>
                </a:solidFill>
              </a:rPr>
              <a:t>6.4 mm</a:t>
            </a:r>
            <a:endParaRPr lang="en-US" dirty="0">
              <a:solidFill>
                <a:srgbClr val="FFFF00"/>
              </a:solidFill>
            </a:endParaRPr>
          </a:p>
        </p:txBody>
      </p:sp>
      <p:cxnSp>
        <p:nvCxnSpPr>
          <p:cNvPr id="30" name="Straight Arrow Connector 29"/>
          <p:cNvCxnSpPr/>
          <p:nvPr/>
        </p:nvCxnSpPr>
        <p:spPr>
          <a:xfrm>
            <a:off x="5390528" y="5486400"/>
            <a:ext cx="2605008" cy="0"/>
          </a:xfrm>
          <a:prstGeom prst="straightConnector1">
            <a:avLst/>
          </a:prstGeom>
          <a:ln w="12700">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34783" y="5117068"/>
            <a:ext cx="898003" cy="369332"/>
          </a:xfrm>
          <a:prstGeom prst="rect">
            <a:avLst/>
          </a:prstGeom>
          <a:noFill/>
        </p:spPr>
        <p:txBody>
          <a:bodyPr wrap="none" rtlCol="0">
            <a:spAutoFit/>
          </a:bodyPr>
          <a:lstStyle/>
          <a:p>
            <a:r>
              <a:rPr lang="en-US" dirty="0" smtClean="0">
                <a:solidFill>
                  <a:srgbClr val="FFFF00"/>
                </a:solidFill>
              </a:rPr>
              <a:t>6.4 mm</a:t>
            </a:r>
            <a:endParaRPr lang="en-US" dirty="0">
              <a:solidFill>
                <a:srgbClr val="FFFF00"/>
              </a:solidFill>
            </a:endParaRPr>
          </a:p>
        </p:txBody>
      </p:sp>
      <p:sp>
        <p:nvSpPr>
          <p:cNvPr id="2" name="Rectangle 1"/>
          <p:cNvSpPr/>
          <p:nvPr/>
        </p:nvSpPr>
        <p:spPr>
          <a:xfrm>
            <a:off x="6781800" y="2067580"/>
            <a:ext cx="2618174" cy="523220"/>
          </a:xfrm>
          <a:prstGeom prst="rect">
            <a:avLst/>
          </a:prstGeom>
        </p:spPr>
        <p:txBody>
          <a:bodyPr wrap="square">
            <a:spAutoFit/>
          </a:bodyPr>
          <a:lstStyle/>
          <a:p>
            <a:pPr lvl="0"/>
            <a:r>
              <a:rPr lang="en-US" sz="1400" i="1" u="sng" dirty="0">
                <a:solidFill>
                  <a:srgbClr val="FF0000"/>
                </a:solidFill>
              </a:rPr>
              <a:t>In this geometry, the object produces no tell-tale shadow!</a:t>
            </a:r>
          </a:p>
        </p:txBody>
      </p:sp>
    </p:spTree>
    <p:extLst>
      <p:ext uri="{BB962C8B-B14F-4D97-AF65-F5344CB8AC3E}">
        <p14:creationId xmlns:p14="http://schemas.microsoft.com/office/powerpoint/2010/main" val="189092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726459" y="312003"/>
            <a:ext cx="3511859" cy="830997"/>
          </a:xfrm>
          <a:prstGeom prst="rect">
            <a:avLst/>
          </a:prstGeom>
          <a:noFill/>
        </p:spPr>
        <p:txBody>
          <a:bodyPr wrap="none" rtlCol="0">
            <a:spAutoFit/>
          </a:bodyPr>
          <a:lstStyle/>
          <a:p>
            <a:pPr algn="ctr"/>
            <a:r>
              <a:rPr lang="en-US" sz="2400" b="1" dirty="0" smtClean="0">
                <a:solidFill>
                  <a:srgbClr val="002060"/>
                </a:solidFill>
              </a:rPr>
              <a:t>The </a:t>
            </a:r>
            <a:r>
              <a:rPr lang="en-US" sz="2400" b="1" dirty="0">
                <a:solidFill>
                  <a:srgbClr val="002060"/>
                </a:solidFill>
              </a:rPr>
              <a:t>reconstruction results</a:t>
            </a:r>
            <a:endParaRPr lang="en-US" sz="2400" b="1" dirty="0" smtClean="0">
              <a:solidFill>
                <a:srgbClr val="002060"/>
              </a:solidFill>
            </a:endParaRPr>
          </a:p>
          <a:p>
            <a:pPr algn="ctr"/>
            <a:endParaRPr lang="en-US" sz="2400" b="1" dirty="0">
              <a:solidFill>
                <a:srgbClr val="002060"/>
              </a:solidFill>
            </a:endParaRPr>
          </a:p>
        </p:txBody>
      </p:sp>
      <p:sp>
        <p:nvSpPr>
          <p:cNvPr id="2" name="TextBox 1"/>
          <p:cNvSpPr txBox="1"/>
          <p:nvPr/>
        </p:nvSpPr>
        <p:spPr>
          <a:xfrm>
            <a:off x="1821800" y="685800"/>
            <a:ext cx="5188600" cy="369332"/>
          </a:xfrm>
          <a:prstGeom prst="rect">
            <a:avLst/>
          </a:prstGeom>
          <a:noFill/>
        </p:spPr>
        <p:txBody>
          <a:bodyPr wrap="none" rtlCol="0">
            <a:spAutoFit/>
          </a:bodyPr>
          <a:lstStyle/>
          <a:p>
            <a:r>
              <a:rPr lang="en-US" dirty="0" smtClean="0"/>
              <a:t>(not using the “solid object” </a:t>
            </a:r>
            <a:r>
              <a:rPr lang="en-US" i="1" dirty="0">
                <a:solidFill>
                  <a:srgbClr val="0066FF"/>
                </a:solidFill>
              </a:rPr>
              <a:t>A</a:t>
            </a:r>
            <a:r>
              <a:rPr lang="en-US" dirty="0">
                <a:solidFill>
                  <a:srgbClr val="0066FF"/>
                </a:solidFill>
              </a:rPr>
              <a:t> = 0 </a:t>
            </a:r>
            <a:r>
              <a:rPr lang="en-US" b="1" dirty="0">
                <a:solidFill>
                  <a:srgbClr val="0066FF"/>
                </a:solidFill>
              </a:rPr>
              <a:t>or</a:t>
            </a:r>
            <a:r>
              <a:rPr lang="en-US" dirty="0">
                <a:solidFill>
                  <a:srgbClr val="0066FF"/>
                </a:solidFill>
              </a:rPr>
              <a:t> </a:t>
            </a:r>
            <a:r>
              <a:rPr lang="en-US" i="1" dirty="0">
                <a:solidFill>
                  <a:srgbClr val="0066FF"/>
                </a:solidFill>
              </a:rPr>
              <a:t>A</a:t>
            </a:r>
            <a:r>
              <a:rPr lang="en-US" dirty="0">
                <a:solidFill>
                  <a:srgbClr val="0066FF"/>
                </a:solidFill>
              </a:rPr>
              <a:t> = 1</a:t>
            </a:r>
            <a:r>
              <a:rPr lang="en-US" dirty="0" smtClean="0"/>
              <a:t> constraint)</a:t>
            </a:r>
            <a:endParaRPr lang="en-US" dirty="0"/>
          </a:p>
        </p:txBody>
      </p:sp>
      <p:pic>
        <p:nvPicPr>
          <p:cNvPr id="86018" name="Picture 2" descr="E:\My documents\Dima\My papers\GI Reconstruction\gs0_16bit_slope=1_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88" y="1055132"/>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24400" y="6096000"/>
            <a:ext cx="3713285" cy="584775"/>
          </a:xfrm>
          <a:prstGeom prst="rect">
            <a:avLst/>
          </a:prstGeom>
        </p:spPr>
        <p:txBody>
          <a:bodyPr wrap="square">
            <a:spAutoFit/>
          </a:bodyPr>
          <a:lstStyle/>
          <a:p>
            <a:r>
              <a:rPr lang="en-US" sz="1600" dirty="0" smtClean="0">
                <a:solidFill>
                  <a:srgbClr val="00B050"/>
                </a:solidFill>
              </a:rPr>
              <a:t>[D.V</a:t>
            </a:r>
            <a:r>
              <a:rPr lang="en-US" sz="1600" dirty="0">
                <a:solidFill>
                  <a:srgbClr val="00B050"/>
                </a:solidFill>
              </a:rPr>
              <a:t>. Strekalov, </a:t>
            </a:r>
            <a:r>
              <a:rPr lang="en-US" sz="1600" dirty="0" smtClean="0">
                <a:solidFill>
                  <a:srgbClr val="00B050"/>
                </a:solidFill>
              </a:rPr>
              <a:t>I. </a:t>
            </a:r>
            <a:r>
              <a:rPr lang="en-US" sz="1600" dirty="0" err="1" smtClean="0">
                <a:solidFill>
                  <a:srgbClr val="00B050"/>
                </a:solidFill>
              </a:rPr>
              <a:t>Kulikov</a:t>
            </a:r>
            <a:r>
              <a:rPr lang="en-US" sz="1600" dirty="0" smtClean="0">
                <a:solidFill>
                  <a:srgbClr val="00B050"/>
                </a:solidFill>
              </a:rPr>
              <a:t>, </a:t>
            </a:r>
            <a:r>
              <a:rPr lang="en-US" sz="1600" dirty="0">
                <a:solidFill>
                  <a:srgbClr val="00B050"/>
                </a:solidFill>
              </a:rPr>
              <a:t>and </a:t>
            </a:r>
            <a:r>
              <a:rPr lang="en-US" sz="1600" dirty="0" smtClean="0">
                <a:solidFill>
                  <a:srgbClr val="00B050"/>
                </a:solidFill>
              </a:rPr>
              <a:t>N. Yu,  to appear in Optics Express (2014)]</a:t>
            </a:r>
            <a:endParaRPr lang="en-US" sz="1600" dirty="0">
              <a:solidFill>
                <a:srgbClr val="00B050"/>
              </a:solidFill>
            </a:endParaRPr>
          </a:p>
        </p:txBody>
      </p:sp>
    </p:spTree>
    <p:extLst>
      <p:ext uri="{BB962C8B-B14F-4D97-AF65-F5344CB8AC3E}">
        <p14:creationId xmlns:p14="http://schemas.microsoft.com/office/powerpoint/2010/main" val="238260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828800" y="228600"/>
            <a:ext cx="5062604" cy="461665"/>
          </a:xfrm>
          <a:prstGeom prst="rect">
            <a:avLst/>
          </a:prstGeom>
          <a:noFill/>
        </p:spPr>
        <p:txBody>
          <a:bodyPr wrap="none" rtlCol="0">
            <a:spAutoFit/>
          </a:bodyPr>
          <a:lstStyle/>
          <a:p>
            <a:pPr algn="ctr"/>
            <a:r>
              <a:rPr lang="en-US" sz="2400" b="1" dirty="0" smtClean="0">
                <a:solidFill>
                  <a:srgbClr val="002060"/>
                </a:solidFill>
              </a:rPr>
              <a:t>Handling solid (</a:t>
            </a:r>
            <a:r>
              <a:rPr lang="en-US" sz="2400" i="1" dirty="0" smtClean="0">
                <a:solidFill>
                  <a:srgbClr val="0066FF"/>
                </a:solidFill>
              </a:rPr>
              <a:t>A</a:t>
            </a:r>
            <a:r>
              <a:rPr lang="en-US" sz="2400" dirty="0" smtClean="0">
                <a:solidFill>
                  <a:srgbClr val="0066FF"/>
                </a:solidFill>
              </a:rPr>
              <a:t> </a:t>
            </a:r>
            <a:r>
              <a:rPr lang="en-US" sz="2400" dirty="0">
                <a:solidFill>
                  <a:srgbClr val="0066FF"/>
                </a:solidFill>
              </a:rPr>
              <a:t>= 0 </a:t>
            </a:r>
            <a:r>
              <a:rPr lang="en-US" sz="2400" b="1" dirty="0">
                <a:solidFill>
                  <a:srgbClr val="0066FF"/>
                </a:solidFill>
              </a:rPr>
              <a:t>or</a:t>
            </a:r>
            <a:r>
              <a:rPr lang="en-US" sz="2400" dirty="0">
                <a:solidFill>
                  <a:srgbClr val="0066FF"/>
                </a:solidFill>
              </a:rPr>
              <a:t> </a:t>
            </a:r>
            <a:r>
              <a:rPr lang="en-US" sz="2400" i="1" dirty="0">
                <a:solidFill>
                  <a:srgbClr val="0066FF"/>
                </a:solidFill>
              </a:rPr>
              <a:t>A</a:t>
            </a:r>
            <a:r>
              <a:rPr lang="en-US" sz="2400" dirty="0">
                <a:solidFill>
                  <a:srgbClr val="0066FF"/>
                </a:solidFill>
              </a:rPr>
              <a:t> = 1</a:t>
            </a:r>
            <a:r>
              <a:rPr lang="en-US" sz="2400" b="1" dirty="0" smtClean="0">
                <a:solidFill>
                  <a:srgbClr val="002060"/>
                </a:solidFill>
              </a:rPr>
              <a:t>) objects</a:t>
            </a:r>
            <a:endParaRPr lang="en-US" sz="2400" b="1" dirty="0">
              <a:solidFill>
                <a:srgbClr val="002060"/>
              </a:solidFill>
            </a:endParaRPr>
          </a:p>
        </p:txBody>
      </p:sp>
      <p:grpSp>
        <p:nvGrpSpPr>
          <p:cNvPr id="82966" name="Group 82965"/>
          <p:cNvGrpSpPr/>
          <p:nvPr/>
        </p:nvGrpSpPr>
        <p:grpSpPr>
          <a:xfrm>
            <a:off x="152400" y="908050"/>
            <a:ext cx="2759075" cy="2520950"/>
            <a:chOff x="3276600" y="908050"/>
            <a:chExt cx="2759075" cy="2520950"/>
          </a:xfrm>
        </p:grpSpPr>
        <p:cxnSp>
          <p:nvCxnSpPr>
            <p:cNvPr id="53" name="Straight Arrow Connector 52"/>
            <p:cNvCxnSpPr/>
            <p:nvPr/>
          </p:nvCxnSpPr>
          <p:spPr>
            <a:xfrm flipH="1" flipV="1">
              <a:off x="3581400" y="990600"/>
              <a:ext cx="1398" cy="2133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582798" y="3124200"/>
              <a:ext cx="236080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1295400"/>
              <a:ext cx="1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581400" y="1295400"/>
              <a:ext cx="1828800" cy="1828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81400" y="1295400"/>
              <a:ext cx="1828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410200" y="1295400"/>
              <a:ext cx="0" cy="1828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60914" y="3059668"/>
              <a:ext cx="301686" cy="369332"/>
            </a:xfrm>
            <a:prstGeom prst="rect">
              <a:avLst/>
            </a:prstGeom>
            <a:noFill/>
          </p:spPr>
          <p:txBody>
            <a:bodyPr wrap="none" rtlCol="0">
              <a:spAutoFit/>
            </a:bodyPr>
            <a:lstStyle/>
            <a:p>
              <a:r>
                <a:rPr lang="en-US" dirty="0" smtClean="0"/>
                <a:t>1</a:t>
              </a:r>
              <a:endParaRPr lang="en-US" dirty="0"/>
            </a:p>
          </p:txBody>
        </p:sp>
        <p:sp>
          <p:nvSpPr>
            <p:cNvPr id="60" name="TextBox 59"/>
            <p:cNvSpPr txBox="1"/>
            <p:nvPr/>
          </p:nvSpPr>
          <p:spPr>
            <a:xfrm>
              <a:off x="3276600" y="1110734"/>
              <a:ext cx="301686" cy="369332"/>
            </a:xfrm>
            <a:prstGeom prst="rect">
              <a:avLst/>
            </a:prstGeom>
            <a:noFill/>
          </p:spPr>
          <p:txBody>
            <a:bodyPr wrap="none" rtlCol="0">
              <a:spAutoFit/>
            </a:bodyPr>
            <a:lstStyle/>
            <a:p>
              <a:r>
                <a:rPr lang="en-US" dirty="0" smtClean="0"/>
                <a:t>1</a:t>
              </a:r>
              <a:endParaRPr lang="en-US" dirty="0"/>
            </a:p>
          </p:txBody>
        </p:sp>
        <p:sp>
          <p:nvSpPr>
            <p:cNvPr id="61" name="TextBox 60"/>
            <p:cNvSpPr txBox="1"/>
            <p:nvPr/>
          </p:nvSpPr>
          <p:spPr>
            <a:xfrm>
              <a:off x="3336745" y="3027402"/>
              <a:ext cx="301686" cy="369332"/>
            </a:xfrm>
            <a:prstGeom prst="rect">
              <a:avLst/>
            </a:prstGeom>
            <a:noFill/>
          </p:spPr>
          <p:txBody>
            <a:bodyPr wrap="none" rtlCol="0">
              <a:spAutoFit/>
            </a:bodyPr>
            <a:lstStyle/>
            <a:p>
              <a:r>
                <a:rPr lang="en-US" dirty="0" smtClean="0"/>
                <a:t>0</a:t>
              </a:r>
              <a:endParaRPr lang="en-US" dirty="0"/>
            </a:p>
          </p:txBody>
        </p:sp>
        <p:graphicFrame>
          <p:nvGraphicFramePr>
            <p:cNvPr id="64" name="Object 63"/>
            <p:cNvGraphicFramePr>
              <a:graphicFrameLocks noChangeAspect="1"/>
            </p:cNvGraphicFramePr>
            <p:nvPr>
              <p:extLst>
                <p:ext uri="{D42A27DB-BD31-4B8C-83A1-F6EECF244321}">
                  <p14:modId xmlns:p14="http://schemas.microsoft.com/office/powerpoint/2010/main" val="405648104"/>
                </p:ext>
              </p:extLst>
            </p:nvPr>
          </p:nvGraphicFramePr>
          <p:xfrm>
            <a:off x="5562600" y="2740345"/>
            <a:ext cx="473075" cy="383855"/>
          </p:xfrm>
          <a:graphic>
            <a:graphicData uri="http://schemas.openxmlformats.org/presentationml/2006/ole">
              <mc:AlternateContent xmlns:mc="http://schemas.openxmlformats.org/markup-compatibility/2006">
                <mc:Choice xmlns:v="urn:schemas-microsoft-com:vml" Requires="v">
                  <p:oleObj spid="_x0000_s83575" name="Equation" r:id="rId3" imgW="279360" imgH="228600" progId="Equation.3">
                    <p:embed/>
                  </p:oleObj>
                </mc:Choice>
                <mc:Fallback>
                  <p:oleObj name="Equation" r:id="rId3" imgW="279360" imgH="228600" progId="Equation.3">
                    <p:embed/>
                    <p:pic>
                      <p:nvPicPr>
                        <p:cNvPr id="0" name=""/>
                        <p:cNvPicPr>
                          <a:picLocks noChangeAspect="1" noChangeArrowheads="1"/>
                        </p:cNvPicPr>
                        <p:nvPr/>
                      </p:nvPicPr>
                      <p:blipFill>
                        <a:blip r:embed="rId4"/>
                        <a:srcRect/>
                        <a:stretch>
                          <a:fillRect/>
                        </a:stretch>
                      </p:blipFill>
                      <p:spPr bwMode="auto">
                        <a:xfrm>
                          <a:off x="5562600" y="2740345"/>
                          <a:ext cx="473075" cy="383855"/>
                        </a:xfrm>
                        <a:prstGeom prst="rect">
                          <a:avLst/>
                        </a:prstGeom>
                        <a:noFill/>
                        <a:ln>
                          <a:noFill/>
                        </a:ln>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4192395833"/>
                </p:ext>
              </p:extLst>
            </p:nvPr>
          </p:nvGraphicFramePr>
          <p:xfrm>
            <a:off x="3581400" y="908050"/>
            <a:ext cx="322263" cy="384175"/>
          </p:xfrm>
          <a:graphic>
            <a:graphicData uri="http://schemas.openxmlformats.org/presentationml/2006/ole">
              <mc:AlternateContent xmlns:mc="http://schemas.openxmlformats.org/markup-compatibility/2006">
                <mc:Choice xmlns:v="urn:schemas-microsoft-com:vml" Requires="v">
                  <p:oleObj spid="_x0000_s83576" name="Equation" r:id="rId5" imgW="190440" imgH="228600" progId="Equation.3">
                    <p:embed/>
                  </p:oleObj>
                </mc:Choice>
                <mc:Fallback>
                  <p:oleObj name="Equation" r:id="rId5" imgW="190440" imgH="228600" progId="Equation.3">
                    <p:embed/>
                    <p:pic>
                      <p:nvPicPr>
                        <p:cNvPr id="0" name=""/>
                        <p:cNvPicPr>
                          <a:picLocks noChangeAspect="1" noChangeArrowheads="1"/>
                        </p:cNvPicPr>
                        <p:nvPr/>
                      </p:nvPicPr>
                      <p:blipFill>
                        <a:blip r:embed="rId6"/>
                        <a:srcRect/>
                        <a:stretch>
                          <a:fillRect/>
                        </a:stretch>
                      </p:blipFill>
                      <p:spPr bwMode="auto">
                        <a:xfrm>
                          <a:off x="3581400" y="908050"/>
                          <a:ext cx="3222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2968" name="Group 82967"/>
          <p:cNvGrpSpPr/>
          <p:nvPr/>
        </p:nvGrpSpPr>
        <p:grpSpPr>
          <a:xfrm>
            <a:off x="5981419" y="905256"/>
            <a:ext cx="2873656" cy="2520950"/>
            <a:chOff x="5981419" y="905256"/>
            <a:chExt cx="2873656" cy="2520950"/>
          </a:xfrm>
        </p:grpSpPr>
        <p:cxnSp>
          <p:nvCxnSpPr>
            <p:cNvPr id="67" name="Straight Arrow Connector 66"/>
            <p:cNvCxnSpPr/>
            <p:nvPr/>
          </p:nvCxnSpPr>
          <p:spPr>
            <a:xfrm flipH="1" flipV="1">
              <a:off x="6400800" y="987806"/>
              <a:ext cx="1398" cy="2133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6402198" y="3121406"/>
              <a:ext cx="236080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400800" y="1292606"/>
              <a:ext cx="1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400800" y="1292606"/>
              <a:ext cx="1828800" cy="182880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00800" y="1292606"/>
              <a:ext cx="1828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8229600" y="1292606"/>
              <a:ext cx="0" cy="1828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8080314" y="3056874"/>
              <a:ext cx="301686" cy="369332"/>
            </a:xfrm>
            <a:prstGeom prst="rect">
              <a:avLst/>
            </a:prstGeom>
            <a:noFill/>
          </p:spPr>
          <p:txBody>
            <a:bodyPr wrap="none" rtlCol="0">
              <a:spAutoFit/>
            </a:bodyPr>
            <a:lstStyle/>
            <a:p>
              <a:r>
                <a:rPr lang="en-US" dirty="0" smtClean="0"/>
                <a:t>1</a:t>
              </a:r>
              <a:endParaRPr lang="en-US" dirty="0"/>
            </a:p>
          </p:txBody>
        </p:sp>
        <p:sp>
          <p:nvSpPr>
            <p:cNvPr id="74" name="TextBox 73"/>
            <p:cNvSpPr txBox="1"/>
            <p:nvPr/>
          </p:nvSpPr>
          <p:spPr>
            <a:xfrm>
              <a:off x="6096000" y="1107940"/>
              <a:ext cx="301686" cy="369332"/>
            </a:xfrm>
            <a:prstGeom prst="rect">
              <a:avLst/>
            </a:prstGeom>
            <a:noFill/>
          </p:spPr>
          <p:txBody>
            <a:bodyPr wrap="none" rtlCol="0">
              <a:spAutoFit/>
            </a:bodyPr>
            <a:lstStyle/>
            <a:p>
              <a:r>
                <a:rPr lang="en-US" dirty="0" smtClean="0"/>
                <a:t>1</a:t>
              </a:r>
              <a:endParaRPr lang="en-US" dirty="0"/>
            </a:p>
          </p:txBody>
        </p:sp>
        <p:sp>
          <p:nvSpPr>
            <p:cNvPr id="75" name="TextBox 74"/>
            <p:cNvSpPr txBox="1"/>
            <p:nvPr/>
          </p:nvSpPr>
          <p:spPr>
            <a:xfrm>
              <a:off x="6156145" y="3024608"/>
              <a:ext cx="301686" cy="369332"/>
            </a:xfrm>
            <a:prstGeom prst="rect">
              <a:avLst/>
            </a:prstGeom>
            <a:noFill/>
          </p:spPr>
          <p:txBody>
            <a:bodyPr wrap="none" rtlCol="0">
              <a:spAutoFit/>
            </a:bodyPr>
            <a:lstStyle/>
            <a:p>
              <a:r>
                <a:rPr lang="en-US" dirty="0" smtClean="0"/>
                <a:t>0</a:t>
              </a:r>
              <a:endParaRPr lang="en-US" dirty="0"/>
            </a:p>
          </p:txBody>
        </p:sp>
        <p:graphicFrame>
          <p:nvGraphicFramePr>
            <p:cNvPr id="78" name="Object 77"/>
            <p:cNvGraphicFramePr>
              <a:graphicFrameLocks noChangeAspect="1"/>
            </p:cNvGraphicFramePr>
            <p:nvPr>
              <p:extLst>
                <p:ext uri="{D42A27DB-BD31-4B8C-83A1-F6EECF244321}">
                  <p14:modId xmlns:p14="http://schemas.microsoft.com/office/powerpoint/2010/main" val="1468408075"/>
                </p:ext>
              </p:extLst>
            </p:nvPr>
          </p:nvGraphicFramePr>
          <p:xfrm>
            <a:off x="8382000" y="2740345"/>
            <a:ext cx="473075" cy="383855"/>
          </p:xfrm>
          <a:graphic>
            <a:graphicData uri="http://schemas.openxmlformats.org/presentationml/2006/ole">
              <mc:AlternateContent xmlns:mc="http://schemas.openxmlformats.org/markup-compatibility/2006">
                <mc:Choice xmlns:v="urn:schemas-microsoft-com:vml" Requires="v">
                  <p:oleObj spid="_x0000_s83577" name="Equation" r:id="rId7" imgW="279360" imgH="228600" progId="Equation.3">
                    <p:embed/>
                  </p:oleObj>
                </mc:Choice>
                <mc:Fallback>
                  <p:oleObj name="Equation" r:id="rId7" imgW="279360" imgH="228600" progId="Equation.3">
                    <p:embed/>
                    <p:pic>
                      <p:nvPicPr>
                        <p:cNvPr id="0" name=""/>
                        <p:cNvPicPr>
                          <a:picLocks noChangeAspect="1" noChangeArrowheads="1"/>
                        </p:cNvPicPr>
                        <p:nvPr/>
                      </p:nvPicPr>
                      <p:blipFill>
                        <a:blip r:embed="rId4"/>
                        <a:srcRect/>
                        <a:stretch>
                          <a:fillRect/>
                        </a:stretch>
                      </p:blipFill>
                      <p:spPr bwMode="auto">
                        <a:xfrm>
                          <a:off x="8382000" y="2740345"/>
                          <a:ext cx="473075" cy="383855"/>
                        </a:xfrm>
                        <a:prstGeom prst="rect">
                          <a:avLst/>
                        </a:prstGeom>
                        <a:noFill/>
                        <a:ln>
                          <a:noFill/>
                        </a:ln>
                        <a:extLst/>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928327455"/>
                </p:ext>
              </p:extLst>
            </p:nvPr>
          </p:nvGraphicFramePr>
          <p:xfrm>
            <a:off x="6400800" y="905256"/>
            <a:ext cx="322263" cy="384175"/>
          </p:xfrm>
          <a:graphic>
            <a:graphicData uri="http://schemas.openxmlformats.org/presentationml/2006/ole">
              <mc:AlternateContent xmlns:mc="http://schemas.openxmlformats.org/markup-compatibility/2006">
                <mc:Choice xmlns:v="urn:schemas-microsoft-com:vml" Requires="v">
                  <p:oleObj spid="_x0000_s83578" name="Equation" r:id="rId8" imgW="190440" imgH="228600" progId="Equation.3">
                    <p:embed/>
                  </p:oleObj>
                </mc:Choice>
                <mc:Fallback>
                  <p:oleObj name="Equation" r:id="rId8" imgW="190440" imgH="228600" progId="Equation.3">
                    <p:embed/>
                    <p:pic>
                      <p:nvPicPr>
                        <p:cNvPr id="0" name=""/>
                        <p:cNvPicPr>
                          <a:picLocks noChangeAspect="1" noChangeArrowheads="1"/>
                        </p:cNvPicPr>
                        <p:nvPr/>
                      </p:nvPicPr>
                      <p:blipFill>
                        <a:blip r:embed="rId6"/>
                        <a:srcRect/>
                        <a:stretch>
                          <a:fillRect/>
                        </a:stretch>
                      </p:blipFill>
                      <p:spPr bwMode="auto">
                        <a:xfrm>
                          <a:off x="6400800" y="905256"/>
                          <a:ext cx="3222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TextBox 83"/>
            <p:cNvSpPr txBox="1"/>
            <p:nvPr/>
          </p:nvSpPr>
          <p:spPr>
            <a:xfrm>
              <a:off x="7086600" y="3048000"/>
              <a:ext cx="476412" cy="369332"/>
            </a:xfrm>
            <a:prstGeom prst="rect">
              <a:avLst/>
            </a:prstGeom>
            <a:noFill/>
          </p:spPr>
          <p:txBody>
            <a:bodyPr wrap="none" rtlCol="0">
              <a:spAutoFit/>
            </a:bodyPr>
            <a:lstStyle/>
            <a:p>
              <a:r>
                <a:rPr lang="en-US" dirty="0" smtClean="0"/>
                <a:t>0.5</a:t>
              </a:r>
              <a:endParaRPr lang="en-US" dirty="0"/>
            </a:p>
          </p:txBody>
        </p:sp>
        <p:cxnSp>
          <p:nvCxnSpPr>
            <p:cNvPr id="85" name="Straight Connector 84"/>
            <p:cNvCxnSpPr/>
            <p:nvPr/>
          </p:nvCxnSpPr>
          <p:spPr>
            <a:xfrm flipV="1">
              <a:off x="6791406" y="1295400"/>
              <a:ext cx="1066800" cy="183123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858206" y="1295400"/>
              <a:ext cx="372951"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418583" y="3117118"/>
              <a:ext cx="372951"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4" idx="0"/>
            </p:cNvCxnSpPr>
            <p:nvPr/>
          </p:nvCxnSpPr>
          <p:spPr>
            <a:xfrm flipV="1">
              <a:off x="7324806" y="2207006"/>
              <a:ext cx="0" cy="8409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981419" y="2034321"/>
              <a:ext cx="476412" cy="369332"/>
            </a:xfrm>
            <a:prstGeom prst="rect">
              <a:avLst/>
            </a:prstGeom>
            <a:noFill/>
          </p:spPr>
          <p:txBody>
            <a:bodyPr wrap="none" rtlCol="0">
              <a:spAutoFit/>
            </a:bodyPr>
            <a:lstStyle/>
            <a:p>
              <a:r>
                <a:rPr lang="en-US" dirty="0" smtClean="0"/>
                <a:t>0.5</a:t>
              </a:r>
              <a:endParaRPr lang="en-US" dirty="0"/>
            </a:p>
          </p:txBody>
        </p:sp>
        <p:cxnSp>
          <p:nvCxnSpPr>
            <p:cNvPr id="97" name="Straight Connector 96"/>
            <p:cNvCxnSpPr/>
            <p:nvPr/>
          </p:nvCxnSpPr>
          <p:spPr>
            <a:xfrm>
              <a:off x="6397686" y="2218987"/>
              <a:ext cx="8951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955" name="Elbow Connector 82954"/>
            <p:cNvCxnSpPr/>
            <p:nvPr/>
          </p:nvCxnSpPr>
          <p:spPr>
            <a:xfrm rot="10800000" flipV="1">
              <a:off x="6705600" y="2590800"/>
              <a:ext cx="381000" cy="228600"/>
            </a:xfrm>
            <a:prstGeom prst="bentConnector3">
              <a:avLst>
                <a:gd name="adj1" fmla="val 38480"/>
              </a:avLst>
            </a:prstGeom>
            <a:ln w="9525">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82958" name="Elbow Connector 82957"/>
            <p:cNvCxnSpPr/>
            <p:nvPr/>
          </p:nvCxnSpPr>
          <p:spPr>
            <a:xfrm flipV="1">
              <a:off x="7582599" y="1524000"/>
              <a:ext cx="418401" cy="228600"/>
            </a:xfrm>
            <a:prstGeom prst="bentConnector3">
              <a:avLst>
                <a:gd name="adj1" fmla="val 36013"/>
              </a:avLst>
            </a:prstGeom>
            <a:ln>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82965" name="Group 82964"/>
          <p:cNvGrpSpPr/>
          <p:nvPr/>
        </p:nvGrpSpPr>
        <p:grpSpPr>
          <a:xfrm>
            <a:off x="3032125" y="905930"/>
            <a:ext cx="2759075" cy="2523070"/>
            <a:chOff x="425450" y="894262"/>
            <a:chExt cx="2759075" cy="2523070"/>
          </a:xfrm>
        </p:grpSpPr>
        <p:cxnSp>
          <p:nvCxnSpPr>
            <p:cNvPr id="39" name="Straight Arrow Connector 38"/>
            <p:cNvCxnSpPr/>
            <p:nvPr/>
          </p:nvCxnSpPr>
          <p:spPr>
            <a:xfrm flipH="1" flipV="1">
              <a:off x="730250" y="976812"/>
              <a:ext cx="1398" cy="2133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31648" y="3110412"/>
              <a:ext cx="236080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0250" y="1281612"/>
              <a:ext cx="1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0250" y="1281612"/>
              <a:ext cx="1828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559050" y="1281612"/>
              <a:ext cx="0" cy="1828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409764" y="3045880"/>
              <a:ext cx="301686" cy="369332"/>
            </a:xfrm>
            <a:prstGeom prst="rect">
              <a:avLst/>
            </a:prstGeom>
            <a:noFill/>
          </p:spPr>
          <p:txBody>
            <a:bodyPr wrap="none" rtlCol="0">
              <a:spAutoFit/>
            </a:bodyPr>
            <a:lstStyle/>
            <a:p>
              <a:r>
                <a:rPr lang="en-US" dirty="0" smtClean="0"/>
                <a:t>1</a:t>
              </a:r>
              <a:endParaRPr lang="en-US" dirty="0"/>
            </a:p>
          </p:txBody>
        </p:sp>
        <p:sp>
          <p:nvSpPr>
            <p:cNvPr id="46" name="TextBox 45"/>
            <p:cNvSpPr txBox="1"/>
            <p:nvPr/>
          </p:nvSpPr>
          <p:spPr>
            <a:xfrm>
              <a:off x="425450" y="1096946"/>
              <a:ext cx="301686" cy="369332"/>
            </a:xfrm>
            <a:prstGeom prst="rect">
              <a:avLst/>
            </a:prstGeom>
            <a:noFill/>
          </p:spPr>
          <p:txBody>
            <a:bodyPr wrap="none" rtlCol="0">
              <a:spAutoFit/>
            </a:bodyPr>
            <a:lstStyle/>
            <a:p>
              <a:r>
                <a:rPr lang="en-US" dirty="0" smtClean="0"/>
                <a:t>1</a:t>
              </a:r>
              <a:endParaRPr lang="en-US" dirty="0"/>
            </a:p>
          </p:txBody>
        </p:sp>
        <p:sp>
          <p:nvSpPr>
            <p:cNvPr id="47" name="TextBox 46"/>
            <p:cNvSpPr txBox="1"/>
            <p:nvPr/>
          </p:nvSpPr>
          <p:spPr>
            <a:xfrm>
              <a:off x="485595" y="3013614"/>
              <a:ext cx="301686" cy="369332"/>
            </a:xfrm>
            <a:prstGeom prst="rect">
              <a:avLst/>
            </a:prstGeom>
            <a:noFill/>
          </p:spPr>
          <p:txBody>
            <a:bodyPr wrap="none" rtlCol="0">
              <a:spAutoFit/>
            </a:bodyPr>
            <a:lstStyle/>
            <a:p>
              <a:r>
                <a:rPr lang="en-US" dirty="0" smtClean="0"/>
                <a:t>0</a:t>
              </a:r>
              <a:endParaRPr lang="en-US" dirty="0"/>
            </a:p>
          </p:txBody>
        </p:sp>
        <p:cxnSp>
          <p:nvCxnSpPr>
            <p:cNvPr id="48" name="Elbow Connector 47"/>
            <p:cNvCxnSpPr/>
            <p:nvPr/>
          </p:nvCxnSpPr>
          <p:spPr>
            <a:xfrm flipV="1">
              <a:off x="730250" y="1281612"/>
              <a:ext cx="1830357" cy="1807719"/>
            </a:xfrm>
            <a:prstGeom prst="bentConnector3">
              <a:avLst>
                <a:gd name="adj1" fmla="val 50916"/>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0" name="Object 49"/>
            <p:cNvGraphicFramePr>
              <a:graphicFrameLocks noChangeAspect="1"/>
            </p:cNvGraphicFramePr>
            <p:nvPr>
              <p:extLst>
                <p:ext uri="{D42A27DB-BD31-4B8C-83A1-F6EECF244321}">
                  <p14:modId xmlns:p14="http://schemas.microsoft.com/office/powerpoint/2010/main" val="3764058048"/>
                </p:ext>
              </p:extLst>
            </p:nvPr>
          </p:nvGraphicFramePr>
          <p:xfrm>
            <a:off x="2711450" y="2728677"/>
            <a:ext cx="473075" cy="383855"/>
          </p:xfrm>
          <a:graphic>
            <a:graphicData uri="http://schemas.openxmlformats.org/presentationml/2006/ole">
              <mc:AlternateContent xmlns:mc="http://schemas.openxmlformats.org/markup-compatibility/2006">
                <mc:Choice xmlns:v="urn:schemas-microsoft-com:vml" Requires="v">
                  <p:oleObj spid="_x0000_s83579" name="Equation" r:id="rId9" imgW="279360" imgH="228600" progId="Equation.3">
                    <p:embed/>
                  </p:oleObj>
                </mc:Choice>
                <mc:Fallback>
                  <p:oleObj name="Equation" r:id="rId9" imgW="279360" imgH="228600" progId="Equation.3">
                    <p:embed/>
                    <p:pic>
                      <p:nvPicPr>
                        <p:cNvPr id="0" name=""/>
                        <p:cNvPicPr>
                          <a:picLocks noChangeAspect="1" noChangeArrowheads="1"/>
                        </p:cNvPicPr>
                        <p:nvPr/>
                      </p:nvPicPr>
                      <p:blipFill>
                        <a:blip r:embed="rId10"/>
                        <a:srcRect/>
                        <a:stretch>
                          <a:fillRect/>
                        </a:stretch>
                      </p:blipFill>
                      <p:spPr bwMode="auto">
                        <a:xfrm>
                          <a:off x="2711450" y="2728677"/>
                          <a:ext cx="473075" cy="383855"/>
                        </a:xfrm>
                        <a:prstGeom prst="rect">
                          <a:avLst/>
                        </a:prstGeom>
                        <a:noFill/>
                        <a:ln>
                          <a:noFill/>
                        </a:ln>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223451681"/>
                </p:ext>
              </p:extLst>
            </p:nvPr>
          </p:nvGraphicFramePr>
          <p:xfrm>
            <a:off x="746125" y="894262"/>
            <a:ext cx="322263" cy="384175"/>
          </p:xfrm>
          <a:graphic>
            <a:graphicData uri="http://schemas.openxmlformats.org/presentationml/2006/ole">
              <mc:AlternateContent xmlns:mc="http://schemas.openxmlformats.org/markup-compatibility/2006">
                <mc:Choice xmlns:v="urn:schemas-microsoft-com:vml" Requires="v">
                  <p:oleObj spid="_x0000_s83580" name="Equation" r:id="rId11" imgW="190440" imgH="228600" progId="Equation.3">
                    <p:embed/>
                  </p:oleObj>
                </mc:Choice>
                <mc:Fallback>
                  <p:oleObj name="Equation" r:id="rId11" imgW="190440" imgH="228600" progId="Equation.3">
                    <p:embed/>
                    <p:pic>
                      <p:nvPicPr>
                        <p:cNvPr id="0" name=""/>
                        <p:cNvPicPr>
                          <a:picLocks noChangeAspect="1" noChangeArrowheads="1"/>
                        </p:cNvPicPr>
                        <p:nvPr/>
                      </p:nvPicPr>
                      <p:blipFill>
                        <a:blip r:embed="rId12"/>
                        <a:srcRect/>
                        <a:stretch>
                          <a:fillRect/>
                        </a:stretch>
                      </p:blipFill>
                      <p:spPr bwMode="auto">
                        <a:xfrm>
                          <a:off x="746125" y="894262"/>
                          <a:ext cx="3222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 name="TextBox 80"/>
            <p:cNvSpPr txBox="1"/>
            <p:nvPr/>
          </p:nvSpPr>
          <p:spPr>
            <a:xfrm>
              <a:off x="1428588" y="3048000"/>
              <a:ext cx="476412" cy="369332"/>
            </a:xfrm>
            <a:prstGeom prst="rect">
              <a:avLst/>
            </a:prstGeom>
            <a:noFill/>
          </p:spPr>
          <p:txBody>
            <a:bodyPr wrap="none" rtlCol="0">
              <a:spAutoFit/>
            </a:bodyPr>
            <a:lstStyle/>
            <a:p>
              <a:r>
                <a:rPr lang="en-US" dirty="0" smtClean="0"/>
                <a:t>0.5</a:t>
              </a:r>
              <a:endParaRPr lang="en-US" dirty="0"/>
            </a:p>
          </p:txBody>
        </p:sp>
        <p:pic>
          <p:nvPicPr>
            <p:cNvPr id="82967" name="Picture 23" descr="C:\Users\dmitry\Desktop\frow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5180" y="2276386"/>
              <a:ext cx="628828" cy="6288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971" name="Group 82970"/>
          <p:cNvGrpSpPr/>
          <p:nvPr/>
        </p:nvGrpSpPr>
        <p:grpSpPr>
          <a:xfrm>
            <a:off x="500210" y="3393940"/>
            <a:ext cx="7649721" cy="3159260"/>
            <a:chOff x="500210" y="3393940"/>
            <a:chExt cx="7649721" cy="3159260"/>
          </a:xfrm>
        </p:grpSpPr>
        <p:pic>
          <p:nvPicPr>
            <p:cNvPr id="36" name="Picture 7" descr="E:\My documents\Dima\My papers\GI Reconstruction\gs0_16bit_slope=var_Altj.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9996" y="3881338"/>
              <a:ext cx="3556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E:\My documents\Dima\Projects\Ghost Imaging\Numeric simulations\JPLgs\gs0_16bit_slope=var_Alt\JPL400_slop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4465" y="3931600"/>
              <a:ext cx="3495466" cy="2621600"/>
            </a:xfrm>
            <a:prstGeom prst="rect">
              <a:avLst/>
            </a:prstGeom>
            <a:noFill/>
            <a:extLst>
              <a:ext uri="{909E8E84-426E-40DD-AFC4-6F175D3DCCD1}">
                <a14:hiddenFill xmlns:a14="http://schemas.microsoft.com/office/drawing/2010/main">
                  <a:solidFill>
                    <a:srgbClr val="FFFFFF"/>
                  </a:solidFill>
                </a14:hiddenFill>
              </a:ext>
            </a:extLst>
          </p:spPr>
        </p:pic>
        <p:pic>
          <p:nvPicPr>
            <p:cNvPr id="82986" name="Picture 4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0210" y="3393940"/>
              <a:ext cx="2944650" cy="60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2970" name="Elbow Connector 82969"/>
            <p:cNvCxnSpPr>
              <a:stCxn id="36" idx="1"/>
            </p:cNvCxnSpPr>
            <p:nvPr/>
          </p:nvCxnSpPr>
          <p:spPr>
            <a:xfrm rot="10800000">
              <a:off x="609600" y="3881338"/>
              <a:ext cx="300396" cy="13335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300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65"/>
                                        </p:tgtEl>
                                        <p:attrNameLst>
                                          <p:attrName>style.visibility</p:attrName>
                                        </p:attrNameLst>
                                      </p:cBhvr>
                                      <p:to>
                                        <p:strVal val="visible"/>
                                      </p:to>
                                    </p:set>
                                    <p:animEffect transition="in" filter="fade">
                                      <p:cBhvr>
                                        <p:cTn id="7" dur="500"/>
                                        <p:tgtEl>
                                          <p:spTgt spid="829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968"/>
                                        </p:tgtEl>
                                        <p:attrNameLst>
                                          <p:attrName>style.visibility</p:attrName>
                                        </p:attrNameLst>
                                      </p:cBhvr>
                                      <p:to>
                                        <p:strVal val="visible"/>
                                      </p:to>
                                    </p:set>
                                    <p:animEffect transition="in" filter="fade">
                                      <p:cBhvr>
                                        <p:cTn id="12" dur="500"/>
                                        <p:tgtEl>
                                          <p:spTgt spid="829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971"/>
                                        </p:tgtEl>
                                        <p:attrNameLst>
                                          <p:attrName>style.visibility</p:attrName>
                                        </p:attrNameLst>
                                      </p:cBhvr>
                                      <p:to>
                                        <p:strVal val="visible"/>
                                      </p:to>
                                    </p:set>
                                    <p:animEffect transition="in" filter="fade">
                                      <p:cBhvr>
                                        <p:cTn id="17" dur="500"/>
                                        <p:tgtEl>
                                          <p:spTgt spid="82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9603"/>
            <a:ext cx="6439070" cy="830997"/>
          </a:xfrm>
          <a:prstGeom prst="rect">
            <a:avLst/>
          </a:prstGeom>
          <a:noFill/>
        </p:spPr>
        <p:txBody>
          <a:bodyPr wrap="none" rtlCol="0">
            <a:spAutoFit/>
          </a:bodyPr>
          <a:lstStyle/>
          <a:p>
            <a:r>
              <a:rPr lang="en-US" sz="2400" b="1" dirty="0" smtClean="0">
                <a:solidFill>
                  <a:srgbClr val="002060"/>
                </a:solidFill>
              </a:rPr>
              <a:t>Astrophysics example: </a:t>
            </a:r>
          </a:p>
          <a:p>
            <a:r>
              <a:rPr lang="en-US" sz="2400" b="1" dirty="0" smtClean="0">
                <a:solidFill>
                  <a:srgbClr val="002060"/>
                </a:solidFill>
              </a:rPr>
              <a:t>a hypothetical Earth-size planet in the </a:t>
            </a:r>
            <a:r>
              <a:rPr lang="en-US" sz="2400" b="1" dirty="0" err="1" smtClean="0">
                <a:solidFill>
                  <a:srgbClr val="002060"/>
                </a:solidFill>
              </a:rPr>
              <a:t>Oort</a:t>
            </a:r>
            <a:r>
              <a:rPr lang="en-US" sz="2400" b="1" dirty="0" smtClean="0">
                <a:solidFill>
                  <a:srgbClr val="002060"/>
                </a:solidFill>
              </a:rPr>
              <a:t> cloud</a:t>
            </a:r>
            <a:endParaRPr lang="en-US" sz="2400" b="1" dirty="0">
              <a:solidFill>
                <a:srgbClr val="002060"/>
              </a:solidFill>
            </a:endParaRPr>
          </a:p>
        </p:txBody>
      </p:sp>
      <p:pic>
        <p:nvPicPr>
          <p:cNvPr id="81922" name="Picture 2" descr="C:\Users\dmitry\Desktop\oortcloud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101707"/>
            <a:ext cx="2819400" cy="1530385"/>
          </a:xfrm>
          <a:prstGeom prst="rect">
            <a:avLst/>
          </a:prstGeom>
          <a:noFill/>
          <a:extLst>
            <a:ext uri="{909E8E84-426E-40DD-AFC4-6F175D3DCCD1}">
              <a14:hiddenFill xmlns:a14="http://schemas.microsoft.com/office/drawing/2010/main">
                <a:solidFill>
                  <a:srgbClr val="FFFFFF"/>
                </a:solidFill>
              </a14:hiddenFill>
            </a:ext>
          </a:extLst>
        </p:spPr>
      </p:pic>
      <p:pic>
        <p:nvPicPr>
          <p:cNvPr id="81923" name="Picture 3" descr="C:\Users\dmitry\Desktop\sirius_6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34" r="13427" b="8398"/>
          <a:stretch/>
        </p:blipFill>
        <p:spPr bwMode="auto">
          <a:xfrm>
            <a:off x="6477000" y="1336691"/>
            <a:ext cx="1572532" cy="129540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398839" y="1563346"/>
            <a:ext cx="1600200" cy="212438"/>
          </a:xfrm>
          <a:prstGeom prst="line">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43100" y="1300233"/>
            <a:ext cx="511679" cy="369332"/>
          </a:xfrm>
          <a:prstGeom prst="rect">
            <a:avLst/>
          </a:prstGeom>
          <a:noFill/>
        </p:spPr>
        <p:txBody>
          <a:bodyPr wrap="none" rtlCol="0">
            <a:spAutoFit/>
          </a:bodyPr>
          <a:lstStyle/>
          <a:p>
            <a:r>
              <a:rPr lang="en-US" dirty="0" smtClean="0">
                <a:solidFill>
                  <a:srgbClr val="FFFF00"/>
                </a:solidFill>
              </a:rPr>
              <a:t>1 </a:t>
            </a:r>
            <a:r>
              <a:rPr lang="en-US" dirty="0" err="1" smtClean="0">
                <a:solidFill>
                  <a:srgbClr val="FFFF00"/>
                </a:solidFill>
              </a:rPr>
              <a:t>ly</a:t>
            </a:r>
            <a:endParaRPr lang="en-US" dirty="0">
              <a:solidFill>
                <a:srgbClr val="FFFF00"/>
              </a:solidFill>
            </a:endParaRPr>
          </a:p>
        </p:txBody>
      </p:sp>
      <p:sp>
        <p:nvSpPr>
          <p:cNvPr id="12" name="TextBox 11"/>
          <p:cNvSpPr txBox="1"/>
          <p:nvPr/>
        </p:nvSpPr>
        <p:spPr>
          <a:xfrm>
            <a:off x="6919261" y="978820"/>
            <a:ext cx="688009" cy="369332"/>
          </a:xfrm>
          <a:prstGeom prst="rect">
            <a:avLst/>
          </a:prstGeom>
          <a:noFill/>
        </p:spPr>
        <p:txBody>
          <a:bodyPr wrap="none" rtlCol="0">
            <a:spAutoFit/>
          </a:bodyPr>
          <a:lstStyle/>
          <a:p>
            <a:r>
              <a:rPr lang="en-US" dirty="0" smtClean="0"/>
              <a:t>Sirius</a:t>
            </a:r>
            <a:endParaRPr lang="en-US" dirty="0"/>
          </a:p>
        </p:txBody>
      </p:sp>
      <p:sp>
        <p:nvSpPr>
          <p:cNvPr id="15" name="TextBox 14"/>
          <p:cNvSpPr txBox="1"/>
          <p:nvPr/>
        </p:nvSpPr>
        <p:spPr>
          <a:xfrm>
            <a:off x="5257800" y="1219200"/>
            <a:ext cx="686406" cy="369332"/>
          </a:xfrm>
          <a:prstGeom prst="rect">
            <a:avLst/>
          </a:prstGeom>
          <a:noFill/>
        </p:spPr>
        <p:txBody>
          <a:bodyPr wrap="none" rtlCol="0">
            <a:spAutoFit/>
          </a:bodyPr>
          <a:lstStyle/>
          <a:p>
            <a:r>
              <a:rPr lang="en-US" dirty="0" smtClean="0"/>
              <a:t>8.6 </a:t>
            </a:r>
            <a:r>
              <a:rPr lang="en-US" dirty="0" err="1" smtClean="0"/>
              <a:t>ly</a:t>
            </a:r>
            <a:endParaRPr lang="en-US" dirty="0"/>
          </a:p>
        </p:txBody>
      </p:sp>
      <p:cxnSp>
        <p:nvCxnSpPr>
          <p:cNvPr id="17" name="Straight Arrow Connector 16"/>
          <p:cNvCxnSpPr/>
          <p:nvPr/>
        </p:nvCxnSpPr>
        <p:spPr>
          <a:xfrm flipV="1">
            <a:off x="5257800" y="1585667"/>
            <a:ext cx="686406" cy="2866"/>
          </a:xfrm>
          <a:prstGeom prst="straightConnector1">
            <a:avLst/>
          </a:pr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3018472"/>
            <a:ext cx="4953000" cy="1354217"/>
          </a:xfrm>
          <a:prstGeom prst="rect">
            <a:avLst/>
          </a:prstGeom>
          <a:noFill/>
        </p:spPr>
        <p:txBody>
          <a:bodyPr wrap="square" rtlCol="0">
            <a:spAutoFit/>
          </a:bodyPr>
          <a:lstStyle/>
          <a:p>
            <a:r>
              <a:rPr lang="en-US" dirty="0" smtClean="0"/>
              <a:t>Detectors array: 2000 x 2000, 1m-spaced, </a:t>
            </a:r>
            <a:r>
              <a:rPr lang="en-US" dirty="0">
                <a:solidFill>
                  <a:srgbClr val="00B050"/>
                </a:solidFill>
              </a:rPr>
              <a:t>532 nm</a:t>
            </a:r>
          </a:p>
          <a:p>
            <a:endParaRPr lang="en-US" sz="1000" dirty="0" smtClean="0"/>
          </a:p>
          <a:p>
            <a:r>
              <a:rPr lang="en-US" dirty="0" smtClean="0">
                <a:solidFill>
                  <a:srgbClr val="FF0000"/>
                </a:solidFill>
              </a:rPr>
              <a:t>Detectors array are so large  in order to capture the source speckle and the object/pixel speckle at the same time. </a:t>
            </a:r>
            <a:r>
              <a:rPr lang="en-US" dirty="0">
                <a:solidFill>
                  <a:srgbClr val="FF0000"/>
                </a:solidFill>
              </a:rPr>
              <a:t>Can we avoid insanely </a:t>
            </a:r>
            <a:r>
              <a:rPr lang="en-US" dirty="0" smtClean="0">
                <a:solidFill>
                  <a:srgbClr val="FF0000"/>
                </a:solidFill>
              </a:rPr>
              <a:t>large arrays?</a:t>
            </a:r>
            <a:endParaRPr lang="en-US" dirty="0">
              <a:solidFill>
                <a:srgbClr val="FF0000"/>
              </a:solidFill>
            </a:endParaRPr>
          </a:p>
        </p:txBody>
      </p:sp>
      <p:sp>
        <p:nvSpPr>
          <p:cNvPr id="27" name="TextBox 26"/>
          <p:cNvSpPr txBox="1"/>
          <p:nvPr/>
        </p:nvSpPr>
        <p:spPr>
          <a:xfrm>
            <a:off x="3470031" y="2315261"/>
            <a:ext cx="2039276" cy="307777"/>
          </a:xfrm>
          <a:prstGeom prst="rect">
            <a:avLst/>
          </a:prstGeom>
          <a:noFill/>
        </p:spPr>
        <p:txBody>
          <a:bodyPr wrap="none" rtlCol="0">
            <a:spAutoFit/>
          </a:bodyPr>
          <a:lstStyle/>
          <a:p>
            <a:r>
              <a:rPr lang="en-US" sz="1400" dirty="0" smtClean="0"/>
              <a:t>with two 1000 km moons</a:t>
            </a:r>
            <a:endParaRPr lang="en-US" sz="1400" dirty="0"/>
          </a:p>
        </p:txBody>
      </p:sp>
      <p:grpSp>
        <p:nvGrpSpPr>
          <p:cNvPr id="32" name="Group 31"/>
          <p:cNvGrpSpPr/>
          <p:nvPr/>
        </p:nvGrpSpPr>
        <p:grpSpPr>
          <a:xfrm>
            <a:off x="499793" y="3276600"/>
            <a:ext cx="8338771" cy="3237562"/>
            <a:chOff x="499793" y="3276600"/>
            <a:chExt cx="8338771" cy="3237562"/>
          </a:xfrm>
        </p:grpSpPr>
        <p:pic>
          <p:nvPicPr>
            <p:cNvPr id="3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1578" t="32331" r="2268" b="4886"/>
            <a:stretch/>
          </p:blipFill>
          <p:spPr bwMode="auto">
            <a:xfrm>
              <a:off x="5601003" y="3276600"/>
              <a:ext cx="3237561" cy="323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93" y="4560300"/>
              <a:ext cx="4758007" cy="15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25" name="Picture 5" descr="E:\My documents\Dima\Projects\Ghost Imaging\Numeric simulations\Oort\Earth500kmpixRing1inv.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000" y="1549399"/>
            <a:ext cx="635000" cy="635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143788" y="1784576"/>
            <a:ext cx="694776" cy="501424"/>
            <a:chOff x="8143788" y="1784576"/>
            <a:chExt cx="694776" cy="501424"/>
          </a:xfrm>
        </p:grpSpPr>
        <p:cxnSp>
          <p:nvCxnSpPr>
            <p:cNvPr id="20" name="Straight Arrow Connector 19"/>
            <p:cNvCxnSpPr/>
            <p:nvPr/>
          </p:nvCxnSpPr>
          <p:spPr>
            <a:xfrm flipV="1">
              <a:off x="8143788" y="1872672"/>
              <a:ext cx="0" cy="246324"/>
            </a:xfrm>
            <a:prstGeom prst="straightConnector1">
              <a:avLst/>
            </a:pr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2453029630"/>
                </p:ext>
              </p:extLst>
            </p:nvPr>
          </p:nvGraphicFramePr>
          <p:xfrm>
            <a:off x="8208854" y="1784576"/>
            <a:ext cx="629710" cy="269875"/>
          </p:xfrm>
          <a:graphic>
            <a:graphicData uri="http://schemas.openxmlformats.org/presentationml/2006/ole">
              <mc:AlternateContent xmlns:mc="http://schemas.openxmlformats.org/markup-compatibility/2006">
                <mc:Choice xmlns:v="urn:schemas-microsoft-com:vml" Requires="v">
                  <p:oleObj spid="_x0000_s87238" name="Equation" r:id="rId8" imgW="469800" imgH="203040" progId="Equation.3">
                    <p:embed/>
                  </p:oleObj>
                </mc:Choice>
                <mc:Fallback>
                  <p:oleObj name="Equation" r:id="rId8" imgW="469800" imgH="203040" progId="Equation.3">
                    <p:embed/>
                    <p:pic>
                      <p:nvPicPr>
                        <p:cNvPr id="0" name=""/>
                        <p:cNvPicPr>
                          <a:picLocks noChangeAspect="1" noChangeArrowheads="1"/>
                        </p:cNvPicPr>
                        <p:nvPr/>
                      </p:nvPicPr>
                      <p:blipFill>
                        <a:blip r:embed="rId9"/>
                        <a:srcRect/>
                        <a:stretch>
                          <a:fillRect/>
                        </a:stretch>
                      </p:blipFill>
                      <p:spPr bwMode="auto">
                        <a:xfrm>
                          <a:off x="8208854" y="1784576"/>
                          <a:ext cx="629710" cy="269875"/>
                        </a:xfrm>
                        <a:prstGeom prst="rect">
                          <a:avLst/>
                        </a:prstGeom>
                        <a:noFill/>
                        <a:ln>
                          <a:noFill/>
                        </a:ln>
                        <a:extLst/>
                      </p:spPr>
                    </p:pic>
                  </p:oleObj>
                </mc:Fallback>
              </mc:AlternateContent>
            </a:graphicData>
          </a:graphic>
        </p:graphicFrame>
        <p:sp>
          <p:nvSpPr>
            <p:cNvPr id="6" name="TextBox 5"/>
            <p:cNvSpPr txBox="1"/>
            <p:nvPr/>
          </p:nvSpPr>
          <p:spPr>
            <a:xfrm>
              <a:off x="8143788" y="1978223"/>
              <a:ext cx="682174" cy="307777"/>
            </a:xfrm>
            <a:prstGeom prst="rect">
              <a:avLst/>
            </a:prstGeom>
            <a:noFill/>
          </p:spPr>
          <p:txBody>
            <a:bodyPr wrap="none" rtlCol="0">
              <a:spAutoFit/>
            </a:bodyPr>
            <a:lstStyle/>
            <a:p>
              <a:r>
                <a:rPr lang="en-US" sz="1400" dirty="0" smtClean="0"/>
                <a:t>arc sec</a:t>
              </a:r>
              <a:endParaRPr lang="en-US" sz="1400" dirty="0"/>
            </a:p>
          </p:txBody>
        </p:sp>
      </p:grpSp>
      <p:grpSp>
        <p:nvGrpSpPr>
          <p:cNvPr id="25" name="Group 24"/>
          <p:cNvGrpSpPr/>
          <p:nvPr/>
        </p:nvGrpSpPr>
        <p:grpSpPr>
          <a:xfrm>
            <a:off x="4191000" y="1669565"/>
            <a:ext cx="847176" cy="501424"/>
            <a:chOff x="8143788" y="1784576"/>
            <a:chExt cx="847176" cy="501424"/>
          </a:xfrm>
        </p:grpSpPr>
        <p:cxnSp>
          <p:nvCxnSpPr>
            <p:cNvPr id="28" name="Straight Arrow Connector 27"/>
            <p:cNvCxnSpPr/>
            <p:nvPr/>
          </p:nvCxnSpPr>
          <p:spPr>
            <a:xfrm flipV="1">
              <a:off x="8143788" y="1872672"/>
              <a:ext cx="0" cy="246324"/>
            </a:xfrm>
            <a:prstGeom prst="straightConnector1">
              <a:avLst/>
            </a:pr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94191820"/>
                </p:ext>
              </p:extLst>
            </p:nvPr>
          </p:nvGraphicFramePr>
          <p:xfrm>
            <a:off x="8208327" y="1784576"/>
            <a:ext cx="782637" cy="269875"/>
          </p:xfrm>
          <a:graphic>
            <a:graphicData uri="http://schemas.openxmlformats.org/presentationml/2006/ole">
              <mc:AlternateContent xmlns:mc="http://schemas.openxmlformats.org/markup-compatibility/2006">
                <mc:Choice xmlns:v="urn:schemas-microsoft-com:vml" Requires="v">
                  <p:oleObj spid="_x0000_s87239" name="Equation" r:id="rId10" imgW="583920" imgH="203040" progId="Equation.3">
                    <p:embed/>
                  </p:oleObj>
                </mc:Choice>
                <mc:Fallback>
                  <p:oleObj name="Equation" r:id="rId10" imgW="583920" imgH="203040" progId="Equation.3">
                    <p:embed/>
                    <p:pic>
                      <p:nvPicPr>
                        <p:cNvPr id="0" name=""/>
                        <p:cNvPicPr>
                          <a:picLocks noChangeAspect="1" noChangeArrowheads="1"/>
                        </p:cNvPicPr>
                        <p:nvPr/>
                      </p:nvPicPr>
                      <p:blipFill>
                        <a:blip r:embed="rId11"/>
                        <a:srcRect/>
                        <a:stretch>
                          <a:fillRect/>
                        </a:stretch>
                      </p:blipFill>
                      <p:spPr bwMode="auto">
                        <a:xfrm>
                          <a:off x="8208327" y="1784576"/>
                          <a:ext cx="782637" cy="269875"/>
                        </a:xfrm>
                        <a:prstGeom prst="rect">
                          <a:avLst/>
                        </a:prstGeom>
                        <a:noFill/>
                        <a:ln>
                          <a:noFill/>
                        </a:ln>
                        <a:extLst/>
                      </p:spPr>
                    </p:pic>
                  </p:oleObj>
                </mc:Fallback>
              </mc:AlternateContent>
            </a:graphicData>
          </a:graphic>
        </p:graphicFrame>
        <p:sp>
          <p:nvSpPr>
            <p:cNvPr id="30" name="TextBox 29"/>
            <p:cNvSpPr txBox="1"/>
            <p:nvPr/>
          </p:nvSpPr>
          <p:spPr>
            <a:xfrm>
              <a:off x="8143788" y="1978223"/>
              <a:ext cx="682174" cy="307777"/>
            </a:xfrm>
            <a:prstGeom prst="rect">
              <a:avLst/>
            </a:prstGeom>
            <a:noFill/>
          </p:spPr>
          <p:txBody>
            <a:bodyPr wrap="none" rtlCol="0">
              <a:spAutoFit/>
            </a:bodyPr>
            <a:lstStyle/>
            <a:p>
              <a:r>
                <a:rPr lang="en-US" sz="1400" dirty="0" smtClean="0"/>
                <a:t>arc sec</a:t>
              </a:r>
              <a:endParaRPr lang="en-US" sz="1400" dirty="0"/>
            </a:p>
          </p:txBody>
        </p:sp>
      </p:grpSp>
      <p:sp>
        <p:nvSpPr>
          <p:cNvPr id="26" name="Oval Callout 25"/>
          <p:cNvSpPr/>
          <p:nvPr/>
        </p:nvSpPr>
        <p:spPr>
          <a:xfrm rot="5400000">
            <a:off x="3337278" y="1338873"/>
            <a:ext cx="826661" cy="1067599"/>
          </a:xfrm>
          <a:prstGeom prst="wedgeEllipseCallout">
            <a:avLst>
              <a:gd name="adj1" fmla="val -11534"/>
              <a:gd name="adj2" fmla="val 6467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19200" y="2608338"/>
            <a:ext cx="1841081" cy="338554"/>
          </a:xfrm>
          <a:prstGeom prst="rect">
            <a:avLst/>
          </a:prstGeom>
          <a:noFill/>
        </p:spPr>
        <p:txBody>
          <a:bodyPr wrap="none" rtlCol="0">
            <a:spAutoFit/>
          </a:bodyPr>
          <a:lstStyle/>
          <a:p>
            <a:r>
              <a:rPr lang="en-US" sz="1600" dirty="0" smtClean="0">
                <a:solidFill>
                  <a:srgbClr val="0070C0"/>
                </a:solidFill>
              </a:rPr>
              <a:t>0.7 % flux reduction</a:t>
            </a:r>
            <a:endParaRPr lang="en-US" sz="1600" dirty="0">
              <a:solidFill>
                <a:srgbClr val="0070C0"/>
              </a:solidFill>
            </a:endParaRPr>
          </a:p>
        </p:txBody>
      </p:sp>
    </p:spTree>
    <p:extLst>
      <p:ext uri="{BB962C8B-B14F-4D97-AF65-F5344CB8AC3E}">
        <p14:creationId xmlns:p14="http://schemas.microsoft.com/office/powerpoint/2010/main" val="352268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descr="E:\My documents\Dima\Projects\Ghost Imaging\Numeric simulations\Oort\Oort2Ring1\Earth500kmpixRing1_reconstr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49" y="685800"/>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E:\My documents\Dima\Projects\Ghost Imaging\Numeric simulations\Oort\Oort2Ring1\Earth500kmpixRing1_reconstr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49" y="685800"/>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75" name="Picture 7" descr="E:\My documents\Dima\Projects\Ghost Imaging\Numeric simulations\Oort\Oort2Ring1\Earth500kmpixRing1_reconstr0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54049"/>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76" name="Picture 8" descr="E:\My documents\Dima\Projects\Ghost Imaging\Numeric simulations\Oort\Oort2Ring1\Earth500kmpixRing1_reconstr0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49" y="685800"/>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77" name="Picture 9" descr="E:\My documents\Dima\Projects\Ghost Imaging\Numeric simulations\Oort\Oort2Ring1\Earth500kmpixRing1_reconstr0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49" y="2546351"/>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78" name="Picture 10" descr="E:\My documents\Dima\Projects\Ghost Imaging\Numeric simulations\Oort\Oort2Ring1\Earth500kmpixRing1_reconstr04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649" y="2546351"/>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79" name="Picture 11" descr="E:\My documents\Dima\Projects\Ghost Imaging\Numeric simulations\Oort\Oort2Ring1\Earth500kmpixRing1_reconstr05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3649" y="2514600"/>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80" name="Picture 12" descr="E:\My documents\Dima\Projects\Ghost Imaging\Numeric simulations\Oort\Oort2Ring1\Earth500kmpixRing1_reconstr06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3449" y="2590800"/>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81" name="Picture 13" descr="E:\My documents\Dima\Projects\Ghost Imaging\Numeric simulations\Oort\Oort2Ring1\Earth500kmpixRing1_reconstr07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849" y="4451351"/>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82" name="Picture 14" descr="E:\My documents\Dima\Projects\Ghost Imaging\Numeric simulations\Oort\Oort2Ring1\Earth500kmpixRing1_reconstr08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7649" y="4394200"/>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83" name="Picture 15" descr="E:\My documents\Dima\Projects\Ghost Imaging\Numeric simulations\Oort\Oort2Ring1\Earth500kmpixRing1_reconstr09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3649" y="4419600"/>
            <a:ext cx="1555751" cy="1555751"/>
          </a:xfrm>
          <a:prstGeom prst="rect">
            <a:avLst/>
          </a:prstGeom>
          <a:noFill/>
          <a:extLst>
            <a:ext uri="{909E8E84-426E-40DD-AFC4-6F175D3DCCD1}">
              <a14:hiddenFill xmlns:a14="http://schemas.microsoft.com/office/drawing/2010/main">
                <a:solidFill>
                  <a:srgbClr val="FFFFFF"/>
                </a:solidFill>
              </a14:hiddenFill>
            </a:ext>
          </a:extLst>
        </p:spPr>
      </p:pic>
      <p:pic>
        <p:nvPicPr>
          <p:cNvPr id="83984" name="Picture 16" descr="E:\My documents\Dima\Projects\Ghost Imaging\Numeric simulations\Oort\Oort2Ring1\Earth500kmpixRing1_reconstr10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07249" y="4451351"/>
            <a:ext cx="1555751" cy="1555751"/>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152400" y="1957354"/>
            <a:ext cx="8763000" cy="338554"/>
          </a:xfrm>
          <a:prstGeom prst="rect">
            <a:avLst/>
          </a:prstGeom>
          <a:noFill/>
        </p:spPr>
        <p:txBody>
          <a:bodyPr wrap="square" rtlCol="0">
            <a:spAutoFit/>
          </a:bodyPr>
          <a:lstStyle/>
          <a:p>
            <a:r>
              <a:rPr lang="en-US" sz="1600" dirty="0" smtClean="0">
                <a:solidFill>
                  <a:srgbClr val="0070C0"/>
                </a:solidFill>
              </a:rPr>
              <a:t>Iteration #    0</a:t>
            </a:r>
            <a:r>
              <a:rPr lang="en-US" sz="1600" dirty="0" smtClean="0">
                <a:solidFill>
                  <a:srgbClr val="FF0000"/>
                </a:solidFill>
              </a:rPr>
              <a:t> (initial guess)</a:t>
            </a:r>
            <a:r>
              <a:rPr lang="en-US" sz="1600" dirty="0" smtClean="0">
                <a:solidFill>
                  <a:srgbClr val="0070C0"/>
                </a:solidFill>
              </a:rPr>
              <a:t>	           1			10		       20	</a:t>
            </a:r>
            <a:endParaRPr lang="en-US" sz="1600" dirty="0">
              <a:solidFill>
                <a:srgbClr val="0070C0"/>
              </a:solidFill>
            </a:endParaRPr>
          </a:p>
        </p:txBody>
      </p:sp>
      <p:sp>
        <p:nvSpPr>
          <p:cNvPr id="92" name="TextBox 91"/>
          <p:cNvSpPr txBox="1"/>
          <p:nvPr/>
        </p:nvSpPr>
        <p:spPr>
          <a:xfrm>
            <a:off x="228600" y="3841751"/>
            <a:ext cx="8763000" cy="338554"/>
          </a:xfrm>
          <a:prstGeom prst="rect">
            <a:avLst/>
          </a:prstGeom>
          <a:noFill/>
        </p:spPr>
        <p:txBody>
          <a:bodyPr wrap="square" rtlCol="0">
            <a:spAutoFit/>
          </a:bodyPr>
          <a:lstStyle/>
          <a:p>
            <a:r>
              <a:rPr lang="en-US" sz="1600" dirty="0" smtClean="0">
                <a:solidFill>
                  <a:srgbClr val="0070C0"/>
                </a:solidFill>
              </a:rPr>
              <a:t>Iteration #    30		         40			50		       60	</a:t>
            </a:r>
            <a:endParaRPr lang="en-US" sz="1600" dirty="0">
              <a:solidFill>
                <a:srgbClr val="0070C0"/>
              </a:solidFill>
            </a:endParaRPr>
          </a:p>
        </p:txBody>
      </p:sp>
      <p:sp>
        <p:nvSpPr>
          <p:cNvPr id="93" name="TextBox 92"/>
          <p:cNvSpPr txBox="1"/>
          <p:nvPr/>
        </p:nvSpPr>
        <p:spPr>
          <a:xfrm>
            <a:off x="228600" y="5746751"/>
            <a:ext cx="8763000" cy="338554"/>
          </a:xfrm>
          <a:prstGeom prst="rect">
            <a:avLst/>
          </a:prstGeom>
          <a:noFill/>
        </p:spPr>
        <p:txBody>
          <a:bodyPr wrap="square" rtlCol="0">
            <a:spAutoFit/>
          </a:bodyPr>
          <a:lstStyle/>
          <a:p>
            <a:r>
              <a:rPr lang="en-US" sz="1600" dirty="0" smtClean="0">
                <a:solidFill>
                  <a:srgbClr val="0070C0"/>
                </a:solidFill>
              </a:rPr>
              <a:t>Iteration #    70		           80			90		       100	</a:t>
            </a:r>
            <a:endParaRPr lang="en-US" sz="1600" dirty="0">
              <a:solidFill>
                <a:srgbClr val="0070C0"/>
              </a:solidFill>
            </a:endParaRPr>
          </a:p>
        </p:txBody>
      </p:sp>
      <p:sp>
        <p:nvSpPr>
          <p:cNvPr id="21" name="TextBox 20"/>
          <p:cNvSpPr txBox="1"/>
          <p:nvPr/>
        </p:nvSpPr>
        <p:spPr>
          <a:xfrm>
            <a:off x="2726459" y="312003"/>
            <a:ext cx="3511859" cy="830997"/>
          </a:xfrm>
          <a:prstGeom prst="rect">
            <a:avLst/>
          </a:prstGeom>
          <a:noFill/>
        </p:spPr>
        <p:txBody>
          <a:bodyPr wrap="none" rtlCol="0">
            <a:spAutoFit/>
          </a:bodyPr>
          <a:lstStyle/>
          <a:p>
            <a:pPr algn="ctr"/>
            <a:r>
              <a:rPr lang="en-US" sz="2400" b="1" dirty="0" smtClean="0">
                <a:solidFill>
                  <a:srgbClr val="002060"/>
                </a:solidFill>
              </a:rPr>
              <a:t>The </a:t>
            </a:r>
            <a:r>
              <a:rPr lang="en-US" sz="2400" b="1" dirty="0">
                <a:solidFill>
                  <a:srgbClr val="002060"/>
                </a:solidFill>
              </a:rPr>
              <a:t>reconstruction results</a:t>
            </a:r>
            <a:endParaRPr lang="en-US" sz="2400" b="1" dirty="0" smtClean="0">
              <a:solidFill>
                <a:srgbClr val="002060"/>
              </a:solidFill>
            </a:endParaRPr>
          </a:p>
          <a:p>
            <a:pPr algn="ctr"/>
            <a:endParaRPr lang="en-US" sz="2400" b="1" dirty="0">
              <a:solidFill>
                <a:srgbClr val="002060"/>
              </a:solidFill>
            </a:endParaRPr>
          </a:p>
        </p:txBody>
      </p:sp>
    </p:spTree>
    <p:extLst>
      <p:ext uri="{BB962C8B-B14F-4D97-AF65-F5344CB8AC3E}">
        <p14:creationId xmlns:p14="http://schemas.microsoft.com/office/powerpoint/2010/main" val="4066184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578810" y="36493"/>
            <a:ext cx="5546105" cy="954107"/>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rPr>
              <a:t>Experimental demonstration with a </a:t>
            </a:r>
            <a:r>
              <a:rPr lang="en-US" sz="2800" b="1" i="1" dirty="0" smtClean="0">
                <a:solidFill>
                  <a:srgbClr val="002060"/>
                </a:solidFill>
                <a:effectLst>
                  <a:outerShdw blurRad="38100" dist="38100" dir="2700000" algn="tl">
                    <a:srgbClr val="000000">
                      <a:alpha val="43137"/>
                    </a:srgbClr>
                  </a:outerShdw>
                </a:effectLst>
              </a:rPr>
              <a:t>pseudo-thermal</a:t>
            </a:r>
            <a:r>
              <a:rPr lang="en-US" sz="2800" b="1" dirty="0" smtClean="0">
                <a:solidFill>
                  <a:srgbClr val="002060"/>
                </a:solidFill>
                <a:effectLst>
                  <a:outerShdw blurRad="38100" dist="38100" dir="2700000" algn="tl">
                    <a:srgbClr val="000000">
                      <a:alpha val="43137"/>
                    </a:srgbClr>
                  </a:outerShdw>
                </a:effectLst>
              </a:rPr>
              <a:t> light source</a:t>
            </a:r>
            <a:endParaRPr lang="en-US" sz="2800" b="1" dirty="0">
              <a:solidFill>
                <a:srgbClr val="002060"/>
              </a:solidFill>
              <a:effectLst>
                <a:outerShdw blurRad="38100" dist="38100" dir="2700000" algn="tl">
                  <a:srgbClr val="000000">
                    <a:alpha val="43137"/>
                  </a:srgbClr>
                </a:outerShdw>
              </a:effectLst>
            </a:endParaRPr>
          </a:p>
        </p:txBody>
      </p:sp>
      <p:pic>
        <p:nvPicPr>
          <p:cNvPr id="80898" name="Picture 2" descr="D:\Users docs\Dima\Projects\Ghost Imaging\Data\01 06 2014\Signal_screenshot.PNG"/>
          <p:cNvPicPr>
            <a:picLocks noChangeAspect="1" noChangeArrowheads="1"/>
          </p:cNvPicPr>
          <p:nvPr/>
        </p:nvPicPr>
        <p:blipFill rotWithShape="1">
          <a:blip r:embed="rId3">
            <a:extLst>
              <a:ext uri="{28A0092B-C50C-407E-A947-70E740481C1C}">
                <a14:useLocalDpi xmlns:a14="http://schemas.microsoft.com/office/drawing/2010/main" val="0"/>
              </a:ext>
            </a:extLst>
          </a:blip>
          <a:srcRect b="41538"/>
          <a:stretch/>
        </p:blipFill>
        <p:spPr bwMode="auto">
          <a:xfrm>
            <a:off x="1238113" y="3160470"/>
            <a:ext cx="6839087" cy="348302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90600" y="914400"/>
            <a:ext cx="5491129" cy="2134753"/>
            <a:chOff x="1595471" y="1065647"/>
            <a:chExt cx="5491129" cy="2134753"/>
          </a:xfrm>
        </p:grpSpPr>
        <p:pic>
          <p:nvPicPr>
            <p:cNvPr id="25" name="Picture 4" descr="C:\Users\dmitry\Desktop\0217_WVintern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444" y="1066800"/>
              <a:ext cx="1554163" cy="15541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sers\dmitry\Desktop\2916_HiResUSBccdCamara_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88884" flipH="1" flipV="1">
              <a:off x="6405514" y="1196394"/>
              <a:ext cx="681086" cy="7638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dmitry\Desktop\green-laser_0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01477">
              <a:off x="1595471" y="1065647"/>
              <a:ext cx="1306884" cy="10431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dmitry\Desktop\three-phase-inverter-duty-asynchronous-electric-motor-9033-230373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14424">
              <a:off x="1983333" y="1884394"/>
              <a:ext cx="1143000" cy="836676"/>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2604453" y="1295400"/>
              <a:ext cx="762000" cy="1905000"/>
            </a:xfrm>
            <a:prstGeom prst="ellipse">
              <a:avLst/>
            </a:prstGeom>
            <a:blipFill dpi="0" rotWithShape="1">
              <a:blip r:embed="rId8">
                <a:alphaModFix amt="21000"/>
                <a:extLst>
                  <a:ext uri="{BEBA8EAE-BF5A-486C-A8C5-ECC9F3942E4B}">
                    <a14:imgProps xmlns:a14="http://schemas.microsoft.com/office/drawing/2010/main">
                      <a14:imgLayer r:embed="rId9">
                        <a14:imgEffect>
                          <a14:sharpenSoften amount="100000"/>
                        </a14:imgEffect>
                        <a14:imgEffect>
                          <a14:brightnessContrast bright="-41000" contrast="24000"/>
                        </a14:imgEffect>
                      </a14:imgLayer>
                    </a14:imgProps>
                  </a:ext>
                </a:extLst>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09253" y="1472942"/>
              <a:ext cx="152400" cy="279657"/>
            </a:xfrm>
            <a:prstGeom prst="ellipse">
              <a:avLst/>
            </a:prstGeom>
            <a:gradFill flip="none" rotWithShape="1">
              <a:gsLst>
                <a:gs pos="0">
                  <a:srgbClr val="00B050">
                    <a:lumMod val="97000"/>
                    <a:lumOff val="3000"/>
                    <a:alpha val="73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2985453" y="1600201"/>
              <a:ext cx="3657600" cy="125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800360" y="2998342"/>
              <a:ext cx="360727" cy="125858"/>
            </a:xfrm>
            <a:custGeom>
              <a:avLst/>
              <a:gdLst>
                <a:gd name="connsiteX0" fmla="*/ 0 w 360727"/>
                <a:gd name="connsiteY0" fmla="*/ 8389 h 125858"/>
                <a:gd name="connsiteX1" fmla="*/ 192947 w 360727"/>
                <a:gd name="connsiteY1" fmla="*/ 125834 h 125858"/>
                <a:gd name="connsiteX2" fmla="*/ 360727 w 360727"/>
                <a:gd name="connsiteY2" fmla="*/ 0 h 125858"/>
              </a:gdLst>
              <a:ahLst/>
              <a:cxnLst>
                <a:cxn ang="0">
                  <a:pos x="connsiteX0" y="connsiteY0"/>
                </a:cxn>
                <a:cxn ang="0">
                  <a:pos x="connsiteX1" y="connsiteY1"/>
                </a:cxn>
                <a:cxn ang="0">
                  <a:pos x="connsiteX2" y="connsiteY2"/>
                </a:cxn>
              </a:cxnLst>
              <a:rect l="l" t="t" r="r" b="b"/>
              <a:pathLst>
                <a:path w="360727" h="125858">
                  <a:moveTo>
                    <a:pt x="0" y="8389"/>
                  </a:moveTo>
                  <a:cubicBezTo>
                    <a:pt x="66413" y="67810"/>
                    <a:pt x="132826" y="127232"/>
                    <a:pt x="192947" y="125834"/>
                  </a:cubicBezTo>
                  <a:cubicBezTo>
                    <a:pt x="253068" y="124436"/>
                    <a:pt x="306897" y="62218"/>
                    <a:pt x="360727" y="0"/>
                  </a:cubicBezTo>
                </a:path>
              </a:pathLst>
            </a:custGeom>
            <a:noFill/>
            <a:ln w="15875">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descr="D:\Users docs\Dima\Projects\Ghost Imaging\Numeric simulations\snowflake_inv.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3800" y="1490593"/>
              <a:ext cx="262007" cy="26200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Connector 20"/>
          <p:cNvCxnSpPr/>
          <p:nvPr/>
        </p:nvCxnSpPr>
        <p:spPr>
          <a:xfrm>
            <a:off x="4645830" y="4141204"/>
            <a:ext cx="76200" cy="359061"/>
          </a:xfrm>
          <a:prstGeom prst="line">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4566699" y="3755738"/>
            <a:ext cx="76200" cy="359061"/>
          </a:xfrm>
          <a:prstGeom prst="line">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23911" y="3680459"/>
            <a:ext cx="45719"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22030" y="4526281"/>
            <a:ext cx="45719"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30437" y="3429000"/>
            <a:ext cx="378630" cy="369332"/>
          </a:xfrm>
          <a:prstGeom prst="rect">
            <a:avLst/>
          </a:prstGeom>
        </p:spPr>
        <p:txBody>
          <a:bodyPr wrap="none">
            <a:spAutoFit/>
          </a:bodyPr>
          <a:lstStyle/>
          <a:p>
            <a:r>
              <a:rPr lang="en-US" i="1" dirty="0" err="1" smtClean="0">
                <a:solidFill>
                  <a:srgbClr val="FFFF00"/>
                </a:solidFill>
              </a:rPr>
              <a:t>I</a:t>
            </a:r>
            <a:r>
              <a:rPr lang="en-US" i="1" baseline="-25000" dirty="0" err="1" smtClean="0">
                <a:solidFill>
                  <a:srgbClr val="FFFF00"/>
                </a:solidFill>
              </a:rPr>
              <a:t>xy</a:t>
            </a:r>
            <a:endParaRPr lang="en-US" dirty="0">
              <a:solidFill>
                <a:srgbClr val="FFFF00"/>
              </a:solidFill>
            </a:endParaRPr>
          </a:p>
        </p:txBody>
      </p:sp>
      <p:sp>
        <p:nvSpPr>
          <p:cNvPr id="38" name="Rectangle 37"/>
          <p:cNvSpPr/>
          <p:nvPr/>
        </p:nvSpPr>
        <p:spPr>
          <a:xfrm>
            <a:off x="4495800" y="4431268"/>
            <a:ext cx="378630" cy="369332"/>
          </a:xfrm>
          <a:prstGeom prst="rect">
            <a:avLst/>
          </a:prstGeom>
        </p:spPr>
        <p:txBody>
          <a:bodyPr wrap="none">
            <a:spAutoFit/>
          </a:bodyPr>
          <a:lstStyle/>
          <a:p>
            <a:r>
              <a:rPr lang="en-US" i="1" dirty="0" err="1">
                <a:solidFill>
                  <a:srgbClr val="FFFF00"/>
                </a:solidFill>
              </a:rPr>
              <a:t>I</a:t>
            </a:r>
            <a:r>
              <a:rPr lang="en-US" i="1" baseline="-25000" dirty="0" err="1">
                <a:solidFill>
                  <a:srgbClr val="FFFF00"/>
                </a:solidFill>
              </a:rPr>
              <a:t>yx</a:t>
            </a:r>
            <a:endParaRPr lang="en-US" dirty="0">
              <a:solidFill>
                <a:srgbClr val="FFFF00"/>
              </a:solidFill>
            </a:endParaRPr>
          </a:p>
        </p:txBody>
      </p:sp>
      <p:sp>
        <p:nvSpPr>
          <p:cNvPr id="41" name="TextBox 40"/>
          <p:cNvSpPr txBox="1"/>
          <p:nvPr/>
        </p:nvSpPr>
        <p:spPr>
          <a:xfrm>
            <a:off x="5257800" y="1905000"/>
            <a:ext cx="2628797" cy="400110"/>
          </a:xfrm>
          <a:prstGeom prst="rect">
            <a:avLst/>
          </a:prstGeom>
          <a:noFill/>
        </p:spPr>
        <p:txBody>
          <a:bodyPr wrap="none" rtlCol="0">
            <a:spAutoFit/>
          </a:bodyPr>
          <a:lstStyle/>
          <a:p>
            <a:r>
              <a:rPr lang="en-US" sz="2000" dirty="0" smtClean="0"/>
              <a:t>Correlation observable:</a:t>
            </a:r>
            <a:endParaRPr lang="en-US" sz="2000" dirty="0"/>
          </a:p>
        </p:txBody>
      </p:sp>
      <p:graphicFrame>
        <p:nvGraphicFramePr>
          <p:cNvPr id="42" name="Object 41"/>
          <p:cNvGraphicFramePr>
            <a:graphicFrameLocks noChangeAspect="1"/>
          </p:cNvGraphicFramePr>
          <p:nvPr>
            <p:extLst>
              <p:ext uri="{D42A27DB-BD31-4B8C-83A1-F6EECF244321}">
                <p14:modId xmlns:p14="http://schemas.microsoft.com/office/powerpoint/2010/main" val="2640016517"/>
              </p:ext>
            </p:extLst>
          </p:nvPr>
        </p:nvGraphicFramePr>
        <p:xfrm>
          <a:off x="5301582" y="2360232"/>
          <a:ext cx="2692400" cy="487362"/>
        </p:xfrm>
        <a:graphic>
          <a:graphicData uri="http://schemas.openxmlformats.org/presentationml/2006/ole">
            <mc:AlternateContent xmlns:mc="http://schemas.openxmlformats.org/markup-compatibility/2006">
              <mc:Choice xmlns:v="urn:schemas-microsoft-com:vml" Requires="v">
                <p:oleObj spid="_x0000_s100402" name="Equation" r:id="rId11" imgW="1549080" imgH="279360" progId="Equation.3">
                  <p:embed/>
                </p:oleObj>
              </mc:Choice>
              <mc:Fallback>
                <p:oleObj name="Equation" r:id="rId11" imgW="1549080" imgH="279360" progId="Equation.3">
                  <p:embed/>
                  <p:pic>
                    <p:nvPicPr>
                      <p:cNvPr id="0" name=""/>
                      <p:cNvPicPr>
                        <a:picLocks noChangeAspect="1" noChangeArrowheads="1"/>
                      </p:cNvPicPr>
                      <p:nvPr/>
                    </p:nvPicPr>
                    <p:blipFill>
                      <a:blip r:embed="rId12"/>
                      <a:srcRect/>
                      <a:stretch>
                        <a:fillRect/>
                      </a:stretch>
                    </p:blipFill>
                    <p:spPr bwMode="auto">
                      <a:xfrm>
                        <a:off x="5301582" y="2360232"/>
                        <a:ext cx="2692400" cy="4873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74573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7950" y="228600"/>
            <a:ext cx="5546105" cy="523220"/>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rPr>
              <a:t>Experiment 1. Double slit</a:t>
            </a:r>
            <a:endParaRPr lang="en-US" sz="2800" b="1" dirty="0">
              <a:solidFill>
                <a:srgbClr val="002060"/>
              </a:solidFill>
              <a:effectLst>
                <a:outerShdw blurRad="38100" dist="38100" dir="2700000" algn="tl">
                  <a:srgbClr val="000000">
                    <a:alpha val="43137"/>
                  </a:srgbClr>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13019225"/>
              </p:ext>
            </p:extLst>
          </p:nvPr>
        </p:nvGraphicFramePr>
        <p:xfrm>
          <a:off x="4558919" y="3352800"/>
          <a:ext cx="4655284" cy="3505200"/>
        </p:xfrm>
        <a:graphic>
          <a:graphicData uri="http://schemas.openxmlformats.org/presentationml/2006/ole">
            <mc:AlternateContent xmlns:mc="http://schemas.openxmlformats.org/markup-compatibility/2006">
              <mc:Choice xmlns:v="urn:schemas-microsoft-com:vml" Requires="v">
                <p:oleObj spid="_x0000_s101473" name="Graph" r:id="rId4" imgW="3900960" imgH="2936160" progId="Origin50.Graph">
                  <p:embed/>
                </p:oleObj>
              </mc:Choice>
              <mc:Fallback>
                <p:oleObj name="Graph" r:id="rId4" imgW="3900960" imgH="2936160" progId="Origin50.Graph">
                  <p:embed/>
                  <p:pic>
                    <p:nvPicPr>
                      <p:cNvPr id="0" name=""/>
                      <p:cNvPicPr/>
                      <p:nvPr/>
                    </p:nvPicPr>
                    <p:blipFill>
                      <a:blip r:embed="rId5"/>
                      <a:stretch>
                        <a:fillRect/>
                      </a:stretch>
                    </p:blipFill>
                    <p:spPr>
                      <a:xfrm>
                        <a:off x="4558919" y="3352800"/>
                        <a:ext cx="4655284" cy="3505200"/>
                      </a:xfrm>
                      <a:prstGeom prst="rect">
                        <a:avLst/>
                      </a:prstGeom>
                    </p:spPr>
                  </p:pic>
                </p:oleObj>
              </mc:Fallback>
            </mc:AlternateContent>
          </a:graphicData>
        </a:graphic>
      </p:graphicFrame>
      <p:pic>
        <p:nvPicPr>
          <p:cNvPr id="101378" name="Picture 2" descr="E:\My documents\Dima\Projects\Ghost Imaging\Data\04 16 2014\ss4ScreenCapture.PNG"/>
          <p:cNvPicPr>
            <a:picLocks noChangeAspect="1" noChangeArrowheads="1"/>
          </p:cNvPicPr>
          <p:nvPr/>
        </p:nvPicPr>
        <p:blipFill rotWithShape="1">
          <a:blip r:embed="rId6">
            <a:extLst>
              <a:ext uri="{28A0092B-C50C-407E-A947-70E740481C1C}">
                <a14:useLocalDpi xmlns:a14="http://schemas.microsoft.com/office/drawing/2010/main" val="0"/>
              </a:ext>
            </a:extLst>
          </a:blip>
          <a:srcRect l="33254" t="16221" r="37943" b="50302"/>
          <a:stretch/>
        </p:blipFill>
        <p:spPr bwMode="auto">
          <a:xfrm>
            <a:off x="5333999" y="976545"/>
            <a:ext cx="3184725" cy="2388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83776" y="3365089"/>
            <a:ext cx="712054" cy="307777"/>
          </a:xfrm>
          <a:prstGeom prst="rect">
            <a:avLst/>
          </a:prstGeom>
          <a:noFill/>
        </p:spPr>
        <p:txBody>
          <a:bodyPr wrap="none" rtlCol="0">
            <a:spAutoFit/>
          </a:bodyPr>
          <a:lstStyle/>
          <a:p>
            <a:r>
              <a:rPr lang="en-US" sz="1400" dirty="0" smtClean="0"/>
              <a:t>X (mm)</a:t>
            </a:r>
            <a:endParaRPr lang="en-US" sz="1400" dirty="0"/>
          </a:p>
        </p:txBody>
      </p:sp>
      <p:grpSp>
        <p:nvGrpSpPr>
          <p:cNvPr id="47" name="Group 46"/>
          <p:cNvGrpSpPr/>
          <p:nvPr/>
        </p:nvGrpSpPr>
        <p:grpSpPr>
          <a:xfrm>
            <a:off x="411656" y="821134"/>
            <a:ext cx="4480345" cy="2150666"/>
            <a:chOff x="411656" y="649630"/>
            <a:chExt cx="4480345" cy="2150666"/>
          </a:xfrm>
        </p:grpSpPr>
        <p:grpSp>
          <p:nvGrpSpPr>
            <p:cNvPr id="6" name="Group 5"/>
            <p:cNvGrpSpPr/>
            <p:nvPr/>
          </p:nvGrpSpPr>
          <p:grpSpPr>
            <a:xfrm>
              <a:off x="411656" y="1309057"/>
              <a:ext cx="4480345" cy="1104324"/>
              <a:chOff x="1595471" y="1065647"/>
              <a:chExt cx="5491129" cy="2134753"/>
            </a:xfrm>
          </p:grpSpPr>
          <p:pic>
            <p:nvPicPr>
              <p:cNvPr id="8" name="Picture 4" descr="C:\Users\dmitry\Desktop\2916_HiResUSBccdCamara_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188884" flipH="1" flipV="1">
                <a:off x="6405514" y="1196394"/>
                <a:ext cx="681086" cy="76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mitry\Desktop\green-laser_00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57649">
                <a:off x="1595471" y="1065647"/>
                <a:ext cx="1306884" cy="10431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dmitry\Desktop\three-phase-inverter-duty-asynchronous-electric-motor-9033-230373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14424">
                <a:off x="1983333" y="1884394"/>
                <a:ext cx="1143000" cy="83667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604453" y="1295400"/>
                <a:ext cx="762000" cy="1905000"/>
              </a:xfrm>
              <a:prstGeom prst="ellipse">
                <a:avLst/>
              </a:prstGeom>
              <a:blipFill dpi="0" rotWithShape="1">
                <a:blip r:embed="rId10">
                  <a:alphaModFix amt="21000"/>
                  <a:extLst>
                    <a:ext uri="{BEBA8EAE-BF5A-486C-A8C5-ECC9F3942E4B}">
                      <a14:imgProps xmlns:a14="http://schemas.microsoft.com/office/drawing/2010/main">
                        <a14:imgLayer r:embed="rId11">
                          <a14:imgEffect>
                            <a14:sharpenSoften amount="100000"/>
                          </a14:imgEffect>
                          <a14:imgEffect>
                            <a14:brightnessContrast bright="-41000" contrast="24000"/>
                          </a14:imgEffect>
                        </a14:imgLayer>
                      </a14:imgProps>
                    </a:ext>
                  </a:extLst>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09253" y="1472942"/>
                <a:ext cx="152400" cy="279657"/>
              </a:xfrm>
              <a:prstGeom prst="ellipse">
                <a:avLst/>
              </a:prstGeom>
              <a:gradFill flip="none" rotWithShape="1">
                <a:gsLst>
                  <a:gs pos="0">
                    <a:srgbClr val="00B050">
                      <a:lumMod val="97000"/>
                      <a:lumOff val="3000"/>
                      <a:alpha val="73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985453" y="1600201"/>
                <a:ext cx="3657600" cy="125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2800360" y="2998342"/>
                <a:ext cx="360727" cy="125858"/>
              </a:xfrm>
              <a:custGeom>
                <a:avLst/>
                <a:gdLst>
                  <a:gd name="connsiteX0" fmla="*/ 0 w 360727"/>
                  <a:gd name="connsiteY0" fmla="*/ 8389 h 125858"/>
                  <a:gd name="connsiteX1" fmla="*/ 192947 w 360727"/>
                  <a:gd name="connsiteY1" fmla="*/ 125834 h 125858"/>
                  <a:gd name="connsiteX2" fmla="*/ 360727 w 360727"/>
                  <a:gd name="connsiteY2" fmla="*/ 0 h 125858"/>
                </a:gdLst>
                <a:ahLst/>
                <a:cxnLst>
                  <a:cxn ang="0">
                    <a:pos x="connsiteX0" y="connsiteY0"/>
                  </a:cxn>
                  <a:cxn ang="0">
                    <a:pos x="connsiteX1" y="connsiteY1"/>
                  </a:cxn>
                  <a:cxn ang="0">
                    <a:pos x="connsiteX2" y="connsiteY2"/>
                  </a:cxn>
                </a:cxnLst>
                <a:rect l="l" t="t" r="r" b="b"/>
                <a:pathLst>
                  <a:path w="360727" h="125858">
                    <a:moveTo>
                      <a:pt x="0" y="8389"/>
                    </a:moveTo>
                    <a:cubicBezTo>
                      <a:pt x="66413" y="67810"/>
                      <a:pt x="132826" y="127232"/>
                      <a:pt x="192947" y="125834"/>
                    </a:cubicBezTo>
                    <a:cubicBezTo>
                      <a:pt x="253068" y="124436"/>
                      <a:pt x="306897" y="62218"/>
                      <a:pt x="360727" y="0"/>
                    </a:cubicBezTo>
                  </a:path>
                </a:pathLst>
              </a:custGeom>
              <a:noFill/>
              <a:ln w="15875">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812908" y="1284311"/>
              <a:ext cx="625492" cy="307777"/>
            </a:xfrm>
            <a:prstGeom prst="rect">
              <a:avLst/>
            </a:prstGeom>
            <a:noFill/>
          </p:spPr>
          <p:txBody>
            <a:bodyPr wrap="none" rtlCol="0">
              <a:spAutoFit/>
            </a:bodyPr>
            <a:lstStyle/>
            <a:p>
              <a:r>
                <a:rPr lang="en-US" sz="1400" dirty="0" smtClean="0"/>
                <a:t>60 cm</a:t>
              </a:r>
              <a:endParaRPr lang="en-US" sz="1400" dirty="0"/>
            </a:p>
          </p:txBody>
        </p:sp>
        <p:sp>
          <p:nvSpPr>
            <p:cNvPr id="31" name="TextBox 30"/>
            <p:cNvSpPr txBox="1"/>
            <p:nvPr/>
          </p:nvSpPr>
          <p:spPr>
            <a:xfrm>
              <a:off x="3276600" y="1292423"/>
              <a:ext cx="625492" cy="307777"/>
            </a:xfrm>
            <a:prstGeom prst="rect">
              <a:avLst/>
            </a:prstGeom>
            <a:noFill/>
          </p:spPr>
          <p:txBody>
            <a:bodyPr wrap="none" rtlCol="0">
              <a:spAutoFit/>
            </a:bodyPr>
            <a:lstStyle/>
            <a:p>
              <a:r>
                <a:rPr lang="en-US" sz="1400" dirty="0" smtClean="0"/>
                <a:t>90 cm</a:t>
              </a:r>
              <a:endParaRPr lang="en-US" sz="1400" dirty="0"/>
            </a:p>
          </p:txBody>
        </p:sp>
        <p:sp>
          <p:nvSpPr>
            <p:cNvPr id="32" name="TextBox 31"/>
            <p:cNvSpPr txBox="1"/>
            <p:nvPr/>
          </p:nvSpPr>
          <p:spPr>
            <a:xfrm>
              <a:off x="496294" y="649630"/>
              <a:ext cx="1204176" cy="523220"/>
            </a:xfrm>
            <a:prstGeom prst="rect">
              <a:avLst/>
            </a:prstGeom>
            <a:noFill/>
          </p:spPr>
          <p:txBody>
            <a:bodyPr wrap="none" rtlCol="0">
              <a:spAutoFit/>
            </a:bodyPr>
            <a:lstStyle/>
            <a:p>
              <a:r>
                <a:rPr lang="en-US" sz="1400" dirty="0" smtClean="0">
                  <a:solidFill>
                    <a:srgbClr val="00B050"/>
                  </a:solidFill>
                </a:rPr>
                <a:t>R</a:t>
              </a:r>
              <a:r>
                <a:rPr lang="en-US" sz="1400" baseline="-25000" dirty="0" smtClean="0">
                  <a:solidFill>
                    <a:srgbClr val="00B050"/>
                  </a:solidFill>
                </a:rPr>
                <a:t>s</a:t>
              </a:r>
              <a:r>
                <a:rPr lang="en-US" sz="1400" dirty="0" smtClean="0">
                  <a:solidFill>
                    <a:srgbClr val="00B050"/>
                  </a:solidFill>
                </a:rPr>
                <a:t>= 2.15 mm</a:t>
              </a:r>
            </a:p>
            <a:p>
              <a:r>
                <a:rPr lang="en-US" sz="1400" dirty="0" smtClean="0">
                  <a:solidFill>
                    <a:srgbClr val="00B050"/>
                  </a:solidFill>
                </a:rPr>
                <a:t>Gaussian spot</a:t>
              </a:r>
              <a:endParaRPr lang="en-US" sz="1400" dirty="0">
                <a:solidFill>
                  <a:srgbClr val="00B050"/>
                </a:solidFill>
              </a:endParaRPr>
            </a:p>
          </p:txBody>
        </p:sp>
        <p:cxnSp>
          <p:nvCxnSpPr>
            <p:cNvPr id="33" name="Straight Arrow Connector 32"/>
            <p:cNvCxnSpPr>
              <a:stCxn id="32" idx="2"/>
            </p:cNvCxnSpPr>
            <p:nvPr/>
          </p:nvCxnSpPr>
          <p:spPr>
            <a:xfrm>
              <a:off x="1098382" y="1172850"/>
              <a:ext cx="385221" cy="346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56643" y="2277076"/>
              <a:ext cx="2740879" cy="523220"/>
            </a:xfrm>
            <a:prstGeom prst="rect">
              <a:avLst/>
            </a:prstGeom>
            <a:noFill/>
          </p:spPr>
          <p:txBody>
            <a:bodyPr wrap="none" rtlCol="0">
              <a:spAutoFit/>
            </a:bodyPr>
            <a:lstStyle/>
            <a:p>
              <a:pPr algn="ctr"/>
              <a:r>
                <a:rPr lang="en-US" sz="1400" dirty="0" smtClean="0"/>
                <a:t>Slits width 0.22 mm, </a:t>
              </a:r>
            </a:p>
            <a:p>
              <a:pPr algn="ctr"/>
              <a:r>
                <a:rPr lang="en-US" sz="1400" dirty="0" smtClean="0"/>
                <a:t>distance between centers 1.01 mm</a:t>
              </a:r>
              <a:endParaRPr lang="en-US" sz="1400" dirty="0"/>
            </a:p>
          </p:txBody>
        </p:sp>
        <p:sp>
          <p:nvSpPr>
            <p:cNvPr id="45" name="Parallelogram 44"/>
            <p:cNvSpPr/>
            <p:nvPr/>
          </p:nvSpPr>
          <p:spPr>
            <a:xfrm rot="12948294" flipV="1">
              <a:off x="2235534" y="1194928"/>
              <a:ext cx="928920" cy="768156"/>
            </a:xfrm>
            <a:prstGeom prst="parallelogram">
              <a:avLst>
                <a:gd name="adj" fmla="val 697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2653766" y="1160040"/>
              <a:ext cx="76200" cy="837683"/>
              <a:chOff x="2514600" y="1292423"/>
              <a:chExt cx="97094" cy="612060"/>
            </a:xfrm>
          </p:grpSpPr>
          <p:cxnSp>
            <p:nvCxnSpPr>
              <p:cNvPr id="49" name="Straight Connector 48"/>
              <p:cNvCxnSpPr/>
              <p:nvPr/>
            </p:nvCxnSpPr>
            <p:spPr>
              <a:xfrm>
                <a:off x="2514600" y="1292423"/>
                <a:ext cx="0" cy="53930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611694" y="1365179"/>
                <a:ext cx="0" cy="53930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6357165" y="2069068"/>
            <a:ext cx="1339035" cy="411291"/>
            <a:chOff x="6124032" y="2069068"/>
            <a:chExt cx="1339035" cy="411291"/>
          </a:xfrm>
        </p:grpSpPr>
        <p:cxnSp>
          <p:nvCxnSpPr>
            <p:cNvPr id="25" name="Straight Connector 24"/>
            <p:cNvCxnSpPr/>
            <p:nvPr/>
          </p:nvCxnSpPr>
          <p:spPr>
            <a:xfrm>
              <a:off x="6758349" y="2096869"/>
              <a:ext cx="362908" cy="0"/>
            </a:xfrm>
            <a:prstGeom prst="line">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324601" y="2096869"/>
              <a:ext cx="788253" cy="1"/>
            </a:xfrm>
            <a:prstGeom prst="line">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278882" y="2094499"/>
              <a:ext cx="45719"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62800" y="2088167"/>
              <a:ext cx="45719"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24032" y="2069068"/>
              <a:ext cx="309700" cy="369332"/>
            </a:xfrm>
            <a:prstGeom prst="rect">
              <a:avLst/>
            </a:prstGeom>
          </p:spPr>
          <p:txBody>
            <a:bodyPr wrap="none">
              <a:spAutoFit/>
            </a:bodyPr>
            <a:lstStyle/>
            <a:p>
              <a:r>
                <a:rPr lang="en-US" i="1" dirty="0" smtClean="0">
                  <a:solidFill>
                    <a:srgbClr val="FFFF00"/>
                  </a:solidFill>
                </a:rPr>
                <a:t>I</a:t>
              </a:r>
              <a:r>
                <a:rPr lang="en-US" i="1" baseline="-25000" dirty="0" smtClean="0">
                  <a:solidFill>
                    <a:srgbClr val="FFFF00"/>
                  </a:solidFill>
                </a:rPr>
                <a:t>x</a:t>
              </a:r>
              <a:endParaRPr lang="en-US" dirty="0">
                <a:solidFill>
                  <a:srgbClr val="FFFF00"/>
                </a:solidFill>
              </a:endParaRPr>
            </a:p>
          </p:txBody>
        </p:sp>
        <p:sp>
          <p:nvSpPr>
            <p:cNvPr id="34" name="Rectangle 33"/>
            <p:cNvSpPr/>
            <p:nvPr/>
          </p:nvSpPr>
          <p:spPr>
            <a:xfrm>
              <a:off x="7106879" y="2111027"/>
              <a:ext cx="356188" cy="369332"/>
            </a:xfrm>
            <a:prstGeom prst="rect">
              <a:avLst/>
            </a:prstGeom>
          </p:spPr>
          <p:txBody>
            <a:bodyPr wrap="none">
              <a:spAutoFit/>
            </a:bodyPr>
            <a:lstStyle/>
            <a:p>
              <a:r>
                <a:rPr lang="en-US" i="1" dirty="0" smtClean="0">
                  <a:solidFill>
                    <a:srgbClr val="FFFF00"/>
                  </a:solidFill>
                </a:rPr>
                <a:t>I</a:t>
              </a:r>
              <a:r>
                <a:rPr lang="en-US" i="1" baseline="-25000" dirty="0">
                  <a:solidFill>
                    <a:srgbClr val="FFFF00"/>
                  </a:solidFill>
                </a:rPr>
                <a:t>-</a:t>
              </a:r>
              <a:r>
                <a:rPr lang="en-US" i="1" baseline="-25000" dirty="0" smtClean="0">
                  <a:solidFill>
                    <a:srgbClr val="FFFF00"/>
                  </a:solidFill>
                </a:rPr>
                <a:t>x</a:t>
              </a:r>
              <a:endParaRPr lang="en-US" dirty="0">
                <a:solidFill>
                  <a:srgbClr val="FFFF00"/>
                </a:solidFill>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4251201819"/>
              </p:ext>
            </p:extLst>
          </p:nvPr>
        </p:nvGraphicFramePr>
        <p:xfrm>
          <a:off x="0" y="3402470"/>
          <a:ext cx="4589318" cy="3455530"/>
        </p:xfrm>
        <a:graphic>
          <a:graphicData uri="http://schemas.openxmlformats.org/presentationml/2006/ole">
            <mc:AlternateContent xmlns:mc="http://schemas.openxmlformats.org/markup-compatibility/2006">
              <mc:Choice xmlns:v="urn:schemas-microsoft-com:vml" Requires="v">
                <p:oleObj spid="_x0000_s101474" name="Graph" r:id="rId12" imgW="3900960" imgH="2936160" progId="Origin50.Graph">
                  <p:embed/>
                </p:oleObj>
              </mc:Choice>
              <mc:Fallback>
                <p:oleObj name="Graph" r:id="rId12" imgW="3900960" imgH="2936160" progId="Origin50.Graph">
                  <p:embed/>
                  <p:pic>
                    <p:nvPicPr>
                      <p:cNvPr id="0" name=""/>
                      <p:cNvPicPr/>
                      <p:nvPr/>
                    </p:nvPicPr>
                    <p:blipFill>
                      <a:blip r:embed="rId13"/>
                      <a:stretch>
                        <a:fillRect/>
                      </a:stretch>
                    </p:blipFill>
                    <p:spPr>
                      <a:xfrm>
                        <a:off x="0" y="3402470"/>
                        <a:ext cx="4589318" cy="3455530"/>
                      </a:xfrm>
                      <a:prstGeom prst="rect">
                        <a:avLst/>
                      </a:prstGeom>
                    </p:spPr>
                  </p:pic>
                </p:oleObj>
              </mc:Fallback>
            </mc:AlternateContent>
          </a:graphicData>
        </a:graphic>
      </p:graphicFrame>
    </p:spTree>
    <p:extLst>
      <p:ext uri="{BB962C8B-B14F-4D97-AF65-F5344CB8AC3E}">
        <p14:creationId xmlns:p14="http://schemas.microsoft.com/office/powerpoint/2010/main" val="15391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4" cstate="print"/>
          <a:srcRect/>
          <a:stretch>
            <a:fillRect/>
          </a:stretch>
        </p:blipFill>
        <p:spPr bwMode="auto">
          <a:xfrm>
            <a:off x="0" y="1143000"/>
            <a:ext cx="4495800" cy="979878"/>
          </a:xfrm>
          <a:prstGeom prst="rect">
            <a:avLst/>
          </a:prstGeom>
          <a:noFill/>
          <a:ln w="9525">
            <a:noFill/>
            <a:miter lim="800000"/>
            <a:headEnd/>
            <a:tailEnd/>
          </a:ln>
        </p:spPr>
      </p:pic>
      <p:sp>
        <p:nvSpPr>
          <p:cNvPr id="7" name="TextBox 6"/>
          <p:cNvSpPr txBox="1"/>
          <p:nvPr/>
        </p:nvSpPr>
        <p:spPr>
          <a:xfrm>
            <a:off x="2138792" y="228600"/>
            <a:ext cx="4387804" cy="461665"/>
          </a:xfrm>
          <a:prstGeom prst="rect">
            <a:avLst/>
          </a:prstGeom>
          <a:noFill/>
        </p:spPr>
        <p:txBody>
          <a:bodyPr wrap="none" rtlCol="0">
            <a:spAutoFit/>
          </a:bodyPr>
          <a:lstStyle/>
          <a:p>
            <a:r>
              <a:rPr lang="en-US" sz="2400" b="1" i="1" dirty="0" smtClean="0">
                <a:solidFill>
                  <a:srgbClr val="002060"/>
                </a:solidFill>
              </a:rPr>
              <a:t>Ghost Imaging </a:t>
            </a:r>
            <a:r>
              <a:rPr lang="en-US" sz="2400" b="1" dirty="0" smtClean="0">
                <a:solidFill>
                  <a:srgbClr val="002060"/>
                </a:solidFill>
              </a:rPr>
              <a:t>with thermal light</a:t>
            </a:r>
            <a:endParaRPr lang="en-US" sz="2400" b="1" dirty="0">
              <a:solidFill>
                <a:srgbClr val="002060"/>
              </a:solidFill>
            </a:endParaRPr>
          </a:p>
        </p:txBody>
      </p:sp>
      <p:pic>
        <p:nvPicPr>
          <p:cNvPr id="20486" name="Picture 6"/>
          <p:cNvPicPr>
            <a:picLocks noChangeAspect="1" noChangeArrowheads="1"/>
          </p:cNvPicPr>
          <p:nvPr/>
        </p:nvPicPr>
        <p:blipFill>
          <a:blip r:embed="rId5" cstate="print"/>
          <a:srcRect/>
          <a:stretch>
            <a:fillRect/>
          </a:stretch>
        </p:blipFill>
        <p:spPr bwMode="auto">
          <a:xfrm>
            <a:off x="4572000" y="1143000"/>
            <a:ext cx="4572000" cy="979878"/>
          </a:xfrm>
          <a:prstGeom prst="rect">
            <a:avLst/>
          </a:prstGeom>
          <a:noFill/>
          <a:ln w="9525">
            <a:noFill/>
            <a:miter lim="800000"/>
            <a:headEnd/>
            <a:tailEnd/>
          </a:ln>
        </p:spPr>
      </p:pic>
      <p:sp>
        <p:nvSpPr>
          <p:cNvPr id="100" name="TextBox 99"/>
          <p:cNvSpPr txBox="1"/>
          <p:nvPr/>
        </p:nvSpPr>
        <p:spPr>
          <a:xfrm>
            <a:off x="1676400" y="762000"/>
            <a:ext cx="5942140" cy="369332"/>
          </a:xfrm>
          <a:prstGeom prst="rect">
            <a:avLst/>
          </a:prstGeom>
          <a:noFill/>
        </p:spPr>
        <p:txBody>
          <a:bodyPr wrap="none" rtlCol="0">
            <a:spAutoFit/>
          </a:bodyPr>
          <a:lstStyle/>
          <a:p>
            <a:r>
              <a:rPr lang="en-US" dirty="0" smtClean="0">
                <a:solidFill>
                  <a:srgbClr val="FF0000"/>
                </a:solidFill>
              </a:rPr>
              <a:t>Theory:					Experiment:</a:t>
            </a:r>
            <a:endParaRPr lang="en-US" dirty="0">
              <a:solidFill>
                <a:srgbClr val="FF0000"/>
              </a:solidFill>
            </a:endParaRPr>
          </a:p>
        </p:txBody>
      </p:sp>
      <p:grpSp>
        <p:nvGrpSpPr>
          <p:cNvPr id="94" name="Group 93"/>
          <p:cNvGrpSpPr/>
          <p:nvPr/>
        </p:nvGrpSpPr>
        <p:grpSpPr>
          <a:xfrm>
            <a:off x="152400" y="2743200"/>
            <a:ext cx="4572000" cy="3276600"/>
            <a:chOff x="3434832" y="2726292"/>
            <a:chExt cx="4987652" cy="3445908"/>
          </a:xfrm>
        </p:grpSpPr>
        <p:grpSp>
          <p:nvGrpSpPr>
            <p:cNvPr id="90" name="Group 89"/>
            <p:cNvGrpSpPr/>
            <p:nvPr/>
          </p:nvGrpSpPr>
          <p:grpSpPr>
            <a:xfrm rot="1604389">
              <a:off x="6125749" y="5257800"/>
              <a:ext cx="719732" cy="914400"/>
              <a:chOff x="6648075" y="4593442"/>
              <a:chExt cx="719732" cy="914400"/>
            </a:xfrm>
          </p:grpSpPr>
          <p:pic>
            <p:nvPicPr>
              <p:cNvPr id="74" name="Picture 12" descr="C:\Docs\Talks\QUIST00\egg_01.jpg"/>
              <p:cNvPicPr>
                <a:picLocks noChangeAspect="1" noChangeArrowheads="1"/>
              </p:cNvPicPr>
              <p:nvPr/>
            </p:nvPicPr>
            <p:blipFill>
              <a:blip r:embed="rId6" cstate="print"/>
              <a:srcRect/>
              <a:stretch>
                <a:fillRect/>
              </a:stretch>
            </p:blipFill>
            <p:spPr bwMode="auto">
              <a:xfrm rot="3018312">
                <a:off x="6610194" y="4693271"/>
                <a:ext cx="795494" cy="719732"/>
              </a:xfrm>
              <a:prstGeom prst="rect">
                <a:avLst/>
              </a:prstGeom>
              <a:noFill/>
            </p:spPr>
          </p:pic>
          <p:cxnSp>
            <p:nvCxnSpPr>
              <p:cNvPr id="77" name="Straight Arrow Connector 76"/>
              <p:cNvCxnSpPr/>
              <p:nvPr/>
            </p:nvCxnSpPr>
            <p:spPr>
              <a:xfrm rot="5400000" flipH="1" flipV="1">
                <a:off x="6896100" y="4707742"/>
                <a:ext cx="304800" cy="762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H="1" flipV="1">
                <a:off x="6743700" y="5317342"/>
                <a:ext cx="304800" cy="762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54" name="Picture 2" descr="http://cdn.financialsamurai.com/wp-content/uploads/2011/03/lightbulb.jpg"/>
            <p:cNvPicPr>
              <a:picLocks noChangeAspect="1" noChangeArrowheads="1"/>
            </p:cNvPicPr>
            <p:nvPr/>
          </p:nvPicPr>
          <p:blipFill>
            <a:blip r:embed="rId7" cstate="print"/>
            <a:srcRect/>
            <a:stretch>
              <a:fillRect/>
            </a:stretch>
          </p:blipFill>
          <p:spPr bwMode="auto">
            <a:xfrm rot="2711787">
              <a:off x="3490402" y="2901163"/>
              <a:ext cx="841970" cy="953110"/>
            </a:xfrm>
            <a:prstGeom prst="rect">
              <a:avLst/>
            </a:prstGeom>
            <a:noFill/>
          </p:spPr>
        </p:pic>
        <p:cxnSp>
          <p:nvCxnSpPr>
            <p:cNvPr id="25" name="Straight Connector 24"/>
            <p:cNvCxnSpPr/>
            <p:nvPr/>
          </p:nvCxnSpPr>
          <p:spPr>
            <a:xfrm>
              <a:off x="4267200" y="3733800"/>
              <a:ext cx="1822967" cy="1709238"/>
            </a:xfrm>
            <a:prstGeom prst="line">
              <a:avLst/>
            </a:prstGeom>
            <a:ln w="3175">
              <a:solidFill>
                <a:srgbClr val="FAA594"/>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5404367" y="3919038"/>
              <a:ext cx="762000" cy="762000"/>
            </a:xfrm>
            <a:prstGeom prst="line">
              <a:avLst/>
            </a:prstGeom>
            <a:ln w="3175">
              <a:solidFill>
                <a:srgbClr val="FAA594"/>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413767" y="3614238"/>
              <a:ext cx="1828800" cy="1676400"/>
            </a:xfrm>
            <a:prstGeom prst="line">
              <a:avLst/>
            </a:prstGeom>
            <a:ln>
              <a:solidFill>
                <a:schemeClr val="accent4">
                  <a:lumMod val="40000"/>
                  <a:lumOff val="60000"/>
                </a:schemeClr>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5632967" y="3919038"/>
              <a:ext cx="762000" cy="762000"/>
            </a:xfrm>
            <a:prstGeom prst="line">
              <a:avLst/>
            </a:prstGeom>
            <a:ln>
              <a:solidFill>
                <a:schemeClr val="accent4">
                  <a:lumMod val="40000"/>
                  <a:lumOff val="60000"/>
                </a:schemeClr>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14800" y="3886200"/>
              <a:ext cx="1822967" cy="1709238"/>
            </a:xfrm>
            <a:prstGeom prst="line">
              <a:avLst/>
            </a:prstGeom>
            <a:ln>
              <a:solidFill>
                <a:schemeClr val="accent1">
                  <a:lumMod val="20000"/>
                  <a:lumOff val="80000"/>
                </a:schemeClr>
              </a:solidFill>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175767" y="3690438"/>
              <a:ext cx="990600" cy="990600"/>
            </a:xfrm>
            <a:prstGeom prst="line">
              <a:avLst/>
            </a:prstGeom>
            <a:ln w="3175">
              <a:solidFill>
                <a:schemeClr val="accent1">
                  <a:lumMod val="20000"/>
                  <a:lumOff val="80000"/>
                </a:schemeClr>
              </a:solidFill>
              <a:prstDash val="sysDot"/>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66167" y="4757238"/>
              <a:ext cx="1600200" cy="0"/>
            </a:xfrm>
            <a:prstGeom prst="line">
              <a:avLst/>
            </a:prstGeom>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5" name="Picture 12" descr="C:\Docs\Talks\QUIST00\egg_01.jpg"/>
            <p:cNvPicPr>
              <a:picLocks noChangeAspect="1" noChangeArrowheads="1"/>
            </p:cNvPicPr>
            <p:nvPr/>
          </p:nvPicPr>
          <p:blipFill>
            <a:blip r:embed="rId6" cstate="print"/>
            <a:srcRect/>
            <a:stretch>
              <a:fillRect/>
            </a:stretch>
          </p:blipFill>
          <p:spPr bwMode="auto">
            <a:xfrm rot="21363838">
              <a:off x="6642508" y="2726292"/>
              <a:ext cx="795494" cy="719732"/>
            </a:xfrm>
            <a:prstGeom prst="rect">
              <a:avLst/>
            </a:prstGeom>
            <a:noFill/>
          </p:spPr>
        </p:pic>
        <p:cxnSp>
          <p:nvCxnSpPr>
            <p:cNvPr id="79" name="Straight Connector 78"/>
            <p:cNvCxnSpPr/>
            <p:nvPr/>
          </p:nvCxnSpPr>
          <p:spPr>
            <a:xfrm>
              <a:off x="7233167" y="2928438"/>
              <a:ext cx="3048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80" name="Straight Connector 79"/>
            <p:cNvCxnSpPr/>
            <p:nvPr/>
          </p:nvCxnSpPr>
          <p:spPr>
            <a:xfrm>
              <a:off x="6775967" y="5824038"/>
              <a:ext cx="7620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81" name="Straight Connector 80"/>
            <p:cNvCxnSpPr/>
            <p:nvPr/>
          </p:nvCxnSpPr>
          <p:spPr>
            <a:xfrm rot="5400000" flipH="1" flipV="1">
              <a:off x="6852167" y="3614238"/>
              <a:ext cx="13716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82" name="Straight Connector 81"/>
            <p:cNvCxnSpPr/>
            <p:nvPr/>
          </p:nvCxnSpPr>
          <p:spPr>
            <a:xfrm rot="5400000" flipH="1" flipV="1">
              <a:off x="6928367" y="5214438"/>
              <a:ext cx="12192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83" name="Flowchart: Summing Junction 82"/>
            <p:cNvSpPr/>
            <p:nvPr/>
          </p:nvSpPr>
          <p:spPr>
            <a:xfrm>
              <a:off x="7385567" y="4300038"/>
              <a:ext cx="304800" cy="304800"/>
            </a:xfrm>
            <a:prstGeom prst="flowChartSummingJunction">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5861567" y="3538038"/>
              <a:ext cx="762000" cy="685800"/>
            </a:xfrm>
            <a:prstGeom prst="line">
              <a:avLst/>
            </a:prstGeom>
            <a:ln w="317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9" name="Isosceles Triangle 88"/>
            <p:cNvSpPr/>
            <p:nvPr/>
          </p:nvSpPr>
          <p:spPr>
            <a:xfrm rot="2671918">
              <a:off x="6345741" y="3209209"/>
              <a:ext cx="591357" cy="550186"/>
            </a:xfrm>
            <a:prstGeom prst="triangle">
              <a:avLst>
                <a:gd name="adj" fmla="val 51721"/>
              </a:avLst>
            </a:prstGeom>
            <a:solidFill>
              <a:srgbClr val="FFC000">
                <a:alpha val="49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774295">
              <a:off x="6379767" y="3177297"/>
              <a:ext cx="91932" cy="1038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318767" y="4147638"/>
              <a:ext cx="803425" cy="369332"/>
            </a:xfrm>
            <a:prstGeom prst="rect">
              <a:avLst/>
            </a:prstGeom>
            <a:noFill/>
          </p:spPr>
          <p:txBody>
            <a:bodyPr wrap="none" rtlCol="0">
              <a:spAutoFit/>
            </a:bodyPr>
            <a:lstStyle/>
            <a:p>
              <a:r>
                <a:rPr lang="en-US" dirty="0" smtClean="0"/>
                <a:t>Object</a:t>
              </a:r>
              <a:endParaRPr lang="en-US" dirty="0"/>
            </a:p>
          </p:txBody>
        </p:sp>
        <p:sp>
          <p:nvSpPr>
            <p:cNvPr id="96" name="TextBox 95"/>
            <p:cNvSpPr txBox="1"/>
            <p:nvPr/>
          </p:nvSpPr>
          <p:spPr>
            <a:xfrm>
              <a:off x="3804167" y="4491907"/>
              <a:ext cx="1430841" cy="646331"/>
            </a:xfrm>
            <a:prstGeom prst="rect">
              <a:avLst/>
            </a:prstGeom>
            <a:noFill/>
          </p:spPr>
          <p:txBody>
            <a:bodyPr wrap="none" rtlCol="0">
              <a:spAutoFit/>
            </a:bodyPr>
            <a:lstStyle/>
            <a:p>
              <a:r>
                <a:rPr lang="en-US" dirty="0" smtClean="0"/>
                <a:t>50/50 </a:t>
              </a:r>
            </a:p>
            <a:p>
              <a:r>
                <a:rPr lang="en-US" dirty="0" smtClean="0"/>
                <a:t>beam splitter</a:t>
              </a:r>
              <a:endParaRPr lang="en-US" dirty="0"/>
            </a:p>
          </p:txBody>
        </p:sp>
        <p:cxnSp>
          <p:nvCxnSpPr>
            <p:cNvPr id="97" name="Straight Connector 96"/>
            <p:cNvCxnSpPr/>
            <p:nvPr/>
          </p:nvCxnSpPr>
          <p:spPr>
            <a:xfrm>
              <a:off x="7690367" y="4452438"/>
              <a:ext cx="304800" cy="0"/>
            </a:xfrm>
            <a:prstGeom prst="line">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98" name="TextBox 97"/>
            <p:cNvSpPr txBox="1"/>
            <p:nvPr/>
          </p:nvSpPr>
          <p:spPr>
            <a:xfrm>
              <a:off x="7662660" y="4440532"/>
              <a:ext cx="759824" cy="369332"/>
            </a:xfrm>
            <a:prstGeom prst="rect">
              <a:avLst/>
            </a:prstGeom>
            <a:noFill/>
          </p:spPr>
          <p:txBody>
            <a:bodyPr wrap="none" rtlCol="0">
              <a:spAutoFit/>
            </a:bodyPr>
            <a:lstStyle/>
            <a:p>
              <a:r>
                <a:rPr lang="en-US" dirty="0" smtClean="0"/>
                <a:t>Image</a:t>
              </a:r>
              <a:endParaRPr lang="en-US" dirty="0"/>
            </a:p>
          </p:txBody>
        </p:sp>
      </p:grpSp>
      <p:cxnSp>
        <p:nvCxnSpPr>
          <p:cNvPr id="103" name="Straight Connector 102"/>
          <p:cNvCxnSpPr/>
          <p:nvPr/>
        </p:nvCxnSpPr>
        <p:spPr>
          <a:xfrm>
            <a:off x="152400" y="2362200"/>
            <a:ext cx="8610600" cy="0"/>
          </a:xfrm>
          <a:prstGeom prst="line">
            <a:avLst/>
          </a:prstGeom>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396444" y="6248400"/>
            <a:ext cx="2738570" cy="338554"/>
          </a:xfrm>
          <a:prstGeom prst="rect">
            <a:avLst/>
          </a:prstGeom>
          <a:noFill/>
        </p:spPr>
        <p:txBody>
          <a:bodyPr wrap="none" rtlCol="0">
            <a:spAutoFit/>
          </a:bodyPr>
          <a:lstStyle/>
          <a:p>
            <a:r>
              <a:rPr lang="en-US" sz="1600" dirty="0" smtClean="0"/>
              <a:t>Transverse mode (speckle) size</a:t>
            </a:r>
            <a:endParaRPr lang="en-US" sz="1600" dirty="0"/>
          </a:p>
        </p:txBody>
      </p:sp>
      <p:graphicFrame>
        <p:nvGraphicFramePr>
          <p:cNvPr id="19460" name="Object 4"/>
          <p:cNvGraphicFramePr>
            <a:graphicFrameLocks noChangeAspect="1"/>
          </p:cNvGraphicFramePr>
          <p:nvPr>
            <p:extLst>
              <p:ext uri="{D42A27DB-BD31-4B8C-83A1-F6EECF244321}">
                <p14:modId xmlns:p14="http://schemas.microsoft.com/office/powerpoint/2010/main" val="1503113024"/>
              </p:ext>
            </p:extLst>
          </p:nvPr>
        </p:nvGraphicFramePr>
        <p:xfrm>
          <a:off x="992125" y="5688745"/>
          <a:ext cx="974884" cy="559655"/>
        </p:xfrm>
        <a:graphic>
          <a:graphicData uri="http://schemas.openxmlformats.org/presentationml/2006/ole">
            <mc:AlternateContent xmlns:mc="http://schemas.openxmlformats.org/markup-compatibility/2006">
              <mc:Choice xmlns:v="urn:schemas-microsoft-com:vml" Requires="v">
                <p:oleObj spid="_x0000_s20270" name="Equation" r:id="rId8" imgW="685800" imgH="393700" progId="Equation.3">
                  <p:embed/>
                </p:oleObj>
              </mc:Choice>
              <mc:Fallback>
                <p:oleObj name="Equation" r:id="rId8" imgW="685800" imgH="393700" progId="Equation.3">
                  <p:embed/>
                  <p:pic>
                    <p:nvPicPr>
                      <p:cNvPr id="0" name="Picture 1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2125" y="5688745"/>
                        <a:ext cx="974884" cy="559655"/>
                      </a:xfrm>
                      <a:prstGeom prst="rect">
                        <a:avLst/>
                      </a:prstGeom>
                      <a:noFill/>
                      <a:extLst/>
                    </p:spPr>
                  </p:pic>
                </p:oleObj>
              </mc:Fallback>
            </mc:AlternateContent>
          </a:graphicData>
        </a:graphic>
      </p:graphicFrame>
      <p:cxnSp>
        <p:nvCxnSpPr>
          <p:cNvPr id="3" name="Straight Arrow Connector 2"/>
          <p:cNvCxnSpPr/>
          <p:nvPr/>
        </p:nvCxnSpPr>
        <p:spPr>
          <a:xfrm flipV="1">
            <a:off x="1399003" y="5295239"/>
            <a:ext cx="848897" cy="5025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155289831"/>
              </p:ext>
            </p:extLst>
          </p:nvPr>
        </p:nvGraphicFramePr>
        <p:xfrm>
          <a:off x="5878513" y="5165725"/>
          <a:ext cx="1873250" cy="693738"/>
        </p:xfrm>
        <a:graphic>
          <a:graphicData uri="http://schemas.openxmlformats.org/presentationml/2006/ole">
            <mc:AlternateContent xmlns:mc="http://schemas.openxmlformats.org/markup-compatibility/2006">
              <mc:Choice xmlns:v="urn:schemas-microsoft-com:vml" Requires="v">
                <p:oleObj spid="_x0000_s20271" name="Equation" r:id="rId10" imgW="1168200" imgH="431640" progId="Equation.3">
                  <p:embed/>
                </p:oleObj>
              </mc:Choice>
              <mc:Fallback>
                <p:oleObj name="Equation" r:id="rId10" imgW="1168200" imgH="431640" progId="Equation.3">
                  <p:embed/>
                  <p:pic>
                    <p:nvPicPr>
                      <p:cNvPr id="0" name="Object 4"/>
                      <p:cNvPicPr>
                        <a:picLocks noChangeAspect="1" noChangeArrowheads="1"/>
                      </p:cNvPicPr>
                      <p:nvPr/>
                    </p:nvPicPr>
                    <p:blipFill>
                      <a:blip r:embed="rId11"/>
                      <a:srcRect/>
                      <a:stretch>
                        <a:fillRect/>
                      </a:stretch>
                    </p:blipFill>
                    <p:spPr bwMode="auto">
                      <a:xfrm>
                        <a:off x="5878513" y="5165725"/>
                        <a:ext cx="1873250" cy="693738"/>
                      </a:xfrm>
                      <a:prstGeom prst="rect">
                        <a:avLst/>
                      </a:prstGeom>
                      <a:noFill/>
                      <a:ln>
                        <a:noFill/>
                      </a:ln>
                      <a:effec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85668170"/>
              </p:ext>
            </p:extLst>
          </p:nvPr>
        </p:nvGraphicFramePr>
        <p:xfrm>
          <a:off x="6172200" y="5909190"/>
          <a:ext cx="1120775" cy="368300"/>
        </p:xfrm>
        <a:graphic>
          <a:graphicData uri="http://schemas.openxmlformats.org/presentationml/2006/ole">
            <mc:AlternateContent xmlns:mc="http://schemas.openxmlformats.org/markup-compatibility/2006">
              <mc:Choice xmlns:v="urn:schemas-microsoft-com:vml" Requires="v">
                <p:oleObj spid="_x0000_s20272" name="Equation" r:id="rId12" imgW="698400" imgH="228600" progId="Equation.3">
                  <p:embed/>
                </p:oleObj>
              </mc:Choice>
              <mc:Fallback>
                <p:oleObj name="Equation" r:id="rId12" imgW="698400" imgH="228600" progId="Equation.3">
                  <p:embed/>
                  <p:pic>
                    <p:nvPicPr>
                      <p:cNvPr id="0" name=""/>
                      <p:cNvPicPr>
                        <a:picLocks noChangeAspect="1" noChangeArrowheads="1"/>
                      </p:cNvPicPr>
                      <p:nvPr/>
                    </p:nvPicPr>
                    <p:blipFill>
                      <a:blip r:embed="rId13"/>
                      <a:srcRect/>
                      <a:stretch>
                        <a:fillRect/>
                      </a:stretch>
                    </p:blipFill>
                    <p:spPr bwMode="auto">
                      <a:xfrm>
                        <a:off x="6172200" y="5909190"/>
                        <a:ext cx="1120775" cy="368300"/>
                      </a:xfrm>
                      <a:prstGeom prst="rect">
                        <a:avLst/>
                      </a:prstGeom>
                      <a:noFill/>
                      <a:ln>
                        <a:noFill/>
                      </a:ln>
                      <a:effectLst/>
                    </p:spPr>
                  </p:pic>
                </p:oleObj>
              </mc:Fallback>
            </mc:AlternateContent>
          </a:graphicData>
        </a:graphic>
      </p:graphicFrame>
      <p:grpSp>
        <p:nvGrpSpPr>
          <p:cNvPr id="48" name="Group 47"/>
          <p:cNvGrpSpPr/>
          <p:nvPr/>
        </p:nvGrpSpPr>
        <p:grpSpPr>
          <a:xfrm>
            <a:off x="5251342" y="2667000"/>
            <a:ext cx="3773784" cy="2422274"/>
            <a:chOff x="5098942" y="2682254"/>
            <a:chExt cx="3773784" cy="2422274"/>
          </a:xfrm>
        </p:grpSpPr>
        <p:pic>
          <p:nvPicPr>
            <p:cNvPr id="51" name="Picture 18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734" r="7848"/>
            <a:stretch/>
          </p:blipFill>
          <p:spPr bwMode="auto">
            <a:xfrm>
              <a:off x="5098942" y="2682254"/>
              <a:ext cx="3432875" cy="242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2" name="Object 51"/>
            <p:cNvGraphicFramePr>
              <a:graphicFrameLocks noChangeAspect="1"/>
            </p:cNvGraphicFramePr>
            <p:nvPr>
              <p:extLst>
                <p:ext uri="{D42A27DB-BD31-4B8C-83A1-F6EECF244321}">
                  <p14:modId xmlns:p14="http://schemas.microsoft.com/office/powerpoint/2010/main" val="4163085688"/>
                </p:ext>
              </p:extLst>
            </p:nvPr>
          </p:nvGraphicFramePr>
          <p:xfrm>
            <a:off x="5791200" y="3545743"/>
            <a:ext cx="428625" cy="366713"/>
          </p:xfrm>
          <a:graphic>
            <a:graphicData uri="http://schemas.openxmlformats.org/presentationml/2006/ole">
              <mc:AlternateContent xmlns:mc="http://schemas.openxmlformats.org/markup-compatibility/2006">
                <mc:Choice xmlns:v="urn:schemas-microsoft-com:vml" Requires="v">
                  <p:oleObj spid="_x0000_s20273" name="Equation" r:id="rId15" imgW="266400" imgH="228600" progId="Equation.3">
                    <p:embed/>
                  </p:oleObj>
                </mc:Choice>
                <mc:Fallback>
                  <p:oleObj name="Equation" r:id="rId15" imgW="266400" imgH="228600" progId="Equation.3">
                    <p:embed/>
                    <p:pic>
                      <p:nvPicPr>
                        <p:cNvPr id="0" name=""/>
                        <p:cNvPicPr>
                          <a:picLocks noChangeAspect="1" noChangeArrowheads="1"/>
                        </p:cNvPicPr>
                        <p:nvPr/>
                      </p:nvPicPr>
                      <p:blipFill>
                        <a:blip r:embed="rId16"/>
                        <a:srcRect/>
                        <a:stretch>
                          <a:fillRect/>
                        </a:stretch>
                      </p:blipFill>
                      <p:spPr bwMode="auto">
                        <a:xfrm>
                          <a:off x="5791200" y="3545743"/>
                          <a:ext cx="428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622410544"/>
                </p:ext>
              </p:extLst>
            </p:nvPr>
          </p:nvGraphicFramePr>
          <p:xfrm>
            <a:off x="8526651" y="3056904"/>
            <a:ext cx="346075" cy="387350"/>
          </p:xfrm>
          <a:graphic>
            <a:graphicData uri="http://schemas.openxmlformats.org/presentationml/2006/ole">
              <mc:AlternateContent xmlns:mc="http://schemas.openxmlformats.org/markup-compatibility/2006">
                <mc:Choice xmlns:v="urn:schemas-microsoft-com:vml" Requires="v">
                  <p:oleObj spid="_x0000_s20274" name="Equation" r:id="rId17" imgW="215640" imgH="241200" progId="Equation.3">
                    <p:embed/>
                  </p:oleObj>
                </mc:Choice>
                <mc:Fallback>
                  <p:oleObj name="Equation" r:id="rId17" imgW="215640" imgH="241200" progId="Equation.3">
                    <p:embed/>
                    <p:pic>
                      <p:nvPicPr>
                        <p:cNvPr id="0" name=""/>
                        <p:cNvPicPr>
                          <a:picLocks noChangeAspect="1" noChangeArrowheads="1"/>
                        </p:cNvPicPr>
                        <p:nvPr/>
                      </p:nvPicPr>
                      <p:blipFill>
                        <a:blip r:embed="rId18"/>
                        <a:srcRect/>
                        <a:stretch>
                          <a:fillRect/>
                        </a:stretch>
                      </p:blipFill>
                      <p:spPr bwMode="auto">
                        <a:xfrm>
                          <a:off x="8526651" y="3056904"/>
                          <a:ext cx="3460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55" name="Picture 4"/>
          <p:cNvPicPr>
            <a:picLocks noChangeAspect="1" noChangeArrowheads="1"/>
          </p:cNvPicPr>
          <p:nvPr/>
        </p:nvPicPr>
        <p:blipFill>
          <a:blip r:embed="rId19" cstate="print"/>
          <a:srcRect/>
          <a:stretch>
            <a:fillRect/>
          </a:stretch>
        </p:blipFill>
        <p:spPr bwMode="auto">
          <a:xfrm>
            <a:off x="4174912" y="5144650"/>
            <a:ext cx="1321660" cy="15319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0" presetClass="exit" presetSubtype="0" fill="hold" nodeType="afterEffect">
                                  <p:stCondLst>
                                    <p:cond delay="2000"/>
                                  </p:stCondLst>
                                  <p:childTnLst>
                                    <p:animEffect transition="out" filter="fade">
                                      <p:cBhvr>
                                        <p:cTn id="12" dur="500"/>
                                        <p:tgtEl>
                                          <p:spTgt spid="55"/>
                                        </p:tgtEl>
                                      </p:cBhvr>
                                    </p:animEffect>
                                    <p:set>
                                      <p:cBhvr>
                                        <p:cTn id="13"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9080" y="304800"/>
            <a:ext cx="5546105" cy="523220"/>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rPr>
              <a:t>Experiment 2. Double wire</a:t>
            </a:r>
            <a:endParaRPr lang="en-US" sz="2800" b="1" dirty="0">
              <a:solidFill>
                <a:srgbClr val="002060"/>
              </a:solidFill>
              <a:effectLst>
                <a:outerShdw blurRad="38100" dist="38100" dir="2700000" algn="tl">
                  <a:srgbClr val="000000">
                    <a:alpha val="43137"/>
                  </a:srgbClr>
                </a:outerShdw>
              </a:effectLst>
            </a:endParaRPr>
          </a:p>
        </p:txBody>
      </p:sp>
      <p:grpSp>
        <p:nvGrpSpPr>
          <p:cNvPr id="30" name="Group 29"/>
          <p:cNvGrpSpPr/>
          <p:nvPr/>
        </p:nvGrpSpPr>
        <p:grpSpPr>
          <a:xfrm>
            <a:off x="411656" y="838200"/>
            <a:ext cx="4480345" cy="1889056"/>
            <a:chOff x="411656" y="649630"/>
            <a:chExt cx="4480345" cy="1889056"/>
          </a:xfrm>
        </p:grpSpPr>
        <p:grpSp>
          <p:nvGrpSpPr>
            <p:cNvPr id="3" name="Group 2"/>
            <p:cNvGrpSpPr/>
            <p:nvPr/>
          </p:nvGrpSpPr>
          <p:grpSpPr>
            <a:xfrm>
              <a:off x="411656" y="1309057"/>
              <a:ext cx="4480345" cy="1104324"/>
              <a:chOff x="1595471" y="1065647"/>
              <a:chExt cx="5491129" cy="2134753"/>
            </a:xfrm>
          </p:grpSpPr>
          <p:pic>
            <p:nvPicPr>
              <p:cNvPr id="5" name="Picture 4" descr="C:\Users\dmitry\Desktop\2916_HiResUSBccdCamara_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188884" flipH="1" flipV="1">
                <a:off x="6405514" y="1196394"/>
                <a:ext cx="681086" cy="76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mitry\Desktop\green-laser_0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57649">
                <a:off x="1595471" y="1065647"/>
                <a:ext cx="1306884" cy="1043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mitry\Desktop\three-phase-inverter-duty-asynchronous-electric-motor-9033-230373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14424">
                <a:off x="1983333" y="1884394"/>
                <a:ext cx="1143000" cy="836676"/>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604453" y="1295400"/>
                <a:ext cx="762000" cy="1905000"/>
              </a:xfrm>
              <a:prstGeom prst="ellipse">
                <a:avLst/>
              </a:prstGeom>
              <a:blipFill dpi="0" rotWithShape="1">
                <a:blip r:embed="rId7">
                  <a:alphaModFix amt="21000"/>
                  <a:extLst>
                    <a:ext uri="{BEBA8EAE-BF5A-486C-A8C5-ECC9F3942E4B}">
                      <a14:imgProps xmlns:a14="http://schemas.microsoft.com/office/drawing/2010/main">
                        <a14:imgLayer r:embed="rId8">
                          <a14:imgEffect>
                            <a14:sharpenSoften amount="100000"/>
                          </a14:imgEffect>
                          <a14:imgEffect>
                            <a14:brightnessContrast bright="-41000" contrast="24000"/>
                          </a14:imgEffect>
                        </a14:imgLayer>
                      </a14:imgProps>
                    </a:ext>
                  </a:extLst>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09253" y="1472942"/>
                <a:ext cx="152400" cy="279657"/>
              </a:xfrm>
              <a:prstGeom prst="ellipse">
                <a:avLst/>
              </a:prstGeom>
              <a:gradFill flip="none" rotWithShape="1">
                <a:gsLst>
                  <a:gs pos="0">
                    <a:srgbClr val="00B050">
                      <a:lumMod val="97000"/>
                      <a:lumOff val="3000"/>
                      <a:alpha val="7300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985453" y="1600201"/>
                <a:ext cx="3657600" cy="125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800360" y="2998342"/>
                <a:ext cx="360727" cy="125858"/>
              </a:xfrm>
              <a:custGeom>
                <a:avLst/>
                <a:gdLst>
                  <a:gd name="connsiteX0" fmla="*/ 0 w 360727"/>
                  <a:gd name="connsiteY0" fmla="*/ 8389 h 125858"/>
                  <a:gd name="connsiteX1" fmla="*/ 192947 w 360727"/>
                  <a:gd name="connsiteY1" fmla="*/ 125834 h 125858"/>
                  <a:gd name="connsiteX2" fmla="*/ 360727 w 360727"/>
                  <a:gd name="connsiteY2" fmla="*/ 0 h 125858"/>
                </a:gdLst>
                <a:ahLst/>
                <a:cxnLst>
                  <a:cxn ang="0">
                    <a:pos x="connsiteX0" y="connsiteY0"/>
                  </a:cxn>
                  <a:cxn ang="0">
                    <a:pos x="connsiteX1" y="connsiteY1"/>
                  </a:cxn>
                  <a:cxn ang="0">
                    <a:pos x="connsiteX2" y="connsiteY2"/>
                  </a:cxn>
                </a:cxnLst>
                <a:rect l="l" t="t" r="r" b="b"/>
                <a:pathLst>
                  <a:path w="360727" h="125858">
                    <a:moveTo>
                      <a:pt x="0" y="8389"/>
                    </a:moveTo>
                    <a:cubicBezTo>
                      <a:pt x="66413" y="67810"/>
                      <a:pt x="132826" y="127232"/>
                      <a:pt x="192947" y="125834"/>
                    </a:cubicBezTo>
                    <a:cubicBezTo>
                      <a:pt x="253068" y="124436"/>
                      <a:pt x="306897" y="62218"/>
                      <a:pt x="360727" y="0"/>
                    </a:cubicBezTo>
                  </a:path>
                </a:pathLst>
              </a:custGeom>
              <a:noFill/>
              <a:ln w="15875">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812908" y="1284311"/>
              <a:ext cx="625492" cy="307777"/>
            </a:xfrm>
            <a:prstGeom prst="rect">
              <a:avLst/>
            </a:prstGeom>
            <a:noFill/>
          </p:spPr>
          <p:txBody>
            <a:bodyPr wrap="none" rtlCol="0">
              <a:spAutoFit/>
            </a:bodyPr>
            <a:lstStyle/>
            <a:p>
              <a:r>
                <a:rPr lang="en-US" sz="1400" dirty="0" smtClean="0"/>
                <a:t>58 cm</a:t>
              </a:r>
              <a:endParaRPr lang="en-US" sz="1400" dirty="0"/>
            </a:p>
          </p:txBody>
        </p:sp>
        <p:sp>
          <p:nvSpPr>
            <p:cNvPr id="14" name="TextBox 13"/>
            <p:cNvSpPr txBox="1"/>
            <p:nvPr/>
          </p:nvSpPr>
          <p:spPr>
            <a:xfrm>
              <a:off x="3276600" y="1292423"/>
              <a:ext cx="625492" cy="307777"/>
            </a:xfrm>
            <a:prstGeom prst="rect">
              <a:avLst/>
            </a:prstGeom>
            <a:noFill/>
          </p:spPr>
          <p:txBody>
            <a:bodyPr wrap="none" rtlCol="0">
              <a:spAutoFit/>
            </a:bodyPr>
            <a:lstStyle/>
            <a:p>
              <a:r>
                <a:rPr lang="en-US" sz="1400" dirty="0" smtClean="0"/>
                <a:t>89 cm</a:t>
              </a:r>
              <a:endParaRPr lang="en-US" sz="1400" dirty="0"/>
            </a:p>
          </p:txBody>
        </p:sp>
        <p:sp>
          <p:nvSpPr>
            <p:cNvPr id="15" name="TextBox 14"/>
            <p:cNvSpPr txBox="1"/>
            <p:nvPr/>
          </p:nvSpPr>
          <p:spPr>
            <a:xfrm>
              <a:off x="496294" y="649630"/>
              <a:ext cx="1204176" cy="523220"/>
            </a:xfrm>
            <a:prstGeom prst="rect">
              <a:avLst/>
            </a:prstGeom>
            <a:noFill/>
          </p:spPr>
          <p:txBody>
            <a:bodyPr wrap="none" rtlCol="0">
              <a:spAutoFit/>
            </a:bodyPr>
            <a:lstStyle/>
            <a:p>
              <a:r>
                <a:rPr lang="en-US" sz="1400" dirty="0" smtClean="0">
                  <a:solidFill>
                    <a:srgbClr val="00B050"/>
                  </a:solidFill>
                </a:rPr>
                <a:t>R</a:t>
              </a:r>
              <a:r>
                <a:rPr lang="en-US" sz="1400" baseline="-25000" dirty="0" smtClean="0">
                  <a:solidFill>
                    <a:srgbClr val="00B050"/>
                  </a:solidFill>
                </a:rPr>
                <a:t>s</a:t>
              </a:r>
              <a:r>
                <a:rPr lang="en-US" sz="1400" dirty="0" smtClean="0">
                  <a:solidFill>
                    <a:srgbClr val="00B050"/>
                  </a:solidFill>
                </a:rPr>
                <a:t>= 2.15 mm</a:t>
              </a:r>
            </a:p>
            <a:p>
              <a:r>
                <a:rPr lang="en-US" sz="1400" dirty="0" smtClean="0">
                  <a:solidFill>
                    <a:srgbClr val="00B050"/>
                  </a:solidFill>
                </a:rPr>
                <a:t>Gaussian spot</a:t>
              </a:r>
              <a:endParaRPr lang="en-US" sz="1400" dirty="0">
                <a:solidFill>
                  <a:srgbClr val="00B050"/>
                </a:solidFill>
              </a:endParaRPr>
            </a:p>
          </p:txBody>
        </p:sp>
        <p:cxnSp>
          <p:nvCxnSpPr>
            <p:cNvPr id="16" name="Straight Arrow Connector 15"/>
            <p:cNvCxnSpPr>
              <a:stCxn id="15" idx="2"/>
            </p:cNvCxnSpPr>
            <p:nvPr/>
          </p:nvCxnSpPr>
          <p:spPr>
            <a:xfrm>
              <a:off x="1098382" y="1172850"/>
              <a:ext cx="385221" cy="3469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06160" y="2015466"/>
              <a:ext cx="2740879" cy="523220"/>
            </a:xfrm>
            <a:prstGeom prst="rect">
              <a:avLst/>
            </a:prstGeom>
            <a:noFill/>
          </p:spPr>
          <p:txBody>
            <a:bodyPr wrap="none" rtlCol="0">
              <a:spAutoFit/>
            </a:bodyPr>
            <a:lstStyle/>
            <a:p>
              <a:pPr algn="ctr"/>
              <a:r>
                <a:rPr lang="en-US" sz="1400" dirty="0" smtClean="0"/>
                <a:t>Wires diameter 0.32 mm, </a:t>
              </a:r>
            </a:p>
            <a:p>
              <a:pPr algn="ctr"/>
              <a:r>
                <a:rPr lang="en-US" sz="1400" dirty="0" smtClean="0"/>
                <a:t>distance between centers 1.4 mm</a:t>
              </a:r>
              <a:endParaRPr lang="en-US" sz="1400" dirty="0"/>
            </a:p>
          </p:txBody>
        </p:sp>
        <p:grpSp>
          <p:nvGrpSpPr>
            <p:cNvPr id="29" name="Group 28"/>
            <p:cNvGrpSpPr/>
            <p:nvPr/>
          </p:nvGrpSpPr>
          <p:grpSpPr>
            <a:xfrm>
              <a:off x="2514600" y="1143517"/>
              <a:ext cx="76200" cy="837683"/>
              <a:chOff x="2514600" y="1292423"/>
              <a:chExt cx="97094" cy="612060"/>
            </a:xfrm>
          </p:grpSpPr>
          <p:cxnSp>
            <p:nvCxnSpPr>
              <p:cNvPr id="24" name="Straight Connector 23"/>
              <p:cNvCxnSpPr/>
              <p:nvPr/>
            </p:nvCxnSpPr>
            <p:spPr>
              <a:xfrm>
                <a:off x="2514600" y="1292423"/>
                <a:ext cx="0" cy="5393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11694" y="1365179"/>
                <a:ext cx="0" cy="5393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402" name="Picture 2" descr="E:\My documents\Dima\Projects\Ghost Imaging\Data\04 17 2014\dbl_wire1_screenCapture.PNG"/>
          <p:cNvPicPr>
            <a:picLocks noChangeAspect="1" noChangeArrowheads="1"/>
          </p:cNvPicPr>
          <p:nvPr/>
        </p:nvPicPr>
        <p:blipFill rotWithShape="1">
          <a:blip r:embed="rId9">
            <a:extLst>
              <a:ext uri="{28A0092B-C50C-407E-A947-70E740481C1C}">
                <a14:useLocalDpi xmlns:a14="http://schemas.microsoft.com/office/drawing/2010/main" val="0"/>
              </a:ext>
            </a:extLst>
          </a:blip>
          <a:srcRect l="32754" t="12407" r="38380" b="52171"/>
          <a:stretch/>
        </p:blipFill>
        <p:spPr bwMode="auto">
          <a:xfrm>
            <a:off x="5334000" y="914399"/>
            <a:ext cx="3104468" cy="23382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00" name="Object 102399"/>
          <p:cNvGraphicFramePr>
            <a:graphicFrameLocks noChangeAspect="1"/>
          </p:cNvGraphicFramePr>
          <p:nvPr>
            <p:extLst>
              <p:ext uri="{D42A27DB-BD31-4B8C-83A1-F6EECF244321}">
                <p14:modId xmlns:p14="http://schemas.microsoft.com/office/powerpoint/2010/main" val="22806673"/>
              </p:ext>
            </p:extLst>
          </p:nvPr>
        </p:nvGraphicFramePr>
        <p:xfrm>
          <a:off x="4519174" y="3200400"/>
          <a:ext cx="4554082" cy="3429000"/>
        </p:xfrm>
        <a:graphic>
          <a:graphicData uri="http://schemas.openxmlformats.org/presentationml/2006/ole">
            <mc:AlternateContent xmlns:mc="http://schemas.openxmlformats.org/markup-compatibility/2006">
              <mc:Choice xmlns:v="urn:schemas-microsoft-com:vml" Requires="v">
                <p:oleObj spid="_x0000_s102485" name="Graph" r:id="rId10" imgW="3900960" imgH="2936160" progId="Origin50.Graph">
                  <p:embed/>
                </p:oleObj>
              </mc:Choice>
              <mc:Fallback>
                <p:oleObj name="Graph" r:id="rId10" imgW="3900960" imgH="2936160" progId="Origin50.Graph">
                  <p:embed/>
                  <p:pic>
                    <p:nvPicPr>
                      <p:cNvPr id="0" name=""/>
                      <p:cNvPicPr/>
                      <p:nvPr/>
                    </p:nvPicPr>
                    <p:blipFill>
                      <a:blip r:embed="rId11"/>
                      <a:stretch>
                        <a:fillRect/>
                      </a:stretch>
                    </p:blipFill>
                    <p:spPr>
                      <a:xfrm>
                        <a:off x="4519174" y="3200400"/>
                        <a:ext cx="4554082" cy="3429000"/>
                      </a:xfrm>
                      <a:prstGeom prst="rect">
                        <a:avLst/>
                      </a:prstGeom>
                    </p:spPr>
                  </p:pic>
                </p:oleObj>
              </mc:Fallback>
            </mc:AlternateContent>
          </a:graphicData>
        </a:graphic>
      </p:graphicFrame>
      <p:sp>
        <p:nvSpPr>
          <p:cNvPr id="34" name="TextBox 33"/>
          <p:cNvSpPr txBox="1"/>
          <p:nvPr/>
        </p:nvSpPr>
        <p:spPr>
          <a:xfrm>
            <a:off x="6568340" y="3197423"/>
            <a:ext cx="712054" cy="307777"/>
          </a:xfrm>
          <a:prstGeom prst="rect">
            <a:avLst/>
          </a:prstGeom>
          <a:noFill/>
        </p:spPr>
        <p:txBody>
          <a:bodyPr wrap="none" rtlCol="0">
            <a:spAutoFit/>
          </a:bodyPr>
          <a:lstStyle/>
          <a:p>
            <a:r>
              <a:rPr lang="en-US" sz="1400" dirty="0" smtClean="0"/>
              <a:t>X (mm)</a:t>
            </a:r>
            <a:endParaRPr lang="en-US" sz="1400" dirty="0"/>
          </a:p>
        </p:txBody>
      </p:sp>
      <p:graphicFrame>
        <p:nvGraphicFramePr>
          <p:cNvPr id="2" name="Object 1"/>
          <p:cNvGraphicFramePr>
            <a:graphicFrameLocks noChangeAspect="1"/>
          </p:cNvGraphicFramePr>
          <p:nvPr>
            <p:extLst>
              <p:ext uri="{D42A27DB-BD31-4B8C-83A1-F6EECF244321}">
                <p14:modId xmlns:p14="http://schemas.microsoft.com/office/powerpoint/2010/main" val="2499035886"/>
              </p:ext>
            </p:extLst>
          </p:nvPr>
        </p:nvGraphicFramePr>
        <p:xfrm>
          <a:off x="67139" y="3200400"/>
          <a:ext cx="4657261" cy="3506689"/>
        </p:xfrm>
        <a:graphic>
          <a:graphicData uri="http://schemas.openxmlformats.org/presentationml/2006/ole">
            <mc:AlternateContent xmlns:mc="http://schemas.openxmlformats.org/markup-compatibility/2006">
              <mc:Choice xmlns:v="urn:schemas-microsoft-com:vml" Requires="v">
                <p:oleObj spid="_x0000_s102486" name="Graph" r:id="rId12" imgW="3900960" imgH="2936160" progId="Origin50.Graph">
                  <p:embed/>
                </p:oleObj>
              </mc:Choice>
              <mc:Fallback>
                <p:oleObj name="Graph" r:id="rId12" imgW="3900960" imgH="2936160" progId="Origin50.Graph">
                  <p:embed/>
                  <p:pic>
                    <p:nvPicPr>
                      <p:cNvPr id="0" name=""/>
                      <p:cNvPicPr/>
                      <p:nvPr/>
                    </p:nvPicPr>
                    <p:blipFill>
                      <a:blip r:embed="rId13"/>
                      <a:stretch>
                        <a:fillRect/>
                      </a:stretch>
                    </p:blipFill>
                    <p:spPr>
                      <a:xfrm>
                        <a:off x="67139" y="3200400"/>
                        <a:ext cx="4657261" cy="3506689"/>
                      </a:xfrm>
                      <a:prstGeom prst="rect">
                        <a:avLst/>
                      </a:prstGeom>
                    </p:spPr>
                  </p:pic>
                </p:oleObj>
              </mc:Fallback>
            </mc:AlternateContent>
          </a:graphicData>
        </a:graphic>
      </p:graphicFrame>
    </p:spTree>
    <p:extLst>
      <p:ext uri="{BB962C8B-B14F-4D97-AF65-F5344CB8AC3E}">
        <p14:creationId xmlns:p14="http://schemas.microsoft.com/office/powerpoint/2010/main" val="1832834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39086"/>
            <a:ext cx="5203989" cy="1138773"/>
          </a:xfrm>
          <a:prstGeom prst="rect">
            <a:avLst/>
          </a:prstGeom>
          <a:noFill/>
        </p:spPr>
        <p:txBody>
          <a:bodyPr wrap="none" rtlCol="0">
            <a:spAutoFit/>
          </a:bodyPr>
          <a:lstStyle/>
          <a:p>
            <a:pPr algn="ctr"/>
            <a:r>
              <a:rPr lang="en-US" sz="2400" b="1" dirty="0" smtClean="0">
                <a:solidFill>
                  <a:srgbClr val="002060"/>
                </a:solidFill>
              </a:rPr>
              <a:t>There are many </a:t>
            </a:r>
            <a:r>
              <a:rPr lang="en-US" sz="2400" b="1" i="1" dirty="0" smtClean="0">
                <a:solidFill>
                  <a:srgbClr val="002060"/>
                </a:solidFill>
              </a:rPr>
              <a:t>phase</a:t>
            </a:r>
            <a:r>
              <a:rPr lang="en-US" sz="2400" b="1" dirty="0" smtClean="0">
                <a:solidFill>
                  <a:srgbClr val="002060"/>
                </a:solidFill>
              </a:rPr>
              <a:t> objects in space!</a:t>
            </a:r>
          </a:p>
          <a:p>
            <a:pPr algn="ctr"/>
            <a:r>
              <a:rPr lang="en-US" sz="2000" b="1" dirty="0" smtClean="0">
                <a:solidFill>
                  <a:srgbClr val="002060"/>
                </a:solidFill>
              </a:rPr>
              <a:t>(Gravitational lensing and </a:t>
            </a:r>
            <a:r>
              <a:rPr lang="en-US" sz="2000" b="1" dirty="0" err="1" smtClean="0">
                <a:solidFill>
                  <a:srgbClr val="002060"/>
                </a:solidFill>
              </a:rPr>
              <a:t>microlensing</a:t>
            </a:r>
            <a:r>
              <a:rPr lang="en-US" sz="2000" b="1" dirty="0" smtClean="0">
                <a:solidFill>
                  <a:srgbClr val="002060"/>
                </a:solidFill>
              </a:rPr>
              <a:t>)</a:t>
            </a:r>
          </a:p>
          <a:p>
            <a:pPr algn="ctr"/>
            <a:endParaRPr lang="en-US" sz="2400" b="1" dirty="0">
              <a:solidFill>
                <a:srgbClr val="002060"/>
              </a:solidFill>
            </a:endParaRPr>
          </a:p>
        </p:txBody>
      </p:sp>
      <p:pic>
        <p:nvPicPr>
          <p:cNvPr id="6" name="Picture 2" descr="C:\Users\dmitry\Desktop\A_Horseshoe_Einstein_Ring_from_Hubbl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0" r="3587"/>
          <a:stretch/>
        </p:blipFill>
        <p:spPr bwMode="auto">
          <a:xfrm>
            <a:off x="855677" y="1659036"/>
            <a:ext cx="3288484" cy="23179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4926" y="4209871"/>
            <a:ext cx="3518474" cy="1200329"/>
          </a:xfrm>
          <a:prstGeom prst="rect">
            <a:avLst/>
          </a:prstGeom>
        </p:spPr>
        <p:txBody>
          <a:bodyPr wrap="square">
            <a:spAutoFit/>
          </a:bodyPr>
          <a:lstStyle/>
          <a:p>
            <a:r>
              <a:rPr lang="en-US" dirty="0" smtClean="0"/>
              <a:t>A </a:t>
            </a:r>
            <a:r>
              <a:rPr lang="en-US" dirty="0"/>
              <a:t>luminous red galaxy (</a:t>
            </a:r>
            <a:r>
              <a:rPr lang="en-US" dirty="0" smtClean="0"/>
              <a:t>LRG 3-757) </a:t>
            </a:r>
            <a:r>
              <a:rPr lang="en-US" dirty="0"/>
              <a:t>has gravitationally distorted the light from a much more distant blue </a:t>
            </a:r>
            <a:r>
              <a:rPr lang="en-US" dirty="0" smtClean="0"/>
              <a:t>galaxy. Photo by Hubble.</a:t>
            </a:r>
            <a:endParaRPr lang="en-US" dirty="0"/>
          </a:p>
        </p:txBody>
      </p:sp>
      <p:sp>
        <p:nvSpPr>
          <p:cNvPr id="8" name="Rectangle 7"/>
          <p:cNvSpPr/>
          <p:nvPr/>
        </p:nvSpPr>
        <p:spPr>
          <a:xfrm>
            <a:off x="4564314" y="4172775"/>
            <a:ext cx="3284286" cy="1754326"/>
          </a:xfrm>
          <a:prstGeom prst="rect">
            <a:avLst/>
          </a:prstGeom>
        </p:spPr>
        <p:txBody>
          <a:bodyPr wrap="square">
            <a:spAutoFit/>
          </a:bodyPr>
          <a:lstStyle/>
          <a:p>
            <a:r>
              <a:rPr lang="en-US" dirty="0"/>
              <a:t>The Einstein </a:t>
            </a:r>
            <a:r>
              <a:rPr lang="en-US" dirty="0" smtClean="0"/>
              <a:t>Cross: four </a:t>
            </a:r>
            <a:r>
              <a:rPr lang="en-US" dirty="0"/>
              <a:t>images of </a:t>
            </a:r>
            <a:r>
              <a:rPr lang="en-US" dirty="0" smtClean="0"/>
              <a:t>a distant quasar </a:t>
            </a:r>
            <a:r>
              <a:rPr lang="en-US" i="1" dirty="0"/>
              <a:t>Q2237+030</a:t>
            </a:r>
            <a:r>
              <a:rPr lang="en-US" dirty="0"/>
              <a:t> </a:t>
            </a:r>
            <a:r>
              <a:rPr lang="en-US" dirty="0" smtClean="0"/>
              <a:t> </a:t>
            </a:r>
            <a:r>
              <a:rPr lang="en-US" dirty="0"/>
              <a:t>appear </a:t>
            </a:r>
            <a:r>
              <a:rPr lang="en-US" dirty="0" smtClean="0"/>
              <a:t>due </a:t>
            </a:r>
            <a:r>
              <a:rPr lang="en-US" dirty="0"/>
              <a:t>to strong gravitational </a:t>
            </a:r>
            <a:r>
              <a:rPr lang="en-US" dirty="0" smtClean="0"/>
              <a:t>lensing caused by </a:t>
            </a:r>
            <a:r>
              <a:rPr lang="en-US" dirty="0"/>
              <a:t>a foreground </a:t>
            </a:r>
            <a:r>
              <a:rPr lang="en-US" dirty="0" smtClean="0"/>
              <a:t>galaxy. </a:t>
            </a:r>
            <a:r>
              <a:rPr lang="en-US" dirty="0"/>
              <a:t>Photo by Hubble</a:t>
            </a:r>
            <a:r>
              <a:rPr lang="en-US" dirty="0" smtClean="0"/>
              <a:t>.</a:t>
            </a:r>
            <a:endParaRPr lang="en-US" dirty="0"/>
          </a:p>
        </p:txBody>
      </p:sp>
      <p:pic>
        <p:nvPicPr>
          <p:cNvPr id="84994" name="Picture 2" descr="C:\Users\dmitry\Desktop\UZC_J224030.2+032131[2].jpg"/>
          <p:cNvPicPr>
            <a:picLocks noChangeAspect="1" noChangeArrowheads="1"/>
          </p:cNvPicPr>
          <p:nvPr/>
        </p:nvPicPr>
        <p:blipFill rotWithShape="1">
          <a:blip r:embed="rId3">
            <a:extLst>
              <a:ext uri="{28A0092B-C50C-407E-A947-70E740481C1C}">
                <a14:useLocalDpi xmlns:a14="http://schemas.microsoft.com/office/drawing/2010/main" val="0"/>
              </a:ext>
            </a:extLst>
          </a:blip>
          <a:srcRect l="21427" t="27096" r="20852" b="29220"/>
          <a:stretch/>
        </p:blipFill>
        <p:spPr bwMode="auto">
          <a:xfrm>
            <a:off x="4564314" y="1659035"/>
            <a:ext cx="3131886" cy="231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01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602628" y="990600"/>
            <a:ext cx="4950572" cy="2902176"/>
            <a:chOff x="152400" y="152634"/>
            <a:chExt cx="6248400" cy="4038366"/>
          </a:xfrm>
        </p:grpSpPr>
        <p:grpSp>
          <p:nvGrpSpPr>
            <p:cNvPr id="27" name="Group 26"/>
            <p:cNvGrpSpPr/>
            <p:nvPr/>
          </p:nvGrpSpPr>
          <p:grpSpPr>
            <a:xfrm>
              <a:off x="152400" y="152634"/>
              <a:ext cx="6248400" cy="4038366"/>
              <a:chOff x="685800" y="152634"/>
              <a:chExt cx="6248400" cy="4038366"/>
            </a:xfrm>
          </p:grpSpPr>
          <p:pic>
            <p:nvPicPr>
              <p:cNvPr id="33" name="Picture 2" descr="E:\My documents\Dima\Projects\Ghost Imaging\geometry_fla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119"/>
              <a:stretch/>
            </p:blipFill>
            <p:spPr bwMode="auto">
              <a:xfrm>
                <a:off x="685800" y="152634"/>
                <a:ext cx="5627077" cy="40383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My documents\Dima\Projects\Ghost Imaging\geometry_fla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620" t="47257" b="24233"/>
              <a:stretch/>
            </p:blipFill>
            <p:spPr bwMode="auto">
              <a:xfrm>
                <a:off x="5506915" y="2057400"/>
                <a:ext cx="1286291" cy="1096108"/>
              </a:xfrm>
              <a:prstGeom prst="rect">
                <a:avLst/>
              </a:prstGeom>
              <a:noFill/>
              <a:extLst>
                <a:ext uri="{909E8E84-426E-40DD-AFC4-6F175D3DCCD1}">
                  <a14:hiddenFill xmlns:a14="http://schemas.microsoft.com/office/drawing/2010/main">
                    <a:solidFill>
                      <a:srgbClr val="FFFFFF"/>
                    </a:solidFill>
                  </a14:hiddenFill>
                </a:ext>
              </a:extLst>
            </p:spPr>
          </p:pic>
          <p:sp>
            <p:nvSpPr>
              <p:cNvPr id="35" name="Flowchart: Summing Junction 34"/>
              <p:cNvSpPr/>
              <p:nvPr/>
            </p:nvSpPr>
            <p:spPr>
              <a:xfrm>
                <a:off x="6535457" y="1915198"/>
                <a:ext cx="163806" cy="190617"/>
              </a:xfrm>
              <a:prstGeom prst="flowChartSummingJuncti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110654" y="1433146"/>
                <a:ext cx="509954" cy="474785"/>
              </a:xfrm>
              <a:custGeom>
                <a:avLst/>
                <a:gdLst>
                  <a:gd name="connsiteX0" fmla="*/ 0 w 509954"/>
                  <a:gd name="connsiteY0" fmla="*/ 0 h 474785"/>
                  <a:gd name="connsiteX1" fmla="*/ 272561 w 509954"/>
                  <a:gd name="connsiteY1" fmla="*/ 17585 h 474785"/>
                  <a:gd name="connsiteX2" fmla="*/ 325315 w 509954"/>
                  <a:gd name="connsiteY2" fmla="*/ 35169 h 474785"/>
                  <a:gd name="connsiteX3" fmla="*/ 369277 w 509954"/>
                  <a:gd name="connsiteY3" fmla="*/ 79131 h 474785"/>
                  <a:gd name="connsiteX4" fmla="*/ 395654 w 509954"/>
                  <a:gd name="connsiteY4" fmla="*/ 96716 h 474785"/>
                  <a:gd name="connsiteX5" fmla="*/ 430823 w 509954"/>
                  <a:gd name="connsiteY5" fmla="*/ 149469 h 474785"/>
                  <a:gd name="connsiteX6" fmla="*/ 439615 w 509954"/>
                  <a:gd name="connsiteY6" fmla="*/ 175846 h 474785"/>
                  <a:gd name="connsiteX7" fmla="*/ 465992 w 509954"/>
                  <a:gd name="connsiteY7" fmla="*/ 211016 h 474785"/>
                  <a:gd name="connsiteX8" fmla="*/ 483577 w 509954"/>
                  <a:gd name="connsiteY8" fmla="*/ 263769 h 474785"/>
                  <a:gd name="connsiteX9" fmla="*/ 492369 w 509954"/>
                  <a:gd name="connsiteY9" fmla="*/ 290146 h 474785"/>
                  <a:gd name="connsiteX10" fmla="*/ 501161 w 509954"/>
                  <a:gd name="connsiteY10" fmla="*/ 360485 h 474785"/>
                  <a:gd name="connsiteX11" fmla="*/ 509954 w 509954"/>
                  <a:gd name="connsiteY11" fmla="*/ 395654 h 474785"/>
                  <a:gd name="connsiteX12" fmla="*/ 501161 w 509954"/>
                  <a:gd name="connsiteY12" fmla="*/ 474785 h 47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954" h="474785">
                    <a:moveTo>
                      <a:pt x="0" y="0"/>
                    </a:moveTo>
                    <a:cubicBezTo>
                      <a:pt x="90854" y="5862"/>
                      <a:pt x="182046" y="7800"/>
                      <a:pt x="272561" y="17585"/>
                    </a:cubicBezTo>
                    <a:cubicBezTo>
                      <a:pt x="290989" y="19577"/>
                      <a:pt x="325315" y="35169"/>
                      <a:pt x="325315" y="35169"/>
                    </a:cubicBezTo>
                    <a:cubicBezTo>
                      <a:pt x="395654" y="82062"/>
                      <a:pt x="310661" y="20515"/>
                      <a:pt x="369277" y="79131"/>
                    </a:cubicBezTo>
                    <a:cubicBezTo>
                      <a:pt x="376749" y="86603"/>
                      <a:pt x="386862" y="90854"/>
                      <a:pt x="395654" y="96716"/>
                    </a:cubicBezTo>
                    <a:cubicBezTo>
                      <a:pt x="416560" y="159433"/>
                      <a:pt x="386916" y="83607"/>
                      <a:pt x="430823" y="149469"/>
                    </a:cubicBezTo>
                    <a:cubicBezTo>
                      <a:pt x="435964" y="157180"/>
                      <a:pt x="435017" y="167799"/>
                      <a:pt x="439615" y="175846"/>
                    </a:cubicBezTo>
                    <a:cubicBezTo>
                      <a:pt x="446885" y="188569"/>
                      <a:pt x="457200" y="199293"/>
                      <a:pt x="465992" y="211016"/>
                    </a:cubicBezTo>
                    <a:lnTo>
                      <a:pt x="483577" y="263769"/>
                    </a:lnTo>
                    <a:lnTo>
                      <a:pt x="492369" y="290146"/>
                    </a:lnTo>
                    <a:cubicBezTo>
                      <a:pt x="495300" y="313592"/>
                      <a:pt x="497276" y="337178"/>
                      <a:pt x="501161" y="360485"/>
                    </a:cubicBezTo>
                    <a:cubicBezTo>
                      <a:pt x="503148" y="372404"/>
                      <a:pt x="509954" y="383570"/>
                      <a:pt x="509954" y="395654"/>
                    </a:cubicBezTo>
                    <a:cubicBezTo>
                      <a:pt x="509954" y="422193"/>
                      <a:pt x="501161" y="474785"/>
                      <a:pt x="501161" y="474785"/>
                    </a:cubicBezTo>
                  </a:path>
                </a:pathLst>
              </a:custGeom>
              <a:noFill/>
              <a:ln w="127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110654" y="2145323"/>
                <a:ext cx="514932" cy="395654"/>
              </a:xfrm>
              <a:custGeom>
                <a:avLst/>
                <a:gdLst>
                  <a:gd name="connsiteX0" fmla="*/ 0 w 514932"/>
                  <a:gd name="connsiteY0" fmla="*/ 395654 h 395654"/>
                  <a:gd name="connsiteX1" fmla="*/ 43961 w 514932"/>
                  <a:gd name="connsiteY1" fmla="*/ 378069 h 395654"/>
                  <a:gd name="connsiteX2" fmla="*/ 70338 w 514932"/>
                  <a:gd name="connsiteY2" fmla="*/ 360485 h 395654"/>
                  <a:gd name="connsiteX3" fmla="*/ 114300 w 514932"/>
                  <a:gd name="connsiteY3" fmla="*/ 351692 h 395654"/>
                  <a:gd name="connsiteX4" fmla="*/ 184638 w 514932"/>
                  <a:gd name="connsiteY4" fmla="*/ 334108 h 395654"/>
                  <a:gd name="connsiteX5" fmla="*/ 211015 w 514932"/>
                  <a:gd name="connsiteY5" fmla="*/ 325315 h 395654"/>
                  <a:gd name="connsiteX6" fmla="*/ 298938 w 514932"/>
                  <a:gd name="connsiteY6" fmla="*/ 316523 h 395654"/>
                  <a:gd name="connsiteX7" fmla="*/ 351692 w 514932"/>
                  <a:gd name="connsiteY7" fmla="*/ 307731 h 395654"/>
                  <a:gd name="connsiteX8" fmla="*/ 395654 w 514932"/>
                  <a:gd name="connsiteY8" fmla="*/ 290146 h 395654"/>
                  <a:gd name="connsiteX9" fmla="*/ 430823 w 514932"/>
                  <a:gd name="connsiteY9" fmla="*/ 281354 h 395654"/>
                  <a:gd name="connsiteX10" fmla="*/ 483577 w 514932"/>
                  <a:gd name="connsiteY10" fmla="*/ 228600 h 395654"/>
                  <a:gd name="connsiteX11" fmla="*/ 501161 w 514932"/>
                  <a:gd name="connsiteY11" fmla="*/ 175846 h 395654"/>
                  <a:gd name="connsiteX12" fmla="*/ 509954 w 514932"/>
                  <a:gd name="connsiteY12"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932" h="395654">
                    <a:moveTo>
                      <a:pt x="0" y="395654"/>
                    </a:moveTo>
                    <a:cubicBezTo>
                      <a:pt x="14654" y="389792"/>
                      <a:pt x="29845" y="385127"/>
                      <a:pt x="43961" y="378069"/>
                    </a:cubicBezTo>
                    <a:cubicBezTo>
                      <a:pt x="53412" y="373343"/>
                      <a:pt x="60444" y="364195"/>
                      <a:pt x="70338" y="360485"/>
                    </a:cubicBezTo>
                    <a:cubicBezTo>
                      <a:pt x="84331" y="355238"/>
                      <a:pt x="99738" y="355052"/>
                      <a:pt x="114300" y="351692"/>
                    </a:cubicBezTo>
                    <a:cubicBezTo>
                      <a:pt x="137849" y="346258"/>
                      <a:pt x="161322" y="340467"/>
                      <a:pt x="184638" y="334108"/>
                    </a:cubicBezTo>
                    <a:cubicBezTo>
                      <a:pt x="193579" y="331669"/>
                      <a:pt x="201855" y="326724"/>
                      <a:pt x="211015" y="325315"/>
                    </a:cubicBezTo>
                    <a:cubicBezTo>
                      <a:pt x="240126" y="320836"/>
                      <a:pt x="269712" y="320176"/>
                      <a:pt x="298938" y="316523"/>
                    </a:cubicBezTo>
                    <a:cubicBezTo>
                      <a:pt x="316628" y="314312"/>
                      <a:pt x="334107" y="310662"/>
                      <a:pt x="351692" y="307731"/>
                    </a:cubicBezTo>
                    <a:cubicBezTo>
                      <a:pt x="366346" y="301869"/>
                      <a:pt x="380681" y="295137"/>
                      <a:pt x="395654" y="290146"/>
                    </a:cubicBezTo>
                    <a:cubicBezTo>
                      <a:pt x="407118" y="286325"/>
                      <a:pt x="420015" y="286758"/>
                      <a:pt x="430823" y="281354"/>
                    </a:cubicBezTo>
                    <a:cubicBezTo>
                      <a:pt x="463539" y="264996"/>
                      <a:pt x="465728" y="255373"/>
                      <a:pt x="483577" y="228600"/>
                    </a:cubicBezTo>
                    <a:lnTo>
                      <a:pt x="501161" y="175846"/>
                    </a:lnTo>
                    <a:cubicBezTo>
                      <a:pt x="525710" y="102198"/>
                      <a:pt x="509954" y="158767"/>
                      <a:pt x="509954" y="0"/>
                    </a:cubicBezTo>
                  </a:path>
                </a:pathLst>
              </a:custGeom>
              <a:noFill/>
              <a:ln w="127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a:off x="6699263" y="2010506"/>
                <a:ext cx="2349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8" name="Object 27"/>
            <p:cNvGraphicFramePr>
              <a:graphicFrameLocks noChangeAspect="1"/>
            </p:cNvGraphicFramePr>
            <p:nvPr>
              <p:extLst>
                <p:ext uri="{D42A27DB-BD31-4B8C-83A1-F6EECF244321}">
                  <p14:modId xmlns:p14="http://schemas.microsoft.com/office/powerpoint/2010/main" val="385146853"/>
                </p:ext>
              </p:extLst>
            </p:nvPr>
          </p:nvGraphicFramePr>
          <p:xfrm>
            <a:off x="5637076" y="1542178"/>
            <a:ext cx="364981" cy="279965"/>
          </p:xfrm>
          <a:graphic>
            <a:graphicData uri="http://schemas.openxmlformats.org/presentationml/2006/ole">
              <mc:AlternateContent xmlns:mc="http://schemas.openxmlformats.org/markup-compatibility/2006">
                <mc:Choice xmlns:v="urn:schemas-microsoft-com:vml" Requires="v">
                  <p:oleObj spid="_x0000_s90498" name="Equation" r:id="rId4" imgW="279360" imgH="215640" progId="Equation.3">
                    <p:embed/>
                  </p:oleObj>
                </mc:Choice>
                <mc:Fallback>
                  <p:oleObj name="Equation" r:id="rId4" imgW="279360" imgH="215640" progId="Equation.3">
                    <p:embed/>
                    <p:pic>
                      <p:nvPicPr>
                        <p:cNvPr id="0" name=""/>
                        <p:cNvPicPr>
                          <a:picLocks noChangeAspect="1" noChangeArrowheads="1"/>
                        </p:cNvPicPr>
                        <p:nvPr/>
                      </p:nvPicPr>
                      <p:blipFill>
                        <a:blip r:embed="rId5"/>
                        <a:srcRect/>
                        <a:stretch>
                          <a:fillRect/>
                        </a:stretch>
                      </p:blipFill>
                      <p:spPr bwMode="auto">
                        <a:xfrm>
                          <a:off x="5637076" y="1542178"/>
                          <a:ext cx="364981" cy="279965"/>
                        </a:xfrm>
                        <a:prstGeom prst="rect">
                          <a:avLst/>
                        </a:prstGeom>
                        <a:noFill/>
                        <a:ln>
                          <a:noFill/>
                        </a:ln>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60651486"/>
                </p:ext>
              </p:extLst>
            </p:nvPr>
          </p:nvGraphicFramePr>
          <p:xfrm>
            <a:off x="5600700" y="2171700"/>
            <a:ext cx="398463" cy="280988"/>
          </p:xfrm>
          <a:graphic>
            <a:graphicData uri="http://schemas.openxmlformats.org/presentationml/2006/ole">
              <mc:AlternateContent xmlns:mc="http://schemas.openxmlformats.org/markup-compatibility/2006">
                <mc:Choice xmlns:v="urn:schemas-microsoft-com:vml" Requires="v">
                  <p:oleObj spid="_x0000_s90499" name="Equation" r:id="rId6" imgW="304560" imgH="215640" progId="Equation.3">
                    <p:embed/>
                  </p:oleObj>
                </mc:Choice>
                <mc:Fallback>
                  <p:oleObj name="Equation" r:id="rId6" imgW="304560" imgH="215640" progId="Equation.3">
                    <p:embed/>
                    <p:pic>
                      <p:nvPicPr>
                        <p:cNvPr id="0" name=""/>
                        <p:cNvPicPr>
                          <a:picLocks noChangeAspect="1" noChangeArrowheads="1"/>
                        </p:cNvPicPr>
                        <p:nvPr/>
                      </p:nvPicPr>
                      <p:blipFill>
                        <a:blip r:embed="rId7"/>
                        <a:srcRect/>
                        <a:stretch>
                          <a:fillRect/>
                        </a:stretch>
                      </p:blipFill>
                      <p:spPr bwMode="auto">
                        <a:xfrm>
                          <a:off x="5600700" y="2171700"/>
                          <a:ext cx="3984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 name="TextBox 14"/>
          <p:cNvSpPr txBox="1"/>
          <p:nvPr/>
        </p:nvSpPr>
        <p:spPr>
          <a:xfrm>
            <a:off x="1450391" y="381000"/>
            <a:ext cx="5546105" cy="954107"/>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rPr>
              <a:t>Intensity-</a:t>
            </a:r>
            <a:r>
              <a:rPr lang="en-US" sz="2800" b="1" dirty="0" err="1" smtClean="0">
                <a:solidFill>
                  <a:srgbClr val="002060"/>
                </a:solidFill>
                <a:effectLst>
                  <a:outerShdw blurRad="38100" dist="38100" dir="2700000" algn="tl">
                    <a:srgbClr val="000000">
                      <a:alpha val="43137"/>
                    </a:srgbClr>
                  </a:outerShdw>
                </a:effectLst>
              </a:rPr>
              <a:t>interferometric</a:t>
            </a:r>
            <a:r>
              <a:rPr lang="en-US" sz="2800" b="1" dirty="0" smtClean="0">
                <a:solidFill>
                  <a:srgbClr val="002060"/>
                </a:solidFill>
                <a:effectLst>
                  <a:outerShdw blurRad="38100" dist="38100" dir="2700000" algn="tl">
                    <a:srgbClr val="000000">
                      <a:alpha val="43137"/>
                    </a:srgbClr>
                  </a:outerShdw>
                </a:effectLst>
              </a:rPr>
              <a:t> imaging of a </a:t>
            </a:r>
            <a:r>
              <a:rPr lang="en-US" sz="2800" b="1" i="1" dirty="0" smtClean="0">
                <a:solidFill>
                  <a:srgbClr val="002060"/>
                </a:solidFill>
                <a:effectLst>
                  <a:outerShdw blurRad="38100" dist="38100" dir="2700000" algn="tl">
                    <a:srgbClr val="000000">
                      <a:alpha val="43137"/>
                    </a:srgbClr>
                  </a:outerShdw>
                </a:effectLst>
              </a:rPr>
              <a:t>phase</a:t>
            </a:r>
            <a:r>
              <a:rPr lang="en-US" sz="2800" b="1" dirty="0" smtClean="0">
                <a:solidFill>
                  <a:srgbClr val="002060"/>
                </a:solidFill>
                <a:effectLst>
                  <a:outerShdw blurRad="38100" dist="38100" dir="2700000" algn="tl">
                    <a:srgbClr val="000000">
                      <a:alpha val="43137"/>
                    </a:srgbClr>
                  </a:outerShdw>
                </a:effectLst>
              </a:rPr>
              <a:t> object</a:t>
            </a:r>
            <a:endParaRPr lang="en-US" sz="2800" b="1" dirty="0">
              <a:solidFill>
                <a:srgbClr val="002060"/>
              </a:solidFill>
              <a:effectLst>
                <a:outerShdw blurRad="38100" dist="38100" dir="2700000" algn="tl">
                  <a:srgbClr val="000000">
                    <a:alpha val="43137"/>
                  </a:srgbClr>
                </a:outerShdw>
              </a:effectLst>
            </a:endParaRPr>
          </a:p>
        </p:txBody>
      </p:sp>
      <p:grpSp>
        <p:nvGrpSpPr>
          <p:cNvPr id="3" name="Group 2"/>
          <p:cNvGrpSpPr/>
          <p:nvPr/>
        </p:nvGrpSpPr>
        <p:grpSpPr>
          <a:xfrm>
            <a:off x="1371600" y="5400291"/>
            <a:ext cx="7010400" cy="653263"/>
            <a:chOff x="1480018" y="5879068"/>
            <a:chExt cx="7010400" cy="653263"/>
          </a:xfrm>
        </p:grpSpPr>
        <p:sp>
          <p:nvSpPr>
            <p:cNvPr id="2" name="TextBox 1"/>
            <p:cNvSpPr txBox="1"/>
            <p:nvPr/>
          </p:nvSpPr>
          <p:spPr>
            <a:xfrm>
              <a:off x="1480018" y="5879068"/>
              <a:ext cx="4350871" cy="338554"/>
            </a:xfrm>
            <a:prstGeom prst="rect">
              <a:avLst/>
            </a:prstGeom>
            <a:noFill/>
          </p:spPr>
          <p:txBody>
            <a:bodyPr wrap="none" rtlCol="0">
              <a:spAutoFit/>
            </a:bodyPr>
            <a:lstStyle/>
            <a:p>
              <a:r>
                <a:rPr lang="en-US" sz="1600" dirty="0" smtClean="0"/>
                <a:t>Example: a parabolic lens		        ; </a:t>
              </a:r>
              <a:endParaRPr lang="en-US" sz="1600" dirty="0"/>
            </a:p>
          </p:txBody>
        </p:sp>
        <p:pic>
          <p:nvPicPr>
            <p:cNvPr id="8602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66018" y="5919647"/>
              <a:ext cx="1734910" cy="25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7"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40962" y="6276556"/>
              <a:ext cx="1611917" cy="2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2286000" y="6193777"/>
              <a:ext cx="4443011" cy="338554"/>
            </a:xfrm>
            <a:prstGeom prst="rect">
              <a:avLst/>
            </a:prstGeom>
            <a:noFill/>
          </p:spPr>
          <p:txBody>
            <a:bodyPr wrap="none" rtlCol="0">
              <a:spAutoFit/>
            </a:bodyPr>
            <a:lstStyle/>
            <a:p>
              <a:r>
                <a:rPr lang="en-US" sz="1600" dirty="0" smtClean="0"/>
                <a:t>when		          </a:t>
              </a:r>
              <a:r>
                <a:rPr lang="en-US" sz="1600" i="1" dirty="0"/>
                <a:t>I</a:t>
              </a:r>
              <a:r>
                <a:rPr lang="en-US" sz="1600" i="1" baseline="-25000" dirty="0"/>
                <a:t>s</a:t>
              </a:r>
              <a:r>
                <a:rPr lang="en-US" sz="1600" dirty="0"/>
                <a:t>[…] </a:t>
              </a:r>
              <a:r>
                <a:rPr lang="en-US" sz="1600" dirty="0" smtClean="0"/>
                <a:t>=</a:t>
              </a:r>
              <a:r>
                <a:rPr lang="en-US" sz="1600" i="1" dirty="0"/>
                <a:t> </a:t>
              </a:r>
              <a:r>
                <a:rPr lang="en-US" sz="1600" i="1" dirty="0" smtClean="0"/>
                <a:t>I</a:t>
              </a:r>
              <a:r>
                <a:rPr lang="en-US" sz="1600" i="1" baseline="-25000" dirty="0" smtClean="0"/>
                <a:t>s</a:t>
              </a:r>
              <a:r>
                <a:rPr lang="en-US" sz="1600" dirty="0" smtClean="0"/>
                <a:t>[0] = </a:t>
              </a:r>
              <a:r>
                <a:rPr lang="en-US" sz="1600" i="1" dirty="0" err="1" smtClean="0"/>
                <a:t>const</a:t>
              </a:r>
              <a:r>
                <a:rPr lang="en-US" sz="1600" dirty="0" smtClean="0"/>
                <a:t>, and</a:t>
              </a:r>
              <a:endParaRPr lang="en-US" sz="1600" dirty="0"/>
            </a:p>
          </p:txBody>
        </p:sp>
        <p:graphicFrame>
          <p:nvGraphicFramePr>
            <p:cNvPr id="32" name="Object 31"/>
            <p:cNvGraphicFramePr>
              <a:graphicFrameLocks noChangeAspect="1"/>
            </p:cNvGraphicFramePr>
            <p:nvPr>
              <p:extLst>
                <p:ext uri="{D42A27DB-BD31-4B8C-83A1-F6EECF244321}">
                  <p14:modId xmlns:p14="http://schemas.microsoft.com/office/powerpoint/2010/main" val="1155493647"/>
                </p:ext>
              </p:extLst>
            </p:nvPr>
          </p:nvGraphicFramePr>
          <p:xfrm>
            <a:off x="6693368" y="6171552"/>
            <a:ext cx="1797050" cy="360363"/>
          </p:xfrm>
          <a:graphic>
            <a:graphicData uri="http://schemas.openxmlformats.org/presentationml/2006/ole">
              <mc:AlternateContent xmlns:mc="http://schemas.openxmlformats.org/markup-compatibility/2006">
                <mc:Choice xmlns:v="urn:schemas-microsoft-com:vml" Requires="v">
                  <p:oleObj spid="_x0000_s90500" name="Equation" r:id="rId10" imgW="1333440" imgH="266400" progId="Equation.3">
                    <p:embed/>
                  </p:oleObj>
                </mc:Choice>
                <mc:Fallback>
                  <p:oleObj name="Equation" r:id="rId10" imgW="1333440" imgH="266400" progId="Equation.3">
                    <p:embed/>
                    <p:pic>
                      <p:nvPicPr>
                        <p:cNvPr id="0" name=""/>
                        <p:cNvPicPr>
                          <a:picLocks noChangeAspect="1" noChangeArrowheads="1"/>
                        </p:cNvPicPr>
                        <p:nvPr/>
                      </p:nvPicPr>
                      <p:blipFill>
                        <a:blip r:embed="rId11"/>
                        <a:srcRect/>
                        <a:stretch>
                          <a:fillRect/>
                        </a:stretch>
                      </p:blipFill>
                      <p:spPr bwMode="auto">
                        <a:xfrm>
                          <a:off x="6693368" y="6171552"/>
                          <a:ext cx="1797050" cy="360363"/>
                        </a:xfrm>
                        <a:prstGeom prst="rect">
                          <a:avLst/>
                        </a:prstGeom>
                        <a:noFill/>
                        <a:ln>
                          <a:noFill/>
                        </a:ln>
                        <a:extLst/>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1466947678"/>
              </p:ext>
            </p:extLst>
          </p:nvPr>
        </p:nvGraphicFramePr>
        <p:xfrm>
          <a:off x="953193" y="3451451"/>
          <a:ext cx="3270250" cy="441325"/>
        </p:xfrm>
        <a:graphic>
          <a:graphicData uri="http://schemas.openxmlformats.org/presentationml/2006/ole">
            <mc:AlternateContent xmlns:mc="http://schemas.openxmlformats.org/markup-compatibility/2006">
              <mc:Choice xmlns:v="urn:schemas-microsoft-com:vml" Requires="v">
                <p:oleObj spid="_x0000_s90501" name="Equation" r:id="rId12" imgW="2260440" imgH="304560" progId="Equation.3">
                  <p:embed/>
                </p:oleObj>
              </mc:Choice>
              <mc:Fallback>
                <p:oleObj name="Equation" r:id="rId12" imgW="2260440" imgH="304560" progId="Equation.3">
                  <p:embed/>
                  <p:pic>
                    <p:nvPicPr>
                      <p:cNvPr id="0" name="Object 3"/>
                      <p:cNvPicPr>
                        <a:picLocks noChangeAspect="1" noChangeArrowheads="1"/>
                      </p:cNvPicPr>
                      <p:nvPr/>
                    </p:nvPicPr>
                    <p:blipFill>
                      <a:blip r:embed="rId13"/>
                      <a:srcRect/>
                      <a:stretch>
                        <a:fillRect/>
                      </a:stretch>
                    </p:blipFill>
                    <p:spPr bwMode="auto">
                      <a:xfrm>
                        <a:off x="953193" y="3451451"/>
                        <a:ext cx="32702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4267200" y="3505200"/>
            <a:ext cx="3940502" cy="338554"/>
          </a:xfrm>
          <a:prstGeom prst="rect">
            <a:avLst/>
          </a:prstGeom>
          <a:noFill/>
        </p:spPr>
        <p:txBody>
          <a:bodyPr wrap="none" rtlCol="0">
            <a:spAutoFit/>
          </a:bodyPr>
          <a:lstStyle/>
          <a:p>
            <a:r>
              <a:rPr lang="en-US" sz="1600" dirty="0" smtClean="0"/>
              <a:t>isn’t good enough; need higher-order terms</a:t>
            </a:r>
            <a:endParaRPr lang="en-US" sz="1600" dirty="0"/>
          </a:p>
        </p:txBody>
      </p:sp>
      <p:grpSp>
        <p:nvGrpSpPr>
          <p:cNvPr id="7" name="Group 6"/>
          <p:cNvGrpSpPr/>
          <p:nvPr/>
        </p:nvGrpSpPr>
        <p:grpSpPr>
          <a:xfrm>
            <a:off x="1365738" y="3945881"/>
            <a:ext cx="6699351" cy="1421873"/>
            <a:chOff x="1365738" y="3945881"/>
            <a:chExt cx="6699351" cy="1421873"/>
          </a:xfrm>
        </p:grpSpPr>
        <p:grpSp>
          <p:nvGrpSpPr>
            <p:cNvPr id="24" name="Group 23"/>
            <p:cNvGrpSpPr/>
            <p:nvPr/>
          </p:nvGrpSpPr>
          <p:grpSpPr>
            <a:xfrm>
              <a:off x="1365738" y="5029200"/>
              <a:ext cx="6497356" cy="338554"/>
              <a:chOff x="860913" y="5941875"/>
              <a:chExt cx="6497356" cy="338554"/>
            </a:xfrm>
          </p:grpSpPr>
          <p:sp>
            <p:nvSpPr>
              <p:cNvPr id="10" name="TextBox 9"/>
              <p:cNvSpPr txBox="1"/>
              <p:nvPr/>
            </p:nvSpPr>
            <p:spPr>
              <a:xfrm>
                <a:off x="860913" y="5941875"/>
                <a:ext cx="6497356" cy="338554"/>
              </a:xfrm>
              <a:prstGeom prst="rect">
                <a:avLst/>
              </a:prstGeom>
              <a:noFill/>
            </p:spPr>
            <p:txBody>
              <a:bodyPr wrap="none" rtlCol="0">
                <a:spAutoFit/>
              </a:bodyPr>
              <a:lstStyle/>
              <a:p>
                <a:r>
                  <a:rPr lang="en-US" sz="1600" dirty="0" smtClean="0"/>
                  <a:t>Where </a:t>
                </a:r>
                <a:r>
                  <a:rPr lang="en-US" sz="1600" i="1" dirty="0" smtClean="0"/>
                  <a:t>I</a:t>
                </a:r>
                <a:r>
                  <a:rPr lang="en-US" sz="1600" i="1" baseline="-25000" dirty="0" smtClean="0"/>
                  <a:t>s</a:t>
                </a:r>
                <a:r>
                  <a:rPr lang="en-US" sz="1600" dirty="0" smtClean="0"/>
                  <a:t>[…] is the intensity of the source, and          is the  gradient of phase.</a:t>
                </a:r>
                <a:endParaRPr lang="en-US" sz="1600" dirty="0"/>
              </a:p>
            </p:txBody>
          </p:sp>
          <p:pic>
            <p:nvPicPr>
              <p:cNvPr id="11" name="Picture 10" descr="Screen Shot 2014-01-27 at 3.23.12 PM.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95751" y="5977542"/>
                <a:ext cx="263267" cy="256793"/>
              </a:xfrm>
              <a:prstGeom prst="rect">
                <a:avLst/>
              </a:prstGeom>
            </p:spPr>
          </p:pic>
        </p:grpSp>
        <p:cxnSp>
          <p:nvCxnSpPr>
            <p:cNvPr id="14" name="Straight Arrow Connector 13"/>
            <p:cNvCxnSpPr/>
            <p:nvPr/>
          </p:nvCxnSpPr>
          <p:spPr>
            <a:xfrm flipH="1">
              <a:off x="5921262" y="4116853"/>
              <a:ext cx="364267" cy="2840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1"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98140"/>
            <a:stretch/>
          </p:blipFill>
          <p:spPr bwMode="auto">
            <a:xfrm>
              <a:off x="6972688" y="4113039"/>
              <a:ext cx="13217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7666"/>
            <a:stretch/>
          </p:blipFill>
          <p:spPr bwMode="auto">
            <a:xfrm>
              <a:off x="3619888" y="4378697"/>
              <a:ext cx="3348545" cy="54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5163209" y="4358874"/>
              <a:ext cx="940187" cy="63561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063067452"/>
                </p:ext>
              </p:extLst>
            </p:nvPr>
          </p:nvGraphicFramePr>
          <p:xfrm>
            <a:off x="2228105" y="4466133"/>
            <a:ext cx="1374028" cy="367969"/>
          </p:xfrm>
          <a:graphic>
            <a:graphicData uri="http://schemas.openxmlformats.org/presentationml/2006/ole">
              <mc:AlternateContent xmlns:mc="http://schemas.openxmlformats.org/markup-compatibility/2006">
                <mc:Choice xmlns:v="urn:schemas-microsoft-com:vml" Requires="v">
                  <p:oleObj spid="_x0000_s90502" name="Equation" r:id="rId17" imgW="901440" imgH="241200" progId="Equation.3">
                    <p:embed/>
                  </p:oleObj>
                </mc:Choice>
                <mc:Fallback>
                  <p:oleObj name="Equation" r:id="rId17" imgW="901440" imgH="241200" progId="Equation.3">
                    <p:embed/>
                    <p:pic>
                      <p:nvPicPr>
                        <p:cNvPr id="0" name="Object 17"/>
                        <p:cNvPicPr>
                          <a:picLocks noChangeAspect="1" noChangeArrowheads="1"/>
                        </p:cNvPicPr>
                        <p:nvPr/>
                      </p:nvPicPr>
                      <p:blipFill>
                        <a:blip r:embed="rId18"/>
                        <a:srcRect/>
                        <a:stretch>
                          <a:fillRect/>
                        </a:stretch>
                      </p:blipFill>
                      <p:spPr bwMode="auto">
                        <a:xfrm>
                          <a:off x="2228105" y="4466133"/>
                          <a:ext cx="1374028" cy="367969"/>
                        </a:xfrm>
                        <a:prstGeom prst="rect">
                          <a:avLst/>
                        </a:prstGeom>
                        <a:noFill/>
                        <a:ln>
                          <a:noFill/>
                        </a:ln>
                      </p:spPr>
                    </p:pic>
                  </p:oleObj>
                </mc:Fallback>
              </mc:AlternateContent>
            </a:graphicData>
          </a:graphic>
        </p:graphicFrame>
        <p:sp>
          <p:nvSpPr>
            <p:cNvPr id="13" name="TextBox 12"/>
            <p:cNvSpPr txBox="1"/>
            <p:nvPr/>
          </p:nvSpPr>
          <p:spPr>
            <a:xfrm>
              <a:off x="6187732" y="3945881"/>
              <a:ext cx="1877357" cy="338554"/>
            </a:xfrm>
            <a:prstGeom prst="rect">
              <a:avLst/>
            </a:prstGeom>
            <a:noFill/>
          </p:spPr>
          <p:txBody>
            <a:bodyPr wrap="square" rtlCol="0">
              <a:spAutoFit/>
            </a:bodyPr>
            <a:lstStyle/>
            <a:p>
              <a:r>
                <a:rPr lang="en-US" sz="1600" i="1" dirty="0" smtClean="0">
                  <a:solidFill>
                    <a:srgbClr val="FF0000"/>
                  </a:solidFill>
                </a:rPr>
                <a:t>Phase contribution</a:t>
              </a:r>
              <a:endParaRPr lang="en-US" sz="1600" i="1" dirty="0">
                <a:solidFill>
                  <a:srgbClr val="FF0000"/>
                </a:solidFill>
              </a:endParaRPr>
            </a:p>
          </p:txBody>
        </p:sp>
        <p:pic>
          <p:nvPicPr>
            <p:cNvPr id="40"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27506" r="71470"/>
            <a:stretch/>
          </p:blipFill>
          <p:spPr bwMode="auto">
            <a:xfrm>
              <a:off x="3565765" y="4137698"/>
              <a:ext cx="7273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733800" y="4724400"/>
              <a:ext cx="152400" cy="2700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84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6370" y="324482"/>
            <a:ext cx="4812240" cy="458707"/>
          </a:xfrm>
        </p:spPr>
        <p:txBody>
          <a:bodyPr>
            <a:normAutofit/>
          </a:bodyPr>
          <a:lstStyle/>
          <a:p>
            <a:r>
              <a:rPr lang="en-US" sz="2000" u="sng" dirty="0" smtClean="0"/>
              <a:t>Phase object reconstruction steps:</a:t>
            </a:r>
            <a:endParaRPr lang="en-US" sz="2000" u="sng" dirty="0"/>
          </a:p>
        </p:txBody>
      </p:sp>
      <p:grpSp>
        <p:nvGrpSpPr>
          <p:cNvPr id="6" name="Group 5"/>
          <p:cNvGrpSpPr/>
          <p:nvPr/>
        </p:nvGrpSpPr>
        <p:grpSpPr>
          <a:xfrm>
            <a:off x="304800" y="814565"/>
            <a:ext cx="8723542" cy="938035"/>
            <a:chOff x="304800" y="609600"/>
            <a:chExt cx="8723542" cy="938035"/>
          </a:xfrm>
        </p:grpSpPr>
        <p:sp>
          <p:nvSpPr>
            <p:cNvPr id="3" name="TextBox 2"/>
            <p:cNvSpPr txBox="1"/>
            <p:nvPr/>
          </p:nvSpPr>
          <p:spPr>
            <a:xfrm>
              <a:off x="304800" y="609600"/>
              <a:ext cx="8723542" cy="923330"/>
            </a:xfrm>
            <a:prstGeom prst="rect">
              <a:avLst/>
            </a:prstGeom>
            <a:noFill/>
          </p:spPr>
          <p:txBody>
            <a:bodyPr wrap="none" rtlCol="0">
              <a:spAutoFit/>
            </a:bodyPr>
            <a:lstStyle/>
            <a:p>
              <a:pPr marL="342900" indent="-342900">
                <a:buAutoNum type="arabicPeriod"/>
              </a:pPr>
              <a:r>
                <a:rPr lang="en-US" dirty="0" smtClean="0"/>
                <a:t>Use </a:t>
              </a:r>
              <a:r>
                <a:rPr lang="en-US" dirty="0" err="1"/>
                <a:t>Gerchberg</a:t>
              </a:r>
              <a:r>
                <a:rPr lang="en-US" dirty="0"/>
                <a:t>-Saxon </a:t>
              </a:r>
              <a:r>
                <a:rPr lang="en-US" dirty="0" smtClean="0"/>
                <a:t>algorithm to recover the source function </a:t>
              </a:r>
              <a:r>
                <a:rPr lang="en-US" dirty="0" smtClean="0">
                  <a:solidFill>
                    <a:srgbClr val="FF0000"/>
                  </a:solidFill>
                </a:rPr>
                <a:t>with modified argument</a:t>
              </a:r>
            </a:p>
            <a:p>
              <a:pPr marL="342900" indent="-342900">
                <a:buAutoNum type="arabicPeriod"/>
              </a:pPr>
              <a:endParaRPr lang="en-US" dirty="0" smtClean="0"/>
            </a:p>
            <a:p>
              <a:pPr marL="342900" indent="-342900">
                <a:buAutoNum type="arabicPeriod"/>
              </a:pPr>
              <a:r>
                <a:rPr lang="en-US" dirty="0" smtClean="0"/>
                <a:t>Invert </a:t>
              </a:r>
              <a:r>
                <a:rPr lang="en-US" i="1" dirty="0"/>
                <a:t>I</a:t>
              </a:r>
              <a:r>
                <a:rPr lang="en-US" i="1" baseline="-25000" dirty="0"/>
                <a:t>s</a:t>
              </a:r>
              <a:r>
                <a:rPr lang="en-US" dirty="0"/>
                <a:t>[…]</a:t>
              </a:r>
              <a:r>
                <a:rPr lang="en-US" dirty="0" smtClean="0"/>
                <a:t>  to recover</a:t>
              </a:r>
              <a:endParaRPr lang="en-US" dirty="0"/>
            </a:p>
          </p:txBody>
        </p:sp>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161" r="22178"/>
            <a:stretch/>
          </p:blipFill>
          <p:spPr bwMode="auto">
            <a:xfrm>
              <a:off x="6705600" y="911965"/>
              <a:ext cx="1873518" cy="54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588" t="16243" r="24229" b="15424"/>
            <a:stretch/>
          </p:blipFill>
          <p:spPr bwMode="auto">
            <a:xfrm>
              <a:off x="2895600" y="1176691"/>
              <a:ext cx="659422" cy="37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6" name="Group 45"/>
          <p:cNvGrpSpPr/>
          <p:nvPr/>
        </p:nvGrpSpPr>
        <p:grpSpPr>
          <a:xfrm>
            <a:off x="649" y="3690866"/>
            <a:ext cx="9150971" cy="2633734"/>
            <a:chOff x="649" y="3995666"/>
            <a:chExt cx="9150971" cy="2633734"/>
          </a:xfrm>
        </p:grpSpPr>
        <p:pic>
          <p:nvPicPr>
            <p:cNvPr id="36" name="Picture 35" descr="F3.eps"/>
            <p:cNvPicPr>
              <a:picLocks noChangeAspect="1"/>
            </p:cNvPicPr>
            <p:nvPr/>
          </p:nvPicPr>
          <p:blipFill rotWithShape="1">
            <a:blip r:embed="rId5">
              <a:extLst>
                <a:ext uri="{28A0092B-C50C-407E-A947-70E740481C1C}">
                  <a14:useLocalDpi xmlns:a14="http://schemas.microsoft.com/office/drawing/2010/main" val="0"/>
                </a:ext>
              </a:extLst>
            </a:blip>
            <a:srcRect t="4121"/>
            <a:stretch/>
          </p:blipFill>
          <p:spPr>
            <a:xfrm>
              <a:off x="3192780" y="4067637"/>
              <a:ext cx="2979420" cy="2539905"/>
            </a:xfrm>
            <a:prstGeom prst="rect">
              <a:avLst/>
            </a:prstGeom>
          </p:spPr>
        </p:pic>
        <p:grpSp>
          <p:nvGrpSpPr>
            <p:cNvPr id="29" name="Group 28"/>
            <p:cNvGrpSpPr/>
            <p:nvPr/>
          </p:nvGrpSpPr>
          <p:grpSpPr>
            <a:xfrm>
              <a:off x="6172200" y="4089495"/>
              <a:ext cx="2979420" cy="2539905"/>
              <a:chOff x="5758667" y="4086011"/>
              <a:chExt cx="2979420" cy="2539905"/>
            </a:xfrm>
          </p:grpSpPr>
          <p:pic>
            <p:nvPicPr>
              <p:cNvPr id="30" name="Picture 29" descr="F4.eps"/>
              <p:cNvPicPr>
                <a:picLocks noChangeAspect="1"/>
              </p:cNvPicPr>
              <p:nvPr/>
            </p:nvPicPr>
            <p:blipFill rotWithShape="1">
              <a:blip r:embed="rId6">
                <a:extLst>
                  <a:ext uri="{28A0092B-C50C-407E-A947-70E740481C1C}">
                    <a14:useLocalDpi xmlns:a14="http://schemas.microsoft.com/office/drawing/2010/main" val="0"/>
                  </a:ext>
                </a:extLst>
              </a:blip>
              <a:srcRect t="4121"/>
              <a:stretch/>
            </p:blipFill>
            <p:spPr>
              <a:xfrm>
                <a:off x="5758667" y="4086011"/>
                <a:ext cx="2979420" cy="2539905"/>
              </a:xfrm>
              <a:prstGeom prst="rect">
                <a:avLst/>
              </a:prstGeom>
            </p:spPr>
          </p:pic>
          <p:sp>
            <p:nvSpPr>
              <p:cNvPr id="31" name="Oval 30"/>
              <p:cNvSpPr/>
              <p:nvPr/>
            </p:nvSpPr>
            <p:spPr>
              <a:xfrm>
                <a:off x="6843060" y="5385001"/>
                <a:ext cx="817176" cy="3150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6182891" y="5989146"/>
                <a:ext cx="2008596" cy="307777"/>
              </a:xfrm>
              <a:prstGeom prst="rect">
                <a:avLst/>
              </a:prstGeom>
              <a:noFill/>
            </p:spPr>
            <p:txBody>
              <a:bodyPr wrap="square" rtlCol="0">
                <a:spAutoFit/>
              </a:bodyPr>
              <a:lstStyle/>
              <a:p>
                <a:pPr algn="ctr"/>
                <a:r>
                  <a:rPr lang="en-US" sz="1400" dirty="0" smtClean="0">
                    <a:solidFill>
                      <a:srgbClr val="FFFF00"/>
                    </a:solidFill>
                  </a:rPr>
                  <a:t>Restored phase object</a:t>
                </a:r>
                <a:endParaRPr lang="en-US" sz="1400" dirty="0">
                  <a:solidFill>
                    <a:srgbClr val="FFFF00"/>
                  </a:solidFill>
                </a:endParaRPr>
              </a:p>
            </p:txBody>
          </p:sp>
          <p:cxnSp>
            <p:nvCxnSpPr>
              <p:cNvPr id="33" name="Straight Arrow Connector 32"/>
              <p:cNvCxnSpPr/>
              <p:nvPr/>
            </p:nvCxnSpPr>
            <p:spPr>
              <a:xfrm flipH="1" flipV="1">
                <a:off x="7236414" y="5749254"/>
                <a:ext cx="9845" cy="2694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9" name="Right Arrow 8"/>
            <p:cNvSpPr/>
            <p:nvPr/>
          </p:nvSpPr>
          <p:spPr>
            <a:xfrm>
              <a:off x="5858046" y="5029200"/>
              <a:ext cx="6283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49" y="4067637"/>
              <a:ext cx="2971151" cy="2539905"/>
              <a:chOff x="1524000" y="4038600"/>
              <a:chExt cx="2971151" cy="2539905"/>
            </a:xfrm>
          </p:grpSpPr>
          <p:pic>
            <p:nvPicPr>
              <p:cNvPr id="5" name="Picture 4" descr="F2.eps"/>
              <p:cNvPicPr>
                <a:picLocks noChangeAspect="1"/>
              </p:cNvPicPr>
              <p:nvPr/>
            </p:nvPicPr>
            <p:blipFill rotWithShape="1">
              <a:blip r:embed="rId7">
                <a:extLst>
                  <a:ext uri="{28A0092B-C50C-407E-A947-70E740481C1C}">
                    <a14:useLocalDpi xmlns:a14="http://schemas.microsoft.com/office/drawing/2010/main" val="0"/>
                  </a:ext>
                </a:extLst>
              </a:blip>
              <a:srcRect t="4090"/>
              <a:stretch/>
            </p:blipFill>
            <p:spPr>
              <a:xfrm>
                <a:off x="1524000" y="4038600"/>
                <a:ext cx="2971151" cy="2539905"/>
              </a:xfrm>
              <a:prstGeom prst="rect">
                <a:avLst/>
              </a:prstGeom>
            </p:spPr>
          </p:pic>
          <p:sp>
            <p:nvSpPr>
              <p:cNvPr id="15" name="Oval 14"/>
              <p:cNvSpPr/>
              <p:nvPr/>
            </p:nvSpPr>
            <p:spPr>
              <a:xfrm>
                <a:off x="2598804" y="5343011"/>
                <a:ext cx="817176" cy="3150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015694" y="5859328"/>
                <a:ext cx="2008596" cy="307777"/>
              </a:xfrm>
              <a:prstGeom prst="rect">
                <a:avLst/>
              </a:prstGeom>
              <a:noFill/>
            </p:spPr>
            <p:txBody>
              <a:bodyPr wrap="square" rtlCol="0">
                <a:spAutoFit/>
              </a:bodyPr>
              <a:lstStyle/>
              <a:p>
                <a:pPr algn="ctr"/>
                <a:r>
                  <a:rPr lang="en-US" sz="1400" dirty="0" smtClean="0">
                    <a:solidFill>
                      <a:srgbClr val="FFFF00"/>
                    </a:solidFill>
                  </a:rPr>
                  <a:t>Original phase object</a:t>
                </a:r>
                <a:endParaRPr lang="en-US" sz="1400" dirty="0">
                  <a:solidFill>
                    <a:srgbClr val="FFFF00"/>
                  </a:solidFill>
                </a:endParaRPr>
              </a:p>
            </p:txBody>
          </p:sp>
          <p:cxnSp>
            <p:nvCxnSpPr>
              <p:cNvPr id="35" name="Straight Arrow Connector 34"/>
              <p:cNvCxnSpPr/>
              <p:nvPr/>
            </p:nvCxnSpPr>
            <p:spPr>
              <a:xfrm flipH="1" flipV="1">
                <a:off x="3019992" y="5672308"/>
                <a:ext cx="9845" cy="2694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7" name="Right Arrow 36"/>
            <p:cNvSpPr/>
            <p:nvPr/>
          </p:nvSpPr>
          <p:spPr>
            <a:xfrm>
              <a:off x="2743200" y="5076751"/>
              <a:ext cx="6283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684085" y="4444425"/>
              <a:ext cx="976229" cy="1372707"/>
              <a:chOff x="5684085" y="4444425"/>
              <a:chExt cx="976229" cy="1372707"/>
            </a:xfrm>
          </p:grpSpPr>
          <p:sp>
            <p:nvSpPr>
              <p:cNvPr id="12" name="TextBox 11"/>
              <p:cNvSpPr txBox="1"/>
              <p:nvPr/>
            </p:nvSpPr>
            <p:spPr>
              <a:xfrm>
                <a:off x="5684085" y="5232357"/>
                <a:ext cx="976229" cy="584775"/>
              </a:xfrm>
              <a:prstGeom prst="rect">
                <a:avLst/>
              </a:prstGeom>
              <a:noFill/>
            </p:spPr>
            <p:txBody>
              <a:bodyPr wrap="none" rtlCol="0">
                <a:spAutoFit/>
              </a:bodyPr>
              <a:lstStyle/>
              <a:p>
                <a:pPr algn="ctr"/>
                <a:r>
                  <a:rPr lang="en-US" sz="1600" dirty="0" smtClean="0"/>
                  <a:t>500 </a:t>
                </a:r>
              </a:p>
              <a:p>
                <a:pPr algn="ctr"/>
                <a:r>
                  <a:rPr lang="en-US" sz="1600" dirty="0" smtClean="0"/>
                  <a:t>iterations</a:t>
                </a:r>
                <a:endParaRPr lang="en-US" sz="1600" dirty="0"/>
              </a:p>
            </p:txBody>
          </p:sp>
          <p:sp>
            <p:nvSpPr>
              <p:cNvPr id="38" name="TextBox 37"/>
              <p:cNvSpPr txBox="1"/>
              <p:nvPr/>
            </p:nvSpPr>
            <p:spPr>
              <a:xfrm>
                <a:off x="5686267" y="4444425"/>
                <a:ext cx="971869" cy="584775"/>
              </a:xfrm>
              <a:prstGeom prst="rect">
                <a:avLst/>
              </a:prstGeom>
              <a:noFill/>
            </p:spPr>
            <p:txBody>
              <a:bodyPr wrap="none" rtlCol="0">
                <a:spAutoFit/>
              </a:bodyPr>
              <a:lstStyle/>
              <a:p>
                <a:pPr algn="ctr"/>
                <a:r>
                  <a:rPr lang="en-US" sz="1600" dirty="0" smtClean="0"/>
                  <a:t>Restoring</a:t>
                </a:r>
              </a:p>
              <a:p>
                <a:pPr algn="ctr"/>
                <a:r>
                  <a:rPr lang="en-US" sz="1600" dirty="0" smtClean="0"/>
                  <a:t>after</a:t>
                </a:r>
                <a:endParaRPr lang="en-US" sz="1600" dirty="0"/>
              </a:p>
            </p:txBody>
          </p:sp>
        </p:grpSp>
        <p:grpSp>
          <p:nvGrpSpPr>
            <p:cNvPr id="41" name="Group 40"/>
            <p:cNvGrpSpPr/>
            <p:nvPr/>
          </p:nvGrpSpPr>
          <p:grpSpPr>
            <a:xfrm>
              <a:off x="2518488" y="4491298"/>
              <a:ext cx="1096839" cy="1372707"/>
              <a:chOff x="5623780" y="4444425"/>
              <a:chExt cx="1096839" cy="1372707"/>
            </a:xfrm>
          </p:grpSpPr>
          <p:sp>
            <p:nvSpPr>
              <p:cNvPr id="42" name="TextBox 41"/>
              <p:cNvSpPr txBox="1"/>
              <p:nvPr/>
            </p:nvSpPr>
            <p:spPr>
              <a:xfrm>
                <a:off x="5623780" y="5232357"/>
                <a:ext cx="1096839" cy="584775"/>
              </a:xfrm>
              <a:prstGeom prst="rect">
                <a:avLst/>
              </a:prstGeom>
              <a:noFill/>
            </p:spPr>
            <p:txBody>
              <a:bodyPr wrap="none" rtlCol="0">
                <a:spAutoFit/>
              </a:bodyPr>
              <a:lstStyle/>
              <a:p>
                <a:pPr algn="ctr"/>
                <a:r>
                  <a:rPr lang="en-US" sz="1600" dirty="0" smtClean="0"/>
                  <a:t>correlation</a:t>
                </a:r>
              </a:p>
              <a:p>
                <a:pPr algn="ctr"/>
                <a:r>
                  <a:rPr lang="en-US" sz="1600" dirty="0" smtClean="0"/>
                  <a:t>function</a:t>
                </a:r>
                <a:endParaRPr lang="en-US" sz="1600" dirty="0"/>
              </a:p>
            </p:txBody>
          </p:sp>
          <p:sp>
            <p:nvSpPr>
              <p:cNvPr id="43" name="TextBox 42"/>
              <p:cNvSpPr txBox="1"/>
              <p:nvPr/>
            </p:nvSpPr>
            <p:spPr>
              <a:xfrm>
                <a:off x="5676781" y="4444425"/>
                <a:ext cx="990848" cy="584775"/>
              </a:xfrm>
              <a:prstGeom prst="rect">
                <a:avLst/>
              </a:prstGeom>
              <a:noFill/>
            </p:spPr>
            <p:txBody>
              <a:bodyPr wrap="none" rtlCol="0">
                <a:spAutoFit/>
              </a:bodyPr>
              <a:lstStyle/>
              <a:p>
                <a:pPr algn="ctr"/>
                <a:r>
                  <a:rPr lang="en-US" sz="1600" dirty="0" smtClean="0"/>
                  <a:t>Encoding </a:t>
                </a:r>
              </a:p>
              <a:p>
                <a:pPr algn="ctr"/>
                <a:r>
                  <a:rPr lang="en-US" sz="1600" dirty="0" smtClean="0"/>
                  <a:t>into</a:t>
                </a:r>
                <a:endParaRPr lang="en-US" sz="1600" dirty="0"/>
              </a:p>
            </p:txBody>
          </p:sp>
        </p:grpSp>
        <p:pic>
          <p:nvPicPr>
            <p:cNvPr id="4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161" r="22178"/>
            <a:stretch/>
          </p:blipFill>
          <p:spPr bwMode="auto">
            <a:xfrm>
              <a:off x="620982" y="3995666"/>
              <a:ext cx="1726118" cy="50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161" r="22178"/>
            <a:stretch/>
          </p:blipFill>
          <p:spPr bwMode="auto">
            <a:xfrm>
              <a:off x="6737663" y="3995666"/>
              <a:ext cx="1726118" cy="50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8" name="Picture 4" descr="C:\Users\dmitry\Desktop\0217_WVinterne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6162" y="2133600"/>
            <a:ext cx="1087259" cy="1615298"/>
          </a:xfrm>
          <a:prstGeom prst="rect">
            <a:avLst/>
          </a:prstGeom>
          <a:noFill/>
          <a:extLst>
            <a:ext uri="{909E8E84-426E-40DD-AFC4-6F175D3DCCD1}">
              <a14:hiddenFill xmlns:a14="http://schemas.microsoft.com/office/drawing/2010/main">
                <a:solidFill>
                  <a:srgbClr val="FFFFFF"/>
                </a:solidFill>
              </a14:hiddenFill>
            </a:ext>
          </a:extLst>
        </p:spPr>
      </p:pic>
      <p:sp>
        <p:nvSpPr>
          <p:cNvPr id="50" name="Oval 49"/>
          <p:cNvSpPr/>
          <p:nvPr/>
        </p:nvSpPr>
        <p:spPr>
          <a:xfrm>
            <a:off x="1368310" y="1946701"/>
            <a:ext cx="838200" cy="903296"/>
          </a:xfrm>
          <a:prstGeom prst="ellipse">
            <a:avLst/>
          </a:prstGeom>
          <a:gradFill flip="none" rotWithShape="1">
            <a:gsLst>
              <a:gs pos="0">
                <a:srgbClr val="FF0000"/>
              </a:gs>
              <a:gs pos="100000">
                <a:schemeClr val="bg1">
                  <a:alpha val="52000"/>
                </a:schemeClr>
              </a:gs>
            </a:gsLst>
            <a:path path="circle">
              <a:fillToRect l="50000" t="50000" r="50000" b="50000"/>
            </a:path>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a:off x="1796703" y="2412882"/>
            <a:ext cx="1938956" cy="2572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587510" y="2222412"/>
            <a:ext cx="625492" cy="307777"/>
          </a:xfrm>
          <a:prstGeom prst="rect">
            <a:avLst/>
          </a:prstGeom>
        </p:spPr>
        <p:txBody>
          <a:bodyPr wrap="none">
            <a:spAutoFit/>
          </a:bodyPr>
          <a:lstStyle/>
          <a:p>
            <a:r>
              <a:rPr lang="en-US" sz="1400" dirty="0" smtClean="0"/>
              <a:t>50 cm</a:t>
            </a:r>
            <a:endParaRPr lang="en-US" sz="1400" dirty="0"/>
          </a:p>
        </p:txBody>
      </p:sp>
      <p:sp>
        <p:nvSpPr>
          <p:cNvPr id="59" name="Rectangle 58"/>
          <p:cNvSpPr/>
          <p:nvPr/>
        </p:nvSpPr>
        <p:spPr>
          <a:xfrm>
            <a:off x="4561423" y="2753513"/>
            <a:ext cx="625492" cy="307777"/>
          </a:xfrm>
          <a:prstGeom prst="rect">
            <a:avLst/>
          </a:prstGeom>
        </p:spPr>
        <p:txBody>
          <a:bodyPr wrap="none">
            <a:spAutoFit/>
          </a:bodyPr>
          <a:lstStyle/>
          <a:p>
            <a:r>
              <a:rPr lang="en-US" sz="1400" dirty="0" smtClean="0"/>
              <a:t>50 cm</a:t>
            </a:r>
            <a:endParaRPr lang="en-US" sz="1400" dirty="0"/>
          </a:p>
        </p:txBody>
      </p:sp>
      <p:pic>
        <p:nvPicPr>
          <p:cNvPr id="6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116277">
            <a:off x="5875046" y="2210716"/>
            <a:ext cx="1381125" cy="130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Rectangle 62"/>
          <p:cNvSpPr/>
          <p:nvPr/>
        </p:nvSpPr>
        <p:spPr>
          <a:xfrm rot="20294269">
            <a:off x="5742567" y="2782348"/>
            <a:ext cx="304800" cy="2250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a:off x="3808600" y="2660128"/>
            <a:ext cx="2207910" cy="24727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rot="19559208">
            <a:off x="3617453" y="2390230"/>
            <a:ext cx="236415" cy="145665"/>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endCxn id="65" idx="3"/>
          </p:cNvCxnSpPr>
          <p:nvPr/>
        </p:nvCxnSpPr>
        <p:spPr>
          <a:xfrm flipH="1">
            <a:off x="3833644" y="2229260"/>
            <a:ext cx="443402" cy="167680"/>
          </a:xfrm>
          <a:prstGeom prst="straightConnector1">
            <a:avLst/>
          </a:prstGeom>
          <a:ln w="952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298385" y="1694324"/>
            <a:ext cx="1385700" cy="738664"/>
          </a:xfrm>
          <a:prstGeom prst="rect">
            <a:avLst/>
          </a:prstGeom>
          <a:noFill/>
        </p:spPr>
        <p:txBody>
          <a:bodyPr wrap="none" rtlCol="0">
            <a:spAutoFit/>
          </a:bodyPr>
          <a:lstStyle/>
          <a:p>
            <a:r>
              <a:rPr lang="en-US" sz="1400" dirty="0" smtClean="0"/>
              <a:t>Keep this piece,</a:t>
            </a:r>
          </a:p>
          <a:p>
            <a:r>
              <a:rPr lang="en-US" sz="1400" dirty="0" smtClean="0"/>
              <a:t>remove the rest </a:t>
            </a:r>
          </a:p>
          <a:p>
            <a:r>
              <a:rPr lang="en-US" sz="1400" dirty="0" smtClean="0"/>
              <a:t>of the len</a:t>
            </a:r>
            <a:r>
              <a:rPr lang="en-US" sz="1400" dirty="0"/>
              <a:t>s</a:t>
            </a:r>
          </a:p>
        </p:txBody>
      </p:sp>
      <p:sp>
        <p:nvSpPr>
          <p:cNvPr id="69" name="Rectangle 68"/>
          <p:cNvSpPr/>
          <p:nvPr/>
        </p:nvSpPr>
        <p:spPr>
          <a:xfrm>
            <a:off x="2387357" y="2931564"/>
            <a:ext cx="1077539" cy="307777"/>
          </a:xfrm>
          <a:prstGeom prst="rect">
            <a:avLst/>
          </a:prstGeom>
        </p:spPr>
        <p:txBody>
          <a:bodyPr wrap="none">
            <a:spAutoFit/>
          </a:bodyPr>
          <a:lstStyle/>
          <a:p>
            <a:r>
              <a:rPr lang="en-US" sz="1400" i="1" dirty="0" smtClean="0"/>
              <a:t>f</a:t>
            </a:r>
            <a:r>
              <a:rPr lang="en-US" sz="1400" dirty="0" smtClean="0"/>
              <a:t> = 11.36 cm</a:t>
            </a:r>
            <a:endParaRPr lang="en-US" sz="1400" dirty="0"/>
          </a:p>
        </p:txBody>
      </p:sp>
      <p:sp>
        <p:nvSpPr>
          <p:cNvPr id="47" name="Rectangle 46"/>
          <p:cNvSpPr/>
          <p:nvPr/>
        </p:nvSpPr>
        <p:spPr>
          <a:xfrm>
            <a:off x="2352606" y="5982667"/>
            <a:ext cx="466794" cy="369332"/>
          </a:xfrm>
          <a:prstGeom prst="rect">
            <a:avLst/>
          </a:prstGeom>
        </p:spPr>
        <p:txBody>
          <a:bodyPr wrap="none">
            <a:spAutoFit/>
          </a:bodyPr>
          <a:lstStyle/>
          <a:p>
            <a:r>
              <a:rPr lang="en-US" dirty="0" smtClean="0"/>
              <a:t>cm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41320082"/>
              </p:ext>
            </p:extLst>
          </p:nvPr>
        </p:nvGraphicFramePr>
        <p:xfrm>
          <a:off x="1458754" y="6045289"/>
          <a:ext cx="919163" cy="293688"/>
        </p:xfrm>
        <a:graphic>
          <a:graphicData uri="http://schemas.openxmlformats.org/presentationml/2006/ole">
            <mc:AlternateContent xmlns:mc="http://schemas.openxmlformats.org/markup-compatibility/2006">
              <mc:Choice xmlns:v="urn:schemas-microsoft-com:vml" Requires="v">
                <p:oleObj spid="_x0000_s104463" name="Equation" r:id="rId10" imgW="634680" imgH="203040" progId="Equation.3">
                  <p:embed/>
                </p:oleObj>
              </mc:Choice>
              <mc:Fallback>
                <p:oleObj name="Equation" r:id="rId10" imgW="634680" imgH="203040" progId="Equation.3">
                  <p:embed/>
                  <p:pic>
                    <p:nvPicPr>
                      <p:cNvPr id="0" name="Object 5"/>
                      <p:cNvPicPr>
                        <a:picLocks noChangeAspect="1" noChangeArrowheads="1"/>
                      </p:cNvPicPr>
                      <p:nvPr/>
                    </p:nvPicPr>
                    <p:blipFill>
                      <a:blip r:embed="rId11"/>
                      <a:srcRect/>
                      <a:stretch>
                        <a:fillRect/>
                      </a:stretch>
                    </p:blipFill>
                    <p:spPr bwMode="auto">
                      <a:xfrm>
                        <a:off x="1458754" y="6045289"/>
                        <a:ext cx="919163"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48636118"/>
              </p:ext>
            </p:extLst>
          </p:nvPr>
        </p:nvGraphicFramePr>
        <p:xfrm>
          <a:off x="6477000" y="6030913"/>
          <a:ext cx="1397000" cy="293687"/>
        </p:xfrm>
        <a:graphic>
          <a:graphicData uri="http://schemas.openxmlformats.org/presentationml/2006/ole">
            <mc:AlternateContent xmlns:mc="http://schemas.openxmlformats.org/markup-compatibility/2006">
              <mc:Choice xmlns:v="urn:schemas-microsoft-com:vml" Requires="v">
                <p:oleObj spid="_x0000_s104464" name="Equation" r:id="rId12" imgW="965160" imgH="203040" progId="Equation.3">
                  <p:embed/>
                </p:oleObj>
              </mc:Choice>
              <mc:Fallback>
                <p:oleObj name="Equation" r:id="rId12" imgW="965160" imgH="203040" progId="Equation.3">
                  <p:embed/>
                  <p:pic>
                    <p:nvPicPr>
                      <p:cNvPr id="0" name="Object 3"/>
                      <p:cNvPicPr>
                        <a:picLocks noChangeAspect="1" noChangeArrowheads="1"/>
                      </p:cNvPicPr>
                      <p:nvPr/>
                    </p:nvPicPr>
                    <p:blipFill>
                      <a:blip r:embed="rId13"/>
                      <a:srcRect/>
                      <a:stretch>
                        <a:fillRect/>
                      </a:stretch>
                    </p:blipFill>
                    <p:spPr bwMode="auto">
                      <a:xfrm>
                        <a:off x="6477000" y="6030913"/>
                        <a:ext cx="13970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Rectangle 48"/>
          <p:cNvSpPr/>
          <p:nvPr/>
        </p:nvSpPr>
        <p:spPr>
          <a:xfrm>
            <a:off x="7840372" y="5955268"/>
            <a:ext cx="466794" cy="369332"/>
          </a:xfrm>
          <a:prstGeom prst="rect">
            <a:avLst/>
          </a:prstGeom>
        </p:spPr>
        <p:txBody>
          <a:bodyPr wrap="none">
            <a:spAutoFit/>
          </a:bodyPr>
          <a:lstStyle/>
          <a:p>
            <a:r>
              <a:rPr lang="en-US" dirty="0" smtClean="0"/>
              <a:t>cm</a:t>
            </a:r>
            <a:endParaRPr lang="en-US" dirty="0"/>
          </a:p>
        </p:txBody>
      </p:sp>
      <p:cxnSp>
        <p:nvCxnSpPr>
          <p:cNvPr id="52" name="Straight Arrow Connector 51"/>
          <p:cNvCxnSpPr/>
          <p:nvPr/>
        </p:nvCxnSpPr>
        <p:spPr>
          <a:xfrm flipV="1">
            <a:off x="2766181" y="6167333"/>
            <a:ext cx="372017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062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86200" y="304799"/>
            <a:ext cx="1404295" cy="461665"/>
          </a:xfrm>
          <a:prstGeom prst="rect">
            <a:avLst/>
          </a:prstGeom>
          <a:noFill/>
        </p:spPr>
        <p:txBody>
          <a:bodyPr wrap="none" rtlCol="0">
            <a:spAutoFit/>
          </a:bodyPr>
          <a:lstStyle/>
          <a:p>
            <a:r>
              <a:rPr lang="en-US" sz="2400" b="1" dirty="0" smtClean="0">
                <a:solidFill>
                  <a:srgbClr val="002060"/>
                </a:solidFill>
              </a:rPr>
              <a:t>Summary</a:t>
            </a:r>
            <a:endParaRPr lang="en-US" sz="2400" b="1" dirty="0">
              <a:solidFill>
                <a:srgbClr val="002060"/>
              </a:solidFill>
            </a:endParaRPr>
          </a:p>
        </p:txBody>
      </p:sp>
      <p:sp>
        <p:nvSpPr>
          <p:cNvPr id="4" name="TextBox 3"/>
          <p:cNvSpPr txBox="1"/>
          <p:nvPr/>
        </p:nvSpPr>
        <p:spPr>
          <a:xfrm>
            <a:off x="914400" y="2743200"/>
            <a:ext cx="7086600" cy="1569660"/>
          </a:xfrm>
          <a:prstGeom prst="rect">
            <a:avLst/>
          </a:prstGeom>
          <a:noFill/>
        </p:spPr>
        <p:txBody>
          <a:bodyPr wrap="square" rtlCol="0">
            <a:spAutoFit/>
          </a:bodyPr>
          <a:lstStyle/>
          <a:p>
            <a:pPr lvl="1">
              <a:buFont typeface="Arial" pitchFamily="34" charset="0"/>
              <a:buChar char="•"/>
            </a:pPr>
            <a:r>
              <a:rPr lang="en-US" sz="1600" dirty="0" smtClean="0"/>
              <a:t> 	Exoplanets</a:t>
            </a:r>
          </a:p>
          <a:p>
            <a:pPr lvl="1">
              <a:buFont typeface="Arial" pitchFamily="34" charset="0"/>
              <a:buChar char="•"/>
            </a:pPr>
            <a:r>
              <a:rPr lang="en-US" sz="1600" dirty="0" smtClean="0"/>
              <a:t>        Neutron stars </a:t>
            </a:r>
            <a:endParaRPr lang="en-US" sz="1600" dirty="0"/>
          </a:p>
          <a:p>
            <a:pPr lvl="1">
              <a:buFont typeface="Arial" pitchFamily="34" charset="0"/>
              <a:buChar char="•"/>
            </a:pPr>
            <a:r>
              <a:rPr lang="en-US" sz="1600" dirty="0"/>
              <a:t>       </a:t>
            </a:r>
            <a:r>
              <a:rPr lang="en-US" sz="1600" dirty="0" smtClean="0"/>
              <a:t> Kuiper </a:t>
            </a:r>
            <a:r>
              <a:rPr lang="en-US" sz="1600" dirty="0"/>
              <a:t>Belt / </a:t>
            </a:r>
            <a:r>
              <a:rPr lang="en-US" sz="1600" dirty="0" err="1"/>
              <a:t>Oort</a:t>
            </a:r>
            <a:r>
              <a:rPr lang="en-US" sz="1600" dirty="0"/>
              <a:t> cloud objects</a:t>
            </a:r>
          </a:p>
          <a:p>
            <a:pPr lvl="1">
              <a:buFont typeface="Arial" pitchFamily="34" charset="0"/>
              <a:buChar char="•"/>
            </a:pPr>
            <a:r>
              <a:rPr lang="en-US" sz="1600" dirty="0"/>
              <a:t>       </a:t>
            </a:r>
            <a:r>
              <a:rPr lang="en-US" sz="1600" dirty="0" smtClean="0"/>
              <a:t> Dark </a:t>
            </a:r>
            <a:r>
              <a:rPr lang="en-US" sz="1600" dirty="0"/>
              <a:t>matter</a:t>
            </a:r>
          </a:p>
          <a:p>
            <a:pPr lvl="1">
              <a:buFont typeface="Arial" pitchFamily="34" charset="0"/>
              <a:buChar char="•"/>
            </a:pPr>
            <a:r>
              <a:rPr lang="en-US" sz="1600" dirty="0"/>
              <a:t> </a:t>
            </a:r>
            <a:r>
              <a:rPr lang="en-US" sz="1600" dirty="0" smtClean="0"/>
              <a:t>	Gas </a:t>
            </a:r>
            <a:r>
              <a:rPr lang="en-US" sz="1600" dirty="0"/>
              <a:t>or dust clouds </a:t>
            </a:r>
          </a:p>
          <a:p>
            <a:pPr lvl="1">
              <a:buFont typeface="Arial" pitchFamily="34" charset="0"/>
              <a:buChar char="•"/>
            </a:pPr>
            <a:r>
              <a:rPr lang="en-US" sz="1600" dirty="0"/>
              <a:t> 	Gravitational </a:t>
            </a:r>
            <a:r>
              <a:rPr lang="en-US" sz="1600" dirty="0" smtClean="0"/>
              <a:t>lensing and </a:t>
            </a:r>
            <a:r>
              <a:rPr lang="en-US" sz="1600" dirty="0" err="1" smtClean="0"/>
              <a:t>microlensing</a:t>
            </a:r>
            <a:endParaRPr lang="en-US" dirty="0" smtClean="0"/>
          </a:p>
        </p:txBody>
      </p:sp>
      <p:sp>
        <p:nvSpPr>
          <p:cNvPr id="2" name="TextBox 1"/>
          <p:cNvSpPr txBox="1"/>
          <p:nvPr/>
        </p:nvSpPr>
        <p:spPr>
          <a:xfrm>
            <a:off x="762000" y="990600"/>
            <a:ext cx="7086600" cy="2308324"/>
          </a:xfrm>
          <a:prstGeom prst="rect">
            <a:avLst/>
          </a:prstGeom>
          <a:noFill/>
        </p:spPr>
        <p:txBody>
          <a:bodyPr wrap="square" rtlCol="0">
            <a:spAutoFit/>
          </a:bodyPr>
          <a:lstStyle/>
          <a:p>
            <a:r>
              <a:rPr lang="en-US" dirty="0" smtClean="0"/>
              <a:t>A dark object in the line of sight affects a light source correlation function, imprinting upon it its own optical properties. This phenomenon may be used for intensity-interferometric imaging of this object.</a:t>
            </a:r>
          </a:p>
          <a:p>
            <a:endParaRPr lang="en-US" dirty="0"/>
          </a:p>
          <a:p>
            <a:r>
              <a:rPr lang="en-US" dirty="0" smtClean="0"/>
              <a:t>This technique may be promising for high-resolution observation of a variety of space objects and phenomena, e.g.</a:t>
            </a:r>
          </a:p>
          <a:p>
            <a:endParaRPr lang="en-US" dirty="0"/>
          </a:p>
          <a:p>
            <a:endParaRPr lang="en-US" dirty="0"/>
          </a:p>
        </p:txBody>
      </p:sp>
      <p:sp>
        <p:nvSpPr>
          <p:cNvPr id="10" name="TextBox 9"/>
          <p:cNvSpPr txBox="1"/>
          <p:nvPr/>
        </p:nvSpPr>
        <p:spPr>
          <a:xfrm>
            <a:off x="744746" y="4572000"/>
            <a:ext cx="7408653" cy="646331"/>
          </a:xfrm>
          <a:prstGeom prst="rect">
            <a:avLst/>
          </a:prstGeom>
          <a:noFill/>
        </p:spPr>
        <p:txBody>
          <a:bodyPr wrap="square" rtlCol="0">
            <a:spAutoFit/>
          </a:bodyPr>
          <a:lstStyle/>
          <a:p>
            <a:r>
              <a:rPr lang="en-US" dirty="0" smtClean="0"/>
              <a:t>SNR in the intensity-interferometric imaging of dark objects is not favorable but may be suitable in narrow-bandwidth measurements.</a:t>
            </a:r>
          </a:p>
        </p:txBody>
      </p:sp>
    </p:spTree>
    <p:extLst>
      <p:ext uri="{BB962C8B-B14F-4D97-AF65-F5344CB8AC3E}">
        <p14:creationId xmlns:p14="http://schemas.microsoft.com/office/powerpoint/2010/main" val="2422739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Backup slides</a:t>
            </a:r>
            <a:endParaRPr lang="en-US" dirty="0"/>
          </a:p>
        </p:txBody>
      </p:sp>
    </p:spTree>
    <p:extLst>
      <p:ext uri="{BB962C8B-B14F-4D97-AF65-F5344CB8AC3E}">
        <p14:creationId xmlns:p14="http://schemas.microsoft.com/office/powerpoint/2010/main" val="1805209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381000"/>
            <a:ext cx="4980915" cy="461665"/>
          </a:xfrm>
          <a:prstGeom prst="rect">
            <a:avLst/>
          </a:prstGeom>
          <a:noFill/>
        </p:spPr>
        <p:txBody>
          <a:bodyPr wrap="none" rtlCol="0">
            <a:spAutoFit/>
          </a:bodyPr>
          <a:lstStyle/>
          <a:p>
            <a:r>
              <a:rPr lang="en-US" sz="2400" b="1" dirty="0" smtClean="0">
                <a:solidFill>
                  <a:srgbClr val="002060"/>
                </a:solidFill>
              </a:rPr>
              <a:t>The UMBC Ghost Imaging experiment</a:t>
            </a:r>
            <a:endParaRPr lang="en-US" sz="2400" b="1" dirty="0">
              <a:solidFill>
                <a:srgbClr val="002060"/>
              </a:solidFill>
            </a:endParaRPr>
          </a:p>
        </p:txBody>
      </p:sp>
      <p:grpSp>
        <p:nvGrpSpPr>
          <p:cNvPr id="41" name="Group 40"/>
          <p:cNvGrpSpPr/>
          <p:nvPr/>
        </p:nvGrpSpPr>
        <p:grpSpPr>
          <a:xfrm>
            <a:off x="457200" y="2286000"/>
            <a:ext cx="8458200" cy="2764642"/>
            <a:chOff x="457200" y="1426358"/>
            <a:chExt cx="8458200" cy="2764642"/>
          </a:xfrm>
        </p:grpSpPr>
        <p:pic>
          <p:nvPicPr>
            <p:cNvPr id="20" name="Picture 12" descr="C:\Docs\Talks\QUIST00\egg_01.jpg"/>
            <p:cNvPicPr>
              <a:picLocks noChangeAspect="1" noChangeArrowheads="1"/>
            </p:cNvPicPr>
            <p:nvPr/>
          </p:nvPicPr>
          <p:blipFill>
            <a:blip r:embed="rId4" cstate="print"/>
            <a:srcRect/>
            <a:stretch>
              <a:fillRect/>
            </a:stretch>
          </p:blipFill>
          <p:spPr bwMode="auto">
            <a:xfrm rot="3018312">
              <a:off x="4933794" y="3376429"/>
              <a:ext cx="795494" cy="719732"/>
            </a:xfrm>
            <a:prstGeom prst="rect">
              <a:avLst/>
            </a:prstGeom>
            <a:noFill/>
          </p:spPr>
        </p:pic>
        <p:pic>
          <p:nvPicPr>
            <p:cNvPr id="16" name="Picture 12" descr="C:\Docs\Talks\QUIST00\egg_01.jpg"/>
            <p:cNvPicPr>
              <a:picLocks noChangeAspect="1" noChangeArrowheads="1"/>
            </p:cNvPicPr>
            <p:nvPr/>
          </p:nvPicPr>
          <p:blipFill>
            <a:blip r:embed="rId4" cstate="print"/>
            <a:srcRect/>
            <a:stretch>
              <a:fillRect/>
            </a:stretch>
          </p:blipFill>
          <p:spPr bwMode="auto">
            <a:xfrm rot="2025154">
              <a:off x="4857303" y="1455735"/>
              <a:ext cx="795494" cy="719732"/>
            </a:xfrm>
            <a:prstGeom prst="rect">
              <a:avLst/>
            </a:prstGeom>
            <a:noFill/>
          </p:spPr>
        </p:pic>
        <p:sp>
          <p:nvSpPr>
            <p:cNvPr id="15" name="Isosceles Triangle 14"/>
            <p:cNvSpPr/>
            <p:nvPr/>
          </p:nvSpPr>
          <p:spPr>
            <a:xfrm rot="4517855">
              <a:off x="4303945" y="1564863"/>
              <a:ext cx="725016" cy="770666"/>
            </a:xfrm>
            <a:prstGeom prst="triangle">
              <a:avLst>
                <a:gd name="adj" fmla="val 51628"/>
              </a:avLst>
            </a:prstGeom>
            <a:solidFill>
              <a:srgbClr val="FAA59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345606">
              <a:off x="2470329" y="942834"/>
              <a:ext cx="714901" cy="2923765"/>
            </a:xfrm>
            <a:prstGeom prst="triangle">
              <a:avLst/>
            </a:prstGeom>
            <a:solidFill>
              <a:srgbClr val="FAA59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4551214">
              <a:off x="3714433" y="1950465"/>
              <a:ext cx="647934" cy="307777"/>
            </a:xfrm>
            <a:prstGeom prst="rect">
              <a:avLst/>
            </a:prstGeom>
            <a:solidFill>
              <a:schemeClr val="tx1"/>
            </a:solidFill>
            <a:effectLst>
              <a:softEdge rad="31750"/>
            </a:effectLst>
          </p:spPr>
          <p:txBody>
            <a:bodyPr wrap="none" rtlCol="0">
              <a:spAutoFit/>
            </a:bodyPr>
            <a:lstStyle/>
            <a:p>
              <a:r>
                <a:rPr lang="en-US" sz="1400" dirty="0" smtClean="0">
                  <a:solidFill>
                    <a:schemeClr val="bg1"/>
                  </a:solidFill>
                </a:rPr>
                <a:t>UMBC</a:t>
              </a:r>
              <a:endParaRPr lang="en-US" sz="1400" dirty="0">
                <a:solidFill>
                  <a:schemeClr val="bg1"/>
                </a:solidFill>
              </a:endParaRPr>
            </a:p>
          </p:txBody>
        </p:sp>
        <p:sp>
          <p:nvSpPr>
            <p:cNvPr id="13" name="Oval 12"/>
            <p:cNvSpPr/>
            <p:nvPr/>
          </p:nvSpPr>
          <p:spPr>
            <a:xfrm rot="20745983">
              <a:off x="4211238" y="1426358"/>
              <a:ext cx="132593" cy="1252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6254394" flipV="1">
              <a:off x="2768600" y="1372759"/>
              <a:ext cx="849933" cy="3728013"/>
            </a:xfrm>
            <a:prstGeom prst="triangle">
              <a:avLst>
                <a:gd name="adj" fmla="val 45757"/>
              </a:avLst>
            </a:prstGeom>
            <a:solidFill>
              <a:srgbClr val="FAA59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p:cNvSpPr/>
            <p:nvPr/>
          </p:nvSpPr>
          <p:spPr>
            <a:xfrm rot="16200000">
              <a:off x="914400" y="2514600"/>
              <a:ext cx="609600" cy="457200"/>
            </a:xfrm>
            <a:prstGeom prst="cube">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57200" y="26670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5400000" flipH="1" flipV="1">
              <a:off x="5219700" y="3390900"/>
              <a:ext cx="304800" cy="762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H="1" flipV="1">
              <a:off x="5067300" y="4000500"/>
              <a:ext cx="304800" cy="762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435" name="Picture 3"/>
            <p:cNvPicPr>
              <a:picLocks noChangeAspect="1" noChangeArrowheads="1"/>
            </p:cNvPicPr>
            <p:nvPr/>
          </p:nvPicPr>
          <p:blipFill>
            <a:blip r:embed="rId5" cstate="print"/>
            <a:srcRect/>
            <a:stretch>
              <a:fillRect/>
            </a:stretch>
          </p:blipFill>
          <p:spPr bwMode="auto">
            <a:xfrm>
              <a:off x="6307476" y="2264558"/>
              <a:ext cx="2607924" cy="1143000"/>
            </a:xfrm>
            <a:prstGeom prst="rect">
              <a:avLst/>
            </a:prstGeom>
            <a:noFill/>
            <a:ln w="9525">
              <a:noFill/>
              <a:miter lim="800000"/>
              <a:headEnd/>
              <a:tailEnd/>
            </a:ln>
          </p:spPr>
        </p:pic>
        <p:sp>
          <p:nvSpPr>
            <p:cNvPr id="27" name="TextBox 26"/>
            <p:cNvSpPr txBox="1"/>
            <p:nvPr/>
          </p:nvSpPr>
          <p:spPr>
            <a:xfrm>
              <a:off x="4495800" y="3178958"/>
              <a:ext cx="627095" cy="369332"/>
            </a:xfrm>
            <a:prstGeom prst="rect">
              <a:avLst/>
            </a:prstGeom>
            <a:noFill/>
          </p:spPr>
          <p:txBody>
            <a:bodyPr wrap="none" rtlCol="0">
              <a:spAutoFit/>
            </a:bodyPr>
            <a:lstStyle/>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x,y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cxnSp>
          <p:nvCxnSpPr>
            <p:cNvPr id="28" name="Straight Connector 27"/>
            <p:cNvCxnSpPr/>
            <p:nvPr/>
          </p:nvCxnSpPr>
          <p:spPr>
            <a:xfrm>
              <a:off x="5562600" y="1752600"/>
              <a:ext cx="3048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9" name="Straight Connector 28"/>
            <p:cNvCxnSpPr/>
            <p:nvPr/>
          </p:nvCxnSpPr>
          <p:spPr>
            <a:xfrm>
              <a:off x="5638800" y="3733800"/>
              <a:ext cx="2286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30" name="Straight Connector 29"/>
            <p:cNvCxnSpPr/>
            <p:nvPr/>
          </p:nvCxnSpPr>
          <p:spPr>
            <a:xfrm rot="5400000" flipH="1" flipV="1">
              <a:off x="5410200" y="2209800"/>
              <a:ext cx="9144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31" name="Straight Connector 30"/>
            <p:cNvCxnSpPr/>
            <p:nvPr/>
          </p:nvCxnSpPr>
          <p:spPr>
            <a:xfrm rot="5400000" flipH="1" flipV="1">
              <a:off x="5486400" y="3352800"/>
              <a:ext cx="7620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32" name="Flowchart: Summing Junction 31"/>
            <p:cNvSpPr/>
            <p:nvPr/>
          </p:nvSpPr>
          <p:spPr>
            <a:xfrm>
              <a:off x="5715000" y="2667000"/>
              <a:ext cx="304800" cy="304800"/>
            </a:xfrm>
            <a:prstGeom prst="flowChartSummingJunction">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6019800" y="2819400"/>
              <a:ext cx="304800" cy="0"/>
            </a:xfrm>
            <a:prstGeom prst="line">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40" name="Oval 39"/>
            <p:cNvSpPr/>
            <p:nvPr/>
          </p:nvSpPr>
          <p:spPr>
            <a:xfrm>
              <a:off x="8382000" y="2188358"/>
              <a:ext cx="2286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745983">
              <a:off x="3123767" y="1673472"/>
              <a:ext cx="132593" cy="1252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436" name="Picture 4"/>
          <p:cNvPicPr>
            <a:picLocks noChangeAspect="1" noChangeArrowheads="1"/>
          </p:cNvPicPr>
          <p:nvPr/>
        </p:nvPicPr>
        <p:blipFill>
          <a:blip r:embed="rId6" cstate="print"/>
          <a:srcRect/>
          <a:stretch>
            <a:fillRect/>
          </a:stretch>
        </p:blipFill>
        <p:spPr bwMode="auto">
          <a:xfrm>
            <a:off x="533400" y="990600"/>
            <a:ext cx="8038419" cy="1090612"/>
          </a:xfrm>
          <a:prstGeom prst="rect">
            <a:avLst/>
          </a:prstGeom>
          <a:noFill/>
          <a:ln w="9525">
            <a:noFill/>
            <a:miter lim="800000"/>
            <a:headEnd/>
            <a:tailEnd/>
          </a:ln>
        </p:spPr>
      </p:pic>
      <p:cxnSp>
        <p:nvCxnSpPr>
          <p:cNvPr id="35" name="Straight Arrow Connector 34"/>
          <p:cNvCxnSpPr/>
          <p:nvPr/>
        </p:nvCxnSpPr>
        <p:spPr>
          <a:xfrm flipV="1">
            <a:off x="3200400" y="2590800"/>
            <a:ext cx="609600" cy="2286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524000" y="2895600"/>
            <a:ext cx="1447800" cy="5334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524000" y="3810000"/>
            <a:ext cx="3276600" cy="12954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819400" y="2286000"/>
            <a:ext cx="255198" cy="369332"/>
          </a:xfrm>
          <a:prstGeom prst="rect">
            <a:avLst/>
          </a:prstGeom>
          <a:noFill/>
        </p:spPr>
        <p:txBody>
          <a:bodyPr wrap="none" rtlCol="0">
            <a:spAutoFit/>
          </a:bodyPr>
          <a:lstStyle/>
          <a:p>
            <a:r>
              <a:rPr lang="en-US" i="1" dirty="0" smtClean="0"/>
              <a:t>f</a:t>
            </a:r>
            <a:endParaRPr lang="en-US" i="1" dirty="0"/>
          </a:p>
        </p:txBody>
      </p:sp>
      <p:sp>
        <p:nvSpPr>
          <p:cNvPr id="48" name="TextBox 47"/>
          <p:cNvSpPr txBox="1"/>
          <p:nvPr/>
        </p:nvSpPr>
        <p:spPr>
          <a:xfrm>
            <a:off x="1905000" y="2819400"/>
            <a:ext cx="381836" cy="369332"/>
          </a:xfrm>
          <a:prstGeom prst="rect">
            <a:avLst/>
          </a:prstGeom>
          <a:noFill/>
        </p:spPr>
        <p:txBody>
          <a:bodyPr wrap="none" rtlCol="0">
            <a:spAutoFit/>
          </a:bodyPr>
          <a:lstStyle/>
          <a:p>
            <a:r>
              <a:rPr lang="en-US" i="1" dirty="0" smtClean="0"/>
              <a:t>a</a:t>
            </a:r>
            <a:r>
              <a:rPr lang="en-US" i="1" baseline="-25000" dirty="0" smtClean="0"/>
              <a:t>1</a:t>
            </a:r>
            <a:endParaRPr lang="en-US" i="1" baseline="-25000" dirty="0"/>
          </a:p>
        </p:txBody>
      </p:sp>
      <p:sp>
        <p:nvSpPr>
          <p:cNvPr id="49" name="TextBox 48"/>
          <p:cNvSpPr txBox="1"/>
          <p:nvPr/>
        </p:nvSpPr>
        <p:spPr>
          <a:xfrm>
            <a:off x="2894764" y="4431268"/>
            <a:ext cx="381836" cy="369332"/>
          </a:xfrm>
          <a:prstGeom prst="rect">
            <a:avLst/>
          </a:prstGeom>
          <a:noFill/>
        </p:spPr>
        <p:txBody>
          <a:bodyPr wrap="none" rtlCol="0">
            <a:spAutoFit/>
          </a:bodyPr>
          <a:lstStyle/>
          <a:p>
            <a:r>
              <a:rPr lang="en-US" i="1" dirty="0" smtClean="0"/>
              <a:t>a</a:t>
            </a:r>
            <a:r>
              <a:rPr lang="en-US" i="1" baseline="-25000" dirty="0" smtClean="0"/>
              <a:t>2</a:t>
            </a:r>
            <a:endParaRPr lang="en-US" i="1" baseline="-25000" dirty="0"/>
          </a:p>
        </p:txBody>
      </p:sp>
      <p:sp>
        <p:nvSpPr>
          <p:cNvPr id="51" name="TextBox 50"/>
          <p:cNvSpPr txBox="1"/>
          <p:nvPr/>
        </p:nvSpPr>
        <p:spPr>
          <a:xfrm>
            <a:off x="3276600" y="2362200"/>
            <a:ext cx="303288" cy="369332"/>
          </a:xfrm>
          <a:prstGeom prst="rect">
            <a:avLst/>
          </a:prstGeom>
          <a:noFill/>
        </p:spPr>
        <p:txBody>
          <a:bodyPr wrap="none" rtlCol="0">
            <a:spAutoFit/>
          </a:bodyPr>
          <a:lstStyle/>
          <a:p>
            <a:r>
              <a:rPr lang="en-US" i="1" dirty="0" smtClean="0"/>
              <a:t>b</a:t>
            </a:r>
            <a:endParaRPr lang="en-US" i="1" baseline="-25000" dirty="0"/>
          </a:p>
        </p:txBody>
      </p:sp>
      <p:sp>
        <p:nvSpPr>
          <p:cNvPr id="45" name="TextBox 44"/>
          <p:cNvSpPr txBox="1"/>
          <p:nvPr/>
        </p:nvSpPr>
        <p:spPr>
          <a:xfrm>
            <a:off x="101623" y="2858869"/>
            <a:ext cx="1422377" cy="646331"/>
          </a:xfrm>
          <a:prstGeom prst="rect">
            <a:avLst/>
          </a:prstGeom>
          <a:noFill/>
        </p:spPr>
        <p:txBody>
          <a:bodyPr wrap="none" rtlCol="0">
            <a:spAutoFit/>
          </a:bodyPr>
          <a:lstStyle/>
          <a:p>
            <a:r>
              <a:rPr lang="en-US" dirty="0" smtClean="0"/>
              <a:t>Photon pairs </a:t>
            </a:r>
          </a:p>
          <a:p>
            <a:r>
              <a:rPr lang="en-US" dirty="0" smtClean="0"/>
              <a:t>source</a:t>
            </a:r>
            <a:endParaRPr lang="en-US" dirty="0"/>
          </a:p>
        </p:txBody>
      </p:sp>
      <p:sp>
        <p:nvSpPr>
          <p:cNvPr id="52" name="Rectangle 51"/>
          <p:cNvSpPr/>
          <p:nvPr/>
        </p:nvSpPr>
        <p:spPr>
          <a:xfrm>
            <a:off x="4036210" y="5356860"/>
            <a:ext cx="4876800" cy="1200329"/>
          </a:xfrm>
          <a:prstGeom prst="rect">
            <a:avLst/>
          </a:prstGeom>
        </p:spPr>
        <p:txBody>
          <a:bodyPr wrap="square">
            <a:spAutoFit/>
          </a:bodyPr>
          <a:lstStyle/>
          <a:p>
            <a:pPr>
              <a:buFont typeface="Arial" pitchFamily="34" charset="0"/>
              <a:buChar char="•"/>
            </a:pPr>
            <a:r>
              <a:rPr lang="en-US" dirty="0" smtClean="0">
                <a:solidFill>
                  <a:srgbClr val="0070C0"/>
                </a:solidFill>
              </a:rPr>
              <a:t> Background suppression</a:t>
            </a:r>
          </a:p>
          <a:p>
            <a:pPr>
              <a:buFont typeface="Arial" pitchFamily="34" charset="0"/>
              <a:buChar char="•"/>
            </a:pPr>
            <a:r>
              <a:rPr lang="en-US" dirty="0" smtClean="0">
                <a:solidFill>
                  <a:srgbClr val="0070C0"/>
                </a:solidFill>
              </a:rPr>
              <a:t> Imaging of difficult to access objects</a:t>
            </a:r>
          </a:p>
          <a:p>
            <a:pPr>
              <a:buFont typeface="Arial" pitchFamily="34" charset="0"/>
              <a:buChar char="•"/>
            </a:pPr>
            <a:r>
              <a:rPr lang="en-US" dirty="0" smtClean="0">
                <a:solidFill>
                  <a:srgbClr val="0070C0"/>
                </a:solidFill>
              </a:rPr>
              <a:t> Dual-band imaging</a:t>
            </a:r>
          </a:p>
          <a:p>
            <a:pPr>
              <a:buFont typeface="Arial" pitchFamily="34" charset="0"/>
              <a:buChar char="•"/>
            </a:pPr>
            <a:r>
              <a:rPr lang="en-US" dirty="0" smtClean="0">
                <a:solidFill>
                  <a:srgbClr val="0070C0"/>
                </a:solidFill>
              </a:rPr>
              <a:t> Relaxed requirements on imaging optics</a:t>
            </a:r>
            <a:endParaRPr lang="en-US" dirty="0">
              <a:solidFill>
                <a:srgbClr val="0070C0"/>
              </a:solidFill>
            </a:endParaRPr>
          </a:p>
        </p:txBody>
      </p:sp>
      <p:graphicFrame>
        <p:nvGraphicFramePr>
          <p:cNvPr id="54" name="Object 8"/>
          <p:cNvGraphicFramePr>
            <a:graphicFrameLocks noChangeAspect="1"/>
          </p:cNvGraphicFramePr>
          <p:nvPr>
            <p:extLst>
              <p:ext uri="{D42A27DB-BD31-4B8C-83A1-F6EECF244321}">
                <p14:modId xmlns:p14="http://schemas.microsoft.com/office/powerpoint/2010/main" val="3044020695"/>
              </p:ext>
            </p:extLst>
          </p:nvPr>
        </p:nvGraphicFramePr>
        <p:xfrm>
          <a:off x="6928813" y="4537318"/>
          <a:ext cx="1365250" cy="590640"/>
        </p:xfrm>
        <a:graphic>
          <a:graphicData uri="http://schemas.openxmlformats.org/presentationml/2006/ole">
            <mc:AlternateContent xmlns:mc="http://schemas.openxmlformats.org/markup-compatibility/2006">
              <mc:Choice xmlns:v="urn:schemas-microsoft-com:vml" Requires="v">
                <p:oleObj spid="_x0000_s105474" name="Equation" r:id="rId7" imgW="990360" imgH="431640" progId="Equation.3">
                  <p:embed/>
                </p:oleObj>
              </mc:Choice>
              <mc:Fallback>
                <p:oleObj name="Equation" r:id="rId7" imgW="990360" imgH="431640" progId="Equation.3">
                  <p:embed/>
                  <p:pic>
                    <p:nvPicPr>
                      <p:cNvPr id="0" name=""/>
                      <p:cNvPicPr>
                        <a:picLocks noChangeAspect="1" noChangeArrowheads="1"/>
                      </p:cNvPicPr>
                      <p:nvPr/>
                    </p:nvPicPr>
                    <p:blipFill>
                      <a:blip r:embed="rId8"/>
                      <a:srcRect/>
                      <a:stretch>
                        <a:fillRect/>
                      </a:stretch>
                    </p:blipFill>
                    <p:spPr bwMode="auto">
                      <a:xfrm>
                        <a:off x="6928813" y="4537318"/>
                        <a:ext cx="1365250" cy="590640"/>
                      </a:xfrm>
                      <a:prstGeom prst="rect">
                        <a:avLst/>
                      </a:prstGeom>
                      <a:noFill/>
                      <a:extLst/>
                    </p:spPr>
                  </p:pic>
                </p:oleObj>
              </mc:Fallback>
            </mc:AlternateContent>
          </a:graphicData>
        </a:graphic>
      </p:graphicFrame>
      <p:grpSp>
        <p:nvGrpSpPr>
          <p:cNvPr id="2" name="Group 1"/>
          <p:cNvGrpSpPr/>
          <p:nvPr/>
        </p:nvGrpSpPr>
        <p:grpSpPr>
          <a:xfrm>
            <a:off x="207170" y="2688541"/>
            <a:ext cx="4874126" cy="3733700"/>
            <a:chOff x="207170" y="2688541"/>
            <a:chExt cx="4874126" cy="3733700"/>
          </a:xfrm>
        </p:grpSpPr>
        <p:grpSp>
          <p:nvGrpSpPr>
            <p:cNvPr id="46" name="Group 45"/>
            <p:cNvGrpSpPr/>
            <p:nvPr/>
          </p:nvGrpSpPr>
          <p:grpSpPr>
            <a:xfrm>
              <a:off x="1447800" y="2688541"/>
              <a:ext cx="3633496" cy="1883459"/>
              <a:chOff x="1371600" y="2819401"/>
              <a:chExt cx="3709696" cy="1883459"/>
            </a:xfrm>
          </p:grpSpPr>
          <p:grpSp>
            <p:nvGrpSpPr>
              <p:cNvPr id="53" name="Group 52"/>
              <p:cNvGrpSpPr/>
              <p:nvPr/>
            </p:nvGrpSpPr>
            <p:grpSpPr>
              <a:xfrm>
                <a:off x="1371600" y="2819401"/>
                <a:ext cx="3709696" cy="1883459"/>
                <a:chOff x="1395704" y="2819401"/>
                <a:chExt cx="3709696" cy="1883459"/>
              </a:xfrm>
            </p:grpSpPr>
            <p:cxnSp>
              <p:nvCxnSpPr>
                <p:cNvPr id="43" name="Straight Connector 42"/>
                <p:cNvCxnSpPr/>
                <p:nvPr/>
              </p:nvCxnSpPr>
              <p:spPr>
                <a:xfrm rot="10800000">
                  <a:off x="1395704" y="3733800"/>
                  <a:ext cx="3709696" cy="96906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H="1">
                  <a:off x="1410814" y="2929244"/>
                  <a:ext cx="2856386" cy="80455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267201" y="2819401"/>
                  <a:ext cx="774964" cy="10984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24580" name="Picture 4"/>
              <p:cNvPicPr>
                <a:picLocks noChangeAspect="1" noChangeArrowheads="1"/>
              </p:cNvPicPr>
              <p:nvPr/>
            </p:nvPicPr>
            <p:blipFill>
              <a:blip r:embed="rId9" cstate="print"/>
              <a:srcRect/>
              <a:stretch>
                <a:fillRect/>
              </a:stretch>
            </p:blipFill>
            <p:spPr bwMode="auto">
              <a:xfrm>
                <a:off x="2133600" y="3124200"/>
                <a:ext cx="381000" cy="1209675"/>
              </a:xfrm>
              <a:prstGeom prst="rect">
                <a:avLst/>
              </a:prstGeom>
              <a:noFill/>
              <a:ln w="9525">
                <a:noFill/>
                <a:miter lim="800000"/>
                <a:headEnd/>
                <a:tailEnd/>
              </a:ln>
              <a:effectLst>
                <a:softEdge rad="127000"/>
              </a:effectLst>
            </p:spPr>
          </p:pic>
        </p:grpSp>
        <p:grpSp>
          <p:nvGrpSpPr>
            <p:cNvPr id="55" name="Group 54"/>
            <p:cNvGrpSpPr/>
            <p:nvPr/>
          </p:nvGrpSpPr>
          <p:grpSpPr>
            <a:xfrm>
              <a:off x="207170" y="4898241"/>
              <a:ext cx="3069430" cy="1524000"/>
              <a:chOff x="4495800" y="1676400"/>
              <a:chExt cx="3069430" cy="1524000"/>
            </a:xfrm>
          </p:grpSpPr>
          <p:graphicFrame>
            <p:nvGraphicFramePr>
              <p:cNvPr id="56" name="Object 8"/>
              <p:cNvGraphicFramePr>
                <a:graphicFrameLocks noChangeAspect="1"/>
              </p:cNvGraphicFramePr>
              <p:nvPr/>
            </p:nvGraphicFramePr>
            <p:xfrm>
              <a:off x="5218113" y="1676400"/>
              <a:ext cx="1400175" cy="410897"/>
            </p:xfrm>
            <a:graphic>
              <a:graphicData uri="http://schemas.openxmlformats.org/presentationml/2006/ole">
                <mc:AlternateContent xmlns:mc="http://schemas.openxmlformats.org/markup-compatibility/2006">
                  <mc:Choice xmlns:v="urn:schemas-microsoft-com:vml" Requires="v">
                    <p:oleObj spid="_x0000_s105475" name="Equation" r:id="rId10" imgW="774364" imgH="228501" progId="Equation.3">
                      <p:embed/>
                    </p:oleObj>
                  </mc:Choice>
                  <mc:Fallback>
                    <p:oleObj name="Equation" r:id="rId10" imgW="774364"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8113" y="1676400"/>
                            <a:ext cx="1400175" cy="410897"/>
                          </a:xfrm>
                          <a:prstGeom prst="rect">
                            <a:avLst/>
                          </a:prstGeom>
                          <a:noFill/>
                          <a:extLst>
                            <a:ext uri="{909E8E84-426E-40DD-AFC4-6F175D3DCCD1}">
                              <a14:hiddenFill xmlns:a14="http://schemas.microsoft.com/office/drawing/2010/main">
                                <a:solidFill>
                                  <a:srgbClr val="28B8FF"/>
                                </a:solidFill>
                              </a14:hiddenFill>
                            </a:ext>
                          </a:extLst>
                        </p:spPr>
                      </p:pic>
                    </p:oleObj>
                  </mc:Fallback>
                </mc:AlternateContent>
              </a:graphicData>
            </a:graphic>
          </p:graphicFrame>
          <p:graphicFrame>
            <p:nvGraphicFramePr>
              <p:cNvPr id="57" name="Object 4"/>
              <p:cNvGraphicFramePr>
                <a:graphicFrameLocks noChangeAspect="1"/>
              </p:cNvGraphicFramePr>
              <p:nvPr/>
            </p:nvGraphicFramePr>
            <p:xfrm>
              <a:off x="5181600" y="2286000"/>
              <a:ext cx="1560513" cy="577850"/>
            </p:xfrm>
            <a:graphic>
              <a:graphicData uri="http://schemas.openxmlformats.org/presentationml/2006/ole">
                <mc:AlternateContent xmlns:mc="http://schemas.openxmlformats.org/markup-compatibility/2006">
                  <mc:Choice xmlns:v="urn:schemas-microsoft-com:vml" Requires="v">
                    <p:oleObj spid="_x0000_s105476" name="Equation" r:id="rId12" imgW="749300" imgH="279400" progId="Equation.3">
                      <p:embed/>
                    </p:oleObj>
                  </mc:Choice>
                  <mc:Fallback>
                    <p:oleObj name="Equation" r:id="rId12" imgW="749300" imgH="279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2286000"/>
                            <a:ext cx="1560513" cy="577850"/>
                          </a:xfrm>
                          <a:prstGeom prst="rect">
                            <a:avLst/>
                          </a:prstGeom>
                          <a:noFill/>
                          <a:extLst>
                            <a:ext uri="{909E8E84-426E-40DD-AFC4-6F175D3DCCD1}">
                              <a14:hiddenFill xmlns:a14="http://schemas.microsoft.com/office/drawing/2010/main">
                                <a:solidFill>
                                  <a:srgbClr val="28B8FF"/>
                                </a:solidFill>
                              </a14:hiddenFill>
                            </a:ext>
                          </a:extLst>
                        </p:spPr>
                      </p:pic>
                    </p:oleObj>
                  </mc:Fallback>
                </mc:AlternateContent>
              </a:graphicData>
            </a:graphic>
          </p:graphicFrame>
          <p:sp>
            <p:nvSpPr>
              <p:cNvPr id="58" name="TextBox 57"/>
              <p:cNvSpPr txBox="1"/>
              <p:nvPr/>
            </p:nvSpPr>
            <p:spPr>
              <a:xfrm>
                <a:off x="4648200" y="2057400"/>
                <a:ext cx="2656561" cy="338554"/>
              </a:xfrm>
              <a:prstGeom prst="rect">
                <a:avLst/>
              </a:prstGeom>
              <a:noFill/>
            </p:spPr>
            <p:txBody>
              <a:bodyPr wrap="none" rtlCol="0">
                <a:spAutoFit/>
              </a:bodyPr>
              <a:lstStyle/>
              <a:p>
                <a:r>
                  <a:rPr lang="en-US" sz="1600" dirty="0" smtClean="0"/>
                  <a:t>(photon energy conservation)</a:t>
                </a:r>
                <a:endParaRPr lang="en-US" sz="1600" dirty="0"/>
              </a:p>
            </p:txBody>
          </p:sp>
          <p:sp>
            <p:nvSpPr>
              <p:cNvPr id="59" name="TextBox 58"/>
              <p:cNvSpPr txBox="1"/>
              <p:nvPr/>
            </p:nvSpPr>
            <p:spPr>
              <a:xfrm>
                <a:off x="4495800" y="2861846"/>
                <a:ext cx="3069430" cy="338554"/>
              </a:xfrm>
              <a:prstGeom prst="rect">
                <a:avLst/>
              </a:prstGeom>
              <a:noFill/>
            </p:spPr>
            <p:txBody>
              <a:bodyPr wrap="none" rtlCol="0">
                <a:spAutoFit/>
              </a:bodyPr>
              <a:lstStyle/>
              <a:p>
                <a:r>
                  <a:rPr lang="en-US" sz="1600" dirty="0" smtClean="0"/>
                  <a:t>(photon momentum conservation)</a:t>
                </a:r>
                <a:endParaRPr lang="en-US" sz="1600" dirty="0"/>
              </a:p>
            </p:txBody>
          </p:sp>
        </p:grpSp>
      </p:grpSp>
    </p:spTree>
    <p:extLst>
      <p:ext uri="{BB962C8B-B14F-4D97-AF65-F5344CB8AC3E}">
        <p14:creationId xmlns:p14="http://schemas.microsoft.com/office/powerpoint/2010/main" val="41592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financialsamurai.com/wp-content/uploads/2011/03/lightbulb.jpg"/>
          <p:cNvPicPr>
            <a:picLocks noChangeAspect="1" noChangeArrowheads="1"/>
          </p:cNvPicPr>
          <p:nvPr/>
        </p:nvPicPr>
        <p:blipFill>
          <a:blip r:embed="rId4" cstate="print"/>
          <a:srcRect/>
          <a:stretch>
            <a:fillRect/>
          </a:stretch>
        </p:blipFill>
        <p:spPr bwMode="auto">
          <a:xfrm>
            <a:off x="1676400" y="1905000"/>
            <a:ext cx="841970" cy="953110"/>
          </a:xfrm>
          <a:prstGeom prst="rect">
            <a:avLst/>
          </a:prstGeom>
          <a:noFill/>
        </p:spPr>
      </p:pic>
      <p:pic>
        <p:nvPicPr>
          <p:cNvPr id="1028" name="Picture 4" descr="http://3.bp.blogspot.com/_l8C6u9ajTnM/S_9tQVcI_tI/AAAAAAAAAKY/eVvfv0sI14Y/s320/Double+slit+1.JPG"/>
          <p:cNvPicPr>
            <a:picLocks noChangeAspect="1" noChangeArrowheads="1"/>
          </p:cNvPicPr>
          <p:nvPr/>
        </p:nvPicPr>
        <p:blipFill>
          <a:blip r:embed="rId5" cstate="print"/>
          <a:srcRect/>
          <a:stretch>
            <a:fillRect/>
          </a:stretch>
        </p:blipFill>
        <p:spPr bwMode="auto">
          <a:xfrm>
            <a:off x="2971800" y="1371600"/>
            <a:ext cx="1529954" cy="1905000"/>
          </a:xfrm>
          <a:prstGeom prst="rect">
            <a:avLst/>
          </a:prstGeom>
          <a:noFill/>
        </p:spPr>
      </p:pic>
      <p:grpSp>
        <p:nvGrpSpPr>
          <p:cNvPr id="16" name="Group 15"/>
          <p:cNvGrpSpPr/>
          <p:nvPr/>
        </p:nvGrpSpPr>
        <p:grpSpPr>
          <a:xfrm>
            <a:off x="4482518" y="1446278"/>
            <a:ext cx="3137482" cy="1309914"/>
            <a:chOff x="4330118" y="2665478"/>
            <a:chExt cx="3137482" cy="1309914"/>
          </a:xfrm>
        </p:grpSpPr>
        <p:pic>
          <p:nvPicPr>
            <p:cNvPr id="8" name="Picture 12" descr="C:\Docs\Talks\QUIST00\egg_01.jpg"/>
            <p:cNvPicPr>
              <a:picLocks noChangeAspect="1" noChangeArrowheads="1"/>
            </p:cNvPicPr>
            <p:nvPr/>
          </p:nvPicPr>
          <p:blipFill>
            <a:blip r:embed="rId6" cstate="print"/>
            <a:srcRect/>
            <a:stretch>
              <a:fillRect/>
            </a:stretch>
          </p:blipFill>
          <p:spPr bwMode="auto">
            <a:xfrm rot="2025154">
              <a:off x="4330118" y="2665478"/>
              <a:ext cx="1447800" cy="1309914"/>
            </a:xfrm>
            <a:prstGeom prst="rect">
              <a:avLst/>
            </a:prstGeom>
            <a:noFill/>
          </p:spPr>
        </p:pic>
        <p:grpSp>
          <p:nvGrpSpPr>
            <p:cNvPr id="15" name="Group 14"/>
            <p:cNvGrpSpPr/>
            <p:nvPr/>
          </p:nvGrpSpPr>
          <p:grpSpPr>
            <a:xfrm>
              <a:off x="5562600" y="2966172"/>
              <a:ext cx="1905000" cy="462828"/>
              <a:chOff x="5562600" y="2892786"/>
              <a:chExt cx="1905000" cy="462828"/>
            </a:xfrm>
          </p:grpSpPr>
          <p:cxnSp>
            <p:nvCxnSpPr>
              <p:cNvPr id="11" name="Straight Connector 10"/>
              <p:cNvCxnSpPr/>
              <p:nvPr/>
            </p:nvCxnSpPr>
            <p:spPr>
              <a:xfrm>
                <a:off x="5562600" y="3200400"/>
                <a:ext cx="190500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034" name="Picture 10" descr="http://www.easyvectors.com/assets/images/vectors/afbig/pulse-clip-art.jpg"/>
              <p:cNvPicPr>
                <a:picLocks noChangeAspect="1" noChangeArrowheads="1"/>
              </p:cNvPicPr>
              <p:nvPr/>
            </p:nvPicPr>
            <p:blipFill>
              <a:blip r:embed="rId7" cstate="print"/>
              <a:srcRect/>
              <a:stretch>
                <a:fillRect/>
              </a:stretch>
            </p:blipFill>
            <p:spPr bwMode="auto">
              <a:xfrm>
                <a:off x="5791200" y="2895600"/>
                <a:ext cx="381000" cy="460014"/>
              </a:xfrm>
              <a:prstGeom prst="rect">
                <a:avLst/>
              </a:prstGeom>
              <a:noFill/>
            </p:spPr>
          </p:pic>
          <p:pic>
            <p:nvPicPr>
              <p:cNvPr id="12" name="Picture 10" descr="http://www.easyvectors.com/assets/images/vectors/afbig/pulse-clip-art.jpg"/>
              <p:cNvPicPr>
                <a:picLocks noChangeAspect="1" noChangeArrowheads="1"/>
              </p:cNvPicPr>
              <p:nvPr/>
            </p:nvPicPr>
            <p:blipFill>
              <a:blip r:embed="rId7" cstate="print"/>
              <a:srcRect/>
              <a:stretch>
                <a:fillRect/>
              </a:stretch>
            </p:blipFill>
            <p:spPr bwMode="auto">
              <a:xfrm>
                <a:off x="6477000" y="2892786"/>
                <a:ext cx="381000" cy="460014"/>
              </a:xfrm>
              <a:prstGeom prst="rect">
                <a:avLst/>
              </a:prstGeom>
              <a:noFill/>
            </p:spPr>
          </p:pic>
          <p:pic>
            <p:nvPicPr>
              <p:cNvPr id="13" name="Picture 10" descr="http://www.easyvectors.com/assets/images/vectors/afbig/pulse-clip-art.jpg"/>
              <p:cNvPicPr>
                <a:picLocks noChangeAspect="1" noChangeArrowheads="1"/>
              </p:cNvPicPr>
              <p:nvPr/>
            </p:nvPicPr>
            <p:blipFill>
              <a:blip r:embed="rId7" cstate="print"/>
              <a:srcRect/>
              <a:stretch>
                <a:fillRect/>
              </a:stretch>
            </p:blipFill>
            <p:spPr bwMode="auto">
              <a:xfrm>
                <a:off x="6934200" y="2895600"/>
                <a:ext cx="381000" cy="460014"/>
              </a:xfrm>
              <a:prstGeom prst="rect">
                <a:avLst/>
              </a:prstGeom>
              <a:noFill/>
            </p:spPr>
          </p:pic>
        </p:grpSp>
      </p:grpSp>
      <p:grpSp>
        <p:nvGrpSpPr>
          <p:cNvPr id="20" name="Group 19"/>
          <p:cNvGrpSpPr/>
          <p:nvPr/>
        </p:nvGrpSpPr>
        <p:grpSpPr>
          <a:xfrm>
            <a:off x="609600" y="3676471"/>
            <a:ext cx="7840919" cy="819150"/>
            <a:chOff x="1036381" y="4114800"/>
            <a:chExt cx="7840919" cy="819150"/>
          </a:xfrm>
        </p:grpSpPr>
        <p:graphicFrame>
          <p:nvGraphicFramePr>
            <p:cNvPr id="17" name="Object 4"/>
            <p:cNvGraphicFramePr>
              <a:graphicFrameLocks noChangeAspect="1"/>
            </p:cNvGraphicFramePr>
            <p:nvPr>
              <p:extLst>
                <p:ext uri="{D42A27DB-BD31-4B8C-83A1-F6EECF244321}">
                  <p14:modId xmlns:p14="http://schemas.microsoft.com/office/powerpoint/2010/main" val="305902062"/>
                </p:ext>
              </p:extLst>
            </p:nvPr>
          </p:nvGraphicFramePr>
          <p:xfrm>
            <a:off x="4038600" y="4114800"/>
            <a:ext cx="4838700" cy="819150"/>
          </p:xfrm>
          <a:graphic>
            <a:graphicData uri="http://schemas.openxmlformats.org/presentationml/2006/ole">
              <mc:AlternateContent xmlns:mc="http://schemas.openxmlformats.org/markup-compatibility/2006">
                <mc:Choice xmlns:v="urn:schemas-microsoft-com:vml" Requires="v">
                  <p:oleObj spid="_x0000_s91220" name="Equation" r:id="rId8" imgW="2628720" imgH="444240" progId="Equation.3">
                    <p:embed/>
                  </p:oleObj>
                </mc:Choice>
                <mc:Fallback>
                  <p:oleObj name="Equation" r:id="rId8" imgW="2628720" imgH="444240" progId="Equation.3">
                    <p:embed/>
                    <p:pic>
                      <p:nvPicPr>
                        <p:cNvPr id="0" name=""/>
                        <p:cNvPicPr>
                          <a:picLocks noChangeAspect="1" noChangeArrowheads="1"/>
                        </p:cNvPicPr>
                        <p:nvPr/>
                      </p:nvPicPr>
                      <p:blipFill>
                        <a:blip r:embed="rId9"/>
                        <a:srcRect/>
                        <a:stretch>
                          <a:fillRect/>
                        </a:stretch>
                      </p:blipFill>
                      <p:spPr bwMode="auto">
                        <a:xfrm>
                          <a:off x="4038600" y="4114800"/>
                          <a:ext cx="48387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1036381" y="4343400"/>
              <a:ext cx="2849819" cy="369332"/>
            </a:xfrm>
            <a:prstGeom prst="rect">
              <a:avLst/>
            </a:prstGeom>
            <a:noFill/>
          </p:spPr>
          <p:txBody>
            <a:bodyPr wrap="none" rtlCol="0">
              <a:spAutoFit/>
            </a:bodyPr>
            <a:lstStyle/>
            <a:p>
              <a:r>
                <a:rPr lang="en-US" dirty="0" err="1" smtClean="0"/>
                <a:t>Glauber</a:t>
              </a:r>
              <a:r>
                <a:rPr lang="en-US" dirty="0" smtClean="0"/>
                <a:t> correlation function</a:t>
              </a:r>
              <a:endParaRPr lang="en-US" dirty="0"/>
            </a:p>
          </p:txBody>
        </p:sp>
      </p:grpSp>
      <p:sp>
        <p:nvSpPr>
          <p:cNvPr id="19" name="TextBox 18"/>
          <p:cNvSpPr txBox="1"/>
          <p:nvPr/>
        </p:nvSpPr>
        <p:spPr>
          <a:xfrm>
            <a:off x="304800" y="4743271"/>
            <a:ext cx="8065926" cy="1200329"/>
          </a:xfrm>
          <a:prstGeom prst="rect">
            <a:avLst/>
          </a:prstGeom>
          <a:noFill/>
        </p:spPr>
        <p:txBody>
          <a:bodyPr wrap="none" rtlCol="0">
            <a:spAutoFit/>
          </a:bodyPr>
          <a:lstStyle/>
          <a:p>
            <a:r>
              <a:rPr lang="en-US" dirty="0" smtClean="0"/>
              <a:t>Laser light: 		</a:t>
            </a:r>
            <a:r>
              <a:rPr lang="en-US" i="1" dirty="0" smtClean="0">
                <a:latin typeface="Times New Roman" pitchFamily="18" charset="0"/>
                <a:cs typeface="Times New Roman" pitchFamily="18" charset="0"/>
              </a:rPr>
              <a:t>g</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(0) = 1</a:t>
            </a:r>
            <a:r>
              <a:rPr lang="en-US" dirty="0" smtClean="0"/>
              <a:t>	Poisson statistics (random process)</a:t>
            </a:r>
          </a:p>
          <a:p>
            <a:r>
              <a:rPr lang="en-US" dirty="0" smtClean="0"/>
              <a:t>Pulsed light: 		</a:t>
            </a:r>
            <a:r>
              <a:rPr lang="en-US" i="1" dirty="0" smtClean="0">
                <a:latin typeface="Times New Roman" pitchFamily="18" charset="0"/>
                <a:cs typeface="Times New Roman" pitchFamily="18" charset="0"/>
              </a:rPr>
              <a:t>g</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(0) &gt; 1</a:t>
            </a:r>
            <a:r>
              <a:rPr lang="en-US" dirty="0" smtClean="0"/>
              <a:t>	“Bunching”</a:t>
            </a:r>
          </a:p>
          <a:p>
            <a:r>
              <a:rPr lang="en-US" dirty="0" smtClean="0"/>
              <a:t>Amplitude-squeezed light: 	</a:t>
            </a:r>
            <a:r>
              <a:rPr lang="en-US" i="1" dirty="0" smtClean="0">
                <a:latin typeface="Times New Roman" pitchFamily="18" charset="0"/>
                <a:cs typeface="Times New Roman" pitchFamily="18" charset="0"/>
              </a:rPr>
              <a:t>g</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(0) &lt; 1</a:t>
            </a:r>
            <a:r>
              <a:rPr lang="en-US" dirty="0" smtClean="0"/>
              <a:t>	“Anti-bunching” (</a:t>
            </a:r>
            <a:r>
              <a:rPr lang="en-US" dirty="0" smtClean="0">
                <a:solidFill>
                  <a:srgbClr val="FF0000"/>
                </a:solidFill>
              </a:rPr>
              <a:t>quantum!</a:t>
            </a:r>
            <a:r>
              <a:rPr lang="en-US" dirty="0" smtClean="0"/>
              <a:t>)</a:t>
            </a:r>
          </a:p>
          <a:p>
            <a:r>
              <a:rPr lang="en-US" dirty="0">
                <a:solidFill>
                  <a:srgbClr val="FF0000"/>
                </a:solidFill>
              </a:rPr>
              <a:t>Single-mode thermal light:</a:t>
            </a:r>
            <a:r>
              <a:rPr lang="en-US" dirty="0"/>
              <a:t>	</a:t>
            </a:r>
            <a:r>
              <a:rPr lang="en-US" i="1" dirty="0">
                <a:latin typeface="Times New Roman" pitchFamily="18" charset="0"/>
                <a:cs typeface="Times New Roman" pitchFamily="18" charset="0"/>
              </a:rPr>
              <a:t>g</a:t>
            </a:r>
            <a:r>
              <a:rPr lang="en-US" i="1" baseline="30000" dirty="0">
                <a:latin typeface="Times New Roman" pitchFamily="18" charset="0"/>
                <a:cs typeface="Times New Roman" pitchFamily="18" charset="0"/>
              </a:rPr>
              <a:t>(2)</a:t>
            </a:r>
            <a:r>
              <a:rPr lang="en-US" i="1" dirty="0">
                <a:latin typeface="Times New Roman" pitchFamily="18" charset="0"/>
                <a:cs typeface="Times New Roman" pitchFamily="18" charset="0"/>
              </a:rPr>
              <a:t>(0) = 2</a:t>
            </a:r>
            <a:r>
              <a:rPr lang="en-US" dirty="0"/>
              <a:t>	“Bunching</a:t>
            </a:r>
            <a:r>
              <a:rPr lang="en-US" dirty="0" smtClean="0"/>
              <a:t>”</a:t>
            </a:r>
            <a:endParaRPr lang="en-US" dirty="0"/>
          </a:p>
        </p:txBody>
      </p:sp>
      <p:sp>
        <p:nvSpPr>
          <p:cNvPr id="21" name="TextBox 20"/>
          <p:cNvSpPr txBox="1"/>
          <p:nvPr/>
        </p:nvSpPr>
        <p:spPr>
          <a:xfrm>
            <a:off x="2667000" y="533400"/>
            <a:ext cx="4063292" cy="461665"/>
          </a:xfrm>
          <a:prstGeom prst="rect">
            <a:avLst/>
          </a:prstGeom>
          <a:noFill/>
        </p:spPr>
        <p:txBody>
          <a:bodyPr wrap="none" rtlCol="0">
            <a:spAutoFit/>
          </a:bodyPr>
          <a:lstStyle/>
          <a:p>
            <a:r>
              <a:rPr lang="en-US" sz="2400" b="1" dirty="0" smtClean="0">
                <a:solidFill>
                  <a:srgbClr val="002060"/>
                </a:solidFill>
              </a:rPr>
              <a:t>Statistics of photon detections</a:t>
            </a:r>
            <a:endParaRPr lang="en-US" sz="2400" b="1" dirty="0">
              <a:solidFill>
                <a:srgbClr val="002060"/>
              </a:solidFill>
            </a:endParaRPr>
          </a:p>
        </p:txBody>
      </p:sp>
      <p:sp>
        <p:nvSpPr>
          <p:cNvPr id="23" name="TextBox 22"/>
          <p:cNvSpPr txBox="1"/>
          <p:nvPr/>
        </p:nvSpPr>
        <p:spPr>
          <a:xfrm>
            <a:off x="7543800" y="5020270"/>
            <a:ext cx="980140" cy="923330"/>
          </a:xfrm>
          <a:prstGeom prst="rect">
            <a:avLst/>
          </a:prstGeom>
          <a:noFill/>
        </p:spPr>
        <p:txBody>
          <a:bodyPr wrap="none" rtlCol="0">
            <a:spAutoFit/>
          </a:bodyPr>
          <a:lstStyle/>
          <a:p>
            <a:pPr algn="ctr"/>
            <a:r>
              <a:rPr lang="en-US" dirty="0" smtClean="0">
                <a:solidFill>
                  <a:srgbClr val="0070C0"/>
                </a:solidFill>
              </a:rPr>
              <a:t>“UR”</a:t>
            </a:r>
          </a:p>
          <a:p>
            <a:pPr algn="ctr"/>
            <a:r>
              <a:rPr lang="en-US" dirty="0">
                <a:solidFill>
                  <a:srgbClr val="0070C0"/>
                </a:solidFill>
              </a:rPr>
              <a:t>“UMBC”</a:t>
            </a:r>
          </a:p>
          <a:p>
            <a:pPr algn="ctr"/>
            <a:r>
              <a:rPr lang="en-US" dirty="0" smtClean="0">
                <a:solidFill>
                  <a:srgbClr val="FF0000"/>
                </a:solidFill>
              </a:rPr>
              <a:t>???</a:t>
            </a:r>
          </a:p>
        </p:txBody>
      </p:sp>
    </p:spTree>
    <p:extLst>
      <p:ext uri="{BB962C8B-B14F-4D97-AF65-F5344CB8AC3E}">
        <p14:creationId xmlns:p14="http://schemas.microsoft.com/office/powerpoint/2010/main" val="422862171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financialsamurai.com/wp-content/uploads/2011/03/lightbulb.jpg"/>
          <p:cNvPicPr>
            <a:picLocks noChangeAspect="1" noChangeArrowheads="1"/>
          </p:cNvPicPr>
          <p:nvPr/>
        </p:nvPicPr>
        <p:blipFill>
          <a:blip r:embed="rId4" cstate="print"/>
          <a:srcRect/>
          <a:stretch>
            <a:fillRect/>
          </a:stretch>
        </p:blipFill>
        <p:spPr bwMode="auto">
          <a:xfrm>
            <a:off x="1676400" y="1635125"/>
            <a:ext cx="841970" cy="953110"/>
          </a:xfrm>
          <a:prstGeom prst="rect">
            <a:avLst/>
          </a:prstGeom>
          <a:noFill/>
        </p:spPr>
      </p:pic>
      <p:graphicFrame>
        <p:nvGraphicFramePr>
          <p:cNvPr id="17" name="Object 4"/>
          <p:cNvGraphicFramePr>
            <a:graphicFrameLocks noChangeAspect="1"/>
          </p:cNvGraphicFramePr>
          <p:nvPr/>
        </p:nvGraphicFramePr>
        <p:xfrm>
          <a:off x="914400" y="3505200"/>
          <a:ext cx="6870700" cy="841375"/>
        </p:xfrm>
        <a:graphic>
          <a:graphicData uri="http://schemas.openxmlformats.org/presentationml/2006/ole">
            <mc:AlternateContent xmlns:mc="http://schemas.openxmlformats.org/markup-compatibility/2006">
              <mc:Choice xmlns:v="urn:schemas-microsoft-com:vml" Requires="v">
                <p:oleObj spid="_x0000_s92409" name="Equation" r:id="rId5" imgW="3733560" imgH="457200" progId="Equation.3">
                  <p:embed/>
                </p:oleObj>
              </mc:Choice>
              <mc:Fallback>
                <p:oleObj name="Equation" r:id="rId5" imgW="37335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05200"/>
                        <a:ext cx="68707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descr="http://3.bp.blogspot.com/_l8C6u9ajTnM/S_9tQVcI_tI/AAAAAAAAAKY/eVvfv0sI14Y/s320/Double+slit+1.JPG"/>
          <p:cNvPicPr>
            <a:picLocks noChangeAspect="1" noChangeArrowheads="1"/>
          </p:cNvPicPr>
          <p:nvPr/>
        </p:nvPicPr>
        <p:blipFill>
          <a:blip r:embed="rId7" cstate="print"/>
          <a:srcRect/>
          <a:stretch>
            <a:fillRect/>
          </a:stretch>
        </p:blipFill>
        <p:spPr bwMode="auto">
          <a:xfrm>
            <a:off x="2971800" y="1101725"/>
            <a:ext cx="1529954" cy="2133600"/>
          </a:xfrm>
          <a:prstGeom prst="rect">
            <a:avLst/>
          </a:prstGeom>
          <a:noFill/>
        </p:spPr>
      </p:pic>
      <p:sp>
        <p:nvSpPr>
          <p:cNvPr id="22" name="TextBox 21"/>
          <p:cNvSpPr txBox="1"/>
          <p:nvPr/>
        </p:nvSpPr>
        <p:spPr>
          <a:xfrm>
            <a:off x="1295400" y="263525"/>
            <a:ext cx="6114174" cy="369332"/>
          </a:xfrm>
          <a:prstGeom prst="rect">
            <a:avLst/>
          </a:prstGeom>
          <a:noFill/>
        </p:spPr>
        <p:txBody>
          <a:bodyPr wrap="none" rtlCol="0">
            <a:spAutoFit/>
          </a:bodyPr>
          <a:lstStyle/>
          <a:p>
            <a:r>
              <a:rPr lang="en-US" dirty="0" smtClean="0"/>
              <a:t>Two-coordinate correlation function can be introduced likewise</a:t>
            </a:r>
            <a:endParaRPr lang="en-US" dirty="0"/>
          </a:p>
        </p:txBody>
      </p:sp>
      <p:sp>
        <p:nvSpPr>
          <p:cNvPr id="23" name="TextBox 22"/>
          <p:cNvSpPr txBox="1"/>
          <p:nvPr/>
        </p:nvSpPr>
        <p:spPr>
          <a:xfrm>
            <a:off x="838200" y="4648200"/>
            <a:ext cx="7610930" cy="369332"/>
          </a:xfrm>
          <a:prstGeom prst="rect">
            <a:avLst/>
          </a:prstGeom>
          <a:noFill/>
        </p:spPr>
        <p:txBody>
          <a:bodyPr wrap="none" rtlCol="0">
            <a:spAutoFit/>
          </a:bodyPr>
          <a:lstStyle/>
          <a:p>
            <a:r>
              <a:rPr lang="en-US" dirty="0" smtClean="0"/>
              <a:t>Observed by means of </a:t>
            </a:r>
            <a:r>
              <a:rPr lang="en-US" dirty="0" err="1" smtClean="0"/>
              <a:t>photodetections</a:t>
            </a:r>
            <a:r>
              <a:rPr lang="en-US" dirty="0" smtClean="0"/>
              <a:t> </a:t>
            </a:r>
            <a:r>
              <a:rPr lang="en-US" i="1" dirty="0" smtClean="0"/>
              <a:t>coincidences</a:t>
            </a:r>
            <a:r>
              <a:rPr lang="en-US" dirty="0" smtClean="0"/>
              <a:t>. In practice, one measures</a:t>
            </a:r>
            <a:endParaRPr lang="en-US" dirty="0"/>
          </a:p>
        </p:txBody>
      </p:sp>
      <p:grpSp>
        <p:nvGrpSpPr>
          <p:cNvPr id="35" name="Group 34"/>
          <p:cNvGrpSpPr/>
          <p:nvPr/>
        </p:nvGrpSpPr>
        <p:grpSpPr>
          <a:xfrm>
            <a:off x="4343400" y="873125"/>
            <a:ext cx="3276600" cy="2514600"/>
            <a:chOff x="4343400" y="1143000"/>
            <a:chExt cx="3276600" cy="2514600"/>
          </a:xfrm>
        </p:grpSpPr>
        <p:grpSp>
          <p:nvGrpSpPr>
            <p:cNvPr id="2" name="Group 15"/>
            <p:cNvGrpSpPr/>
            <p:nvPr/>
          </p:nvGrpSpPr>
          <p:grpSpPr>
            <a:xfrm>
              <a:off x="4343400" y="1143000"/>
              <a:ext cx="3137482" cy="1309914"/>
              <a:chOff x="4330118" y="2665478"/>
              <a:chExt cx="3137482" cy="1309914"/>
            </a:xfrm>
          </p:grpSpPr>
          <p:pic>
            <p:nvPicPr>
              <p:cNvPr id="8" name="Picture 12" descr="C:\Docs\Talks\QUIST00\egg_01.jpg"/>
              <p:cNvPicPr>
                <a:picLocks noChangeAspect="1" noChangeArrowheads="1"/>
              </p:cNvPicPr>
              <p:nvPr/>
            </p:nvPicPr>
            <p:blipFill>
              <a:blip r:embed="rId8" cstate="print"/>
              <a:srcRect/>
              <a:stretch>
                <a:fillRect/>
              </a:stretch>
            </p:blipFill>
            <p:spPr bwMode="auto">
              <a:xfrm rot="2025154">
                <a:off x="4330118" y="2665478"/>
                <a:ext cx="1447800" cy="1309914"/>
              </a:xfrm>
              <a:prstGeom prst="rect">
                <a:avLst/>
              </a:prstGeom>
              <a:noFill/>
            </p:spPr>
          </p:pic>
          <p:grpSp>
            <p:nvGrpSpPr>
              <p:cNvPr id="3" name="Group 14"/>
              <p:cNvGrpSpPr/>
              <p:nvPr/>
            </p:nvGrpSpPr>
            <p:grpSpPr>
              <a:xfrm>
                <a:off x="5562600" y="2966172"/>
                <a:ext cx="1905000" cy="462828"/>
                <a:chOff x="5562600" y="2892786"/>
                <a:chExt cx="1905000" cy="462828"/>
              </a:xfrm>
            </p:grpSpPr>
            <p:cxnSp>
              <p:nvCxnSpPr>
                <p:cNvPr id="11" name="Straight Connector 10"/>
                <p:cNvCxnSpPr/>
                <p:nvPr/>
              </p:nvCxnSpPr>
              <p:spPr>
                <a:xfrm>
                  <a:off x="5562600" y="3200400"/>
                  <a:ext cx="190500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034" name="Picture 10" descr="http://www.easyvectors.com/assets/images/vectors/afbig/pulse-clip-art.jpg"/>
                <p:cNvPicPr>
                  <a:picLocks noChangeAspect="1" noChangeArrowheads="1"/>
                </p:cNvPicPr>
                <p:nvPr/>
              </p:nvPicPr>
              <p:blipFill>
                <a:blip r:embed="rId9" cstate="print"/>
                <a:srcRect/>
                <a:stretch>
                  <a:fillRect/>
                </a:stretch>
              </p:blipFill>
              <p:spPr bwMode="auto">
                <a:xfrm>
                  <a:off x="5791200" y="2895600"/>
                  <a:ext cx="381000" cy="460014"/>
                </a:xfrm>
                <a:prstGeom prst="rect">
                  <a:avLst/>
                </a:prstGeom>
                <a:noFill/>
              </p:spPr>
            </p:pic>
            <p:pic>
              <p:nvPicPr>
                <p:cNvPr id="12" name="Picture 10" descr="http://www.easyvectors.com/assets/images/vectors/afbig/pulse-clip-art.jpg"/>
                <p:cNvPicPr>
                  <a:picLocks noChangeAspect="1" noChangeArrowheads="1"/>
                </p:cNvPicPr>
                <p:nvPr/>
              </p:nvPicPr>
              <p:blipFill>
                <a:blip r:embed="rId9" cstate="print"/>
                <a:srcRect/>
                <a:stretch>
                  <a:fillRect/>
                </a:stretch>
              </p:blipFill>
              <p:spPr bwMode="auto">
                <a:xfrm>
                  <a:off x="6477000" y="2892786"/>
                  <a:ext cx="381000" cy="460014"/>
                </a:xfrm>
                <a:prstGeom prst="rect">
                  <a:avLst/>
                </a:prstGeom>
                <a:noFill/>
              </p:spPr>
            </p:pic>
            <p:pic>
              <p:nvPicPr>
                <p:cNvPr id="13" name="Picture 10" descr="http://www.easyvectors.com/assets/images/vectors/afbig/pulse-clip-art.jpg"/>
                <p:cNvPicPr>
                  <a:picLocks noChangeAspect="1" noChangeArrowheads="1"/>
                </p:cNvPicPr>
                <p:nvPr/>
              </p:nvPicPr>
              <p:blipFill>
                <a:blip r:embed="rId9" cstate="print"/>
                <a:srcRect/>
                <a:stretch>
                  <a:fillRect/>
                </a:stretch>
              </p:blipFill>
              <p:spPr bwMode="auto">
                <a:xfrm>
                  <a:off x="6934200" y="2895600"/>
                  <a:ext cx="381000" cy="460014"/>
                </a:xfrm>
                <a:prstGeom prst="rect">
                  <a:avLst/>
                </a:prstGeom>
                <a:noFill/>
              </p:spPr>
            </p:pic>
          </p:grpSp>
        </p:grpSp>
        <p:grpSp>
          <p:nvGrpSpPr>
            <p:cNvPr id="14" name="Group 15"/>
            <p:cNvGrpSpPr/>
            <p:nvPr/>
          </p:nvGrpSpPr>
          <p:grpSpPr>
            <a:xfrm>
              <a:off x="4343400" y="2347686"/>
              <a:ext cx="3137482" cy="1309914"/>
              <a:chOff x="4330118" y="2665478"/>
              <a:chExt cx="3137482" cy="1309914"/>
            </a:xfrm>
          </p:grpSpPr>
          <p:pic>
            <p:nvPicPr>
              <p:cNvPr id="15" name="Picture 12" descr="C:\Docs\Talks\QUIST00\egg_01.jpg"/>
              <p:cNvPicPr>
                <a:picLocks noChangeAspect="1" noChangeArrowheads="1"/>
              </p:cNvPicPr>
              <p:nvPr/>
            </p:nvPicPr>
            <p:blipFill>
              <a:blip r:embed="rId8" cstate="print"/>
              <a:srcRect/>
              <a:stretch>
                <a:fillRect/>
              </a:stretch>
            </p:blipFill>
            <p:spPr bwMode="auto">
              <a:xfrm rot="2025154">
                <a:off x="4330118" y="2665478"/>
                <a:ext cx="1447800" cy="1309914"/>
              </a:xfrm>
              <a:prstGeom prst="rect">
                <a:avLst/>
              </a:prstGeom>
              <a:noFill/>
            </p:spPr>
          </p:pic>
          <p:grpSp>
            <p:nvGrpSpPr>
              <p:cNvPr id="16" name="Group 14"/>
              <p:cNvGrpSpPr/>
              <p:nvPr/>
            </p:nvGrpSpPr>
            <p:grpSpPr>
              <a:xfrm>
                <a:off x="5562600" y="2966172"/>
                <a:ext cx="1905000" cy="462828"/>
                <a:chOff x="5562600" y="2892786"/>
                <a:chExt cx="1905000" cy="462828"/>
              </a:xfrm>
            </p:grpSpPr>
            <p:cxnSp>
              <p:nvCxnSpPr>
                <p:cNvPr id="18" name="Straight Connector 17"/>
                <p:cNvCxnSpPr/>
                <p:nvPr/>
              </p:nvCxnSpPr>
              <p:spPr>
                <a:xfrm>
                  <a:off x="5562600" y="3200400"/>
                  <a:ext cx="1905000"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19" name="Picture 10" descr="http://www.easyvectors.com/assets/images/vectors/afbig/pulse-clip-art.jpg"/>
                <p:cNvPicPr>
                  <a:picLocks noChangeAspect="1" noChangeArrowheads="1"/>
                </p:cNvPicPr>
                <p:nvPr/>
              </p:nvPicPr>
              <p:blipFill>
                <a:blip r:embed="rId9" cstate="print"/>
                <a:srcRect/>
                <a:stretch>
                  <a:fillRect/>
                </a:stretch>
              </p:blipFill>
              <p:spPr bwMode="auto">
                <a:xfrm>
                  <a:off x="5791200" y="2895600"/>
                  <a:ext cx="381000" cy="460014"/>
                </a:xfrm>
                <a:prstGeom prst="rect">
                  <a:avLst/>
                </a:prstGeom>
                <a:noFill/>
              </p:spPr>
            </p:pic>
            <p:pic>
              <p:nvPicPr>
                <p:cNvPr id="20" name="Picture 10" descr="http://www.easyvectors.com/assets/images/vectors/afbig/pulse-clip-art.jpg"/>
                <p:cNvPicPr>
                  <a:picLocks noChangeAspect="1" noChangeArrowheads="1"/>
                </p:cNvPicPr>
                <p:nvPr/>
              </p:nvPicPr>
              <p:blipFill>
                <a:blip r:embed="rId9" cstate="print"/>
                <a:srcRect/>
                <a:stretch>
                  <a:fillRect/>
                </a:stretch>
              </p:blipFill>
              <p:spPr bwMode="auto">
                <a:xfrm>
                  <a:off x="6477000" y="2892786"/>
                  <a:ext cx="381000" cy="460014"/>
                </a:xfrm>
                <a:prstGeom prst="rect">
                  <a:avLst/>
                </a:prstGeom>
                <a:noFill/>
              </p:spPr>
            </p:pic>
            <p:pic>
              <p:nvPicPr>
                <p:cNvPr id="21" name="Picture 10" descr="http://www.easyvectors.com/assets/images/vectors/afbig/pulse-clip-art.jpg"/>
                <p:cNvPicPr>
                  <a:picLocks noChangeAspect="1" noChangeArrowheads="1"/>
                </p:cNvPicPr>
                <p:nvPr/>
              </p:nvPicPr>
              <p:blipFill>
                <a:blip r:embed="rId9" cstate="print"/>
                <a:srcRect/>
                <a:stretch>
                  <a:fillRect/>
                </a:stretch>
              </p:blipFill>
              <p:spPr bwMode="auto">
                <a:xfrm>
                  <a:off x="6934200" y="2895600"/>
                  <a:ext cx="381000" cy="460014"/>
                </a:xfrm>
                <a:prstGeom prst="rect">
                  <a:avLst/>
                </a:prstGeom>
                <a:noFill/>
              </p:spPr>
            </p:pic>
          </p:grpSp>
        </p:grpSp>
        <p:cxnSp>
          <p:nvCxnSpPr>
            <p:cNvPr id="28" name="Straight Connector 27"/>
            <p:cNvCxnSpPr/>
            <p:nvPr/>
          </p:nvCxnSpPr>
          <p:spPr>
            <a:xfrm rot="5400000" flipH="1" flipV="1">
              <a:off x="7239000" y="1981200"/>
              <a:ext cx="45720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31" name="Straight Connector 30"/>
            <p:cNvCxnSpPr/>
            <p:nvPr/>
          </p:nvCxnSpPr>
          <p:spPr>
            <a:xfrm rot="5400000" flipH="1" flipV="1">
              <a:off x="7239000" y="2743200"/>
              <a:ext cx="4572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34" name="Flowchart: Summing Junction 33"/>
            <p:cNvSpPr/>
            <p:nvPr/>
          </p:nvSpPr>
          <p:spPr>
            <a:xfrm>
              <a:off x="7315200" y="2209800"/>
              <a:ext cx="304800" cy="304800"/>
            </a:xfrm>
            <a:prstGeom prst="flowChartSummingJunction">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191000" y="1254125"/>
            <a:ext cx="42351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x</a:t>
            </a:r>
            <a:r>
              <a:rPr lang="en-US"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27" name="TextBox 26"/>
          <p:cNvSpPr txBox="1"/>
          <p:nvPr/>
        </p:nvSpPr>
        <p:spPr>
          <a:xfrm>
            <a:off x="4191000" y="2625725"/>
            <a:ext cx="42351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x</a:t>
            </a:r>
            <a:r>
              <a:rPr lang="en-US" sz="2400" baseline="-25000" dirty="0" smtClean="0">
                <a:latin typeface="Times New Roman" pitchFamily="18" charset="0"/>
                <a:cs typeface="Times New Roman" pitchFamily="18" charset="0"/>
              </a:rPr>
              <a:t>2</a:t>
            </a:r>
            <a:endParaRPr lang="en-US" sz="2400" baseline="-25000" dirty="0">
              <a:latin typeface="Times New Roman" pitchFamily="18" charset="0"/>
              <a:cs typeface="Times New Roman" pitchFamily="18" charset="0"/>
            </a:endParaRPr>
          </a:p>
        </p:txBody>
      </p:sp>
      <p:cxnSp>
        <p:nvCxnSpPr>
          <p:cNvPr id="29" name="Straight Connector 28"/>
          <p:cNvCxnSpPr/>
          <p:nvPr/>
        </p:nvCxnSpPr>
        <p:spPr>
          <a:xfrm>
            <a:off x="7620000" y="2092325"/>
            <a:ext cx="304800" cy="0"/>
          </a:xfrm>
          <a:prstGeom prst="line">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graphicFrame>
        <p:nvGraphicFramePr>
          <p:cNvPr id="16387" name="Object 4"/>
          <p:cNvGraphicFramePr>
            <a:graphicFrameLocks noChangeAspect="1"/>
          </p:cNvGraphicFramePr>
          <p:nvPr/>
        </p:nvGraphicFramePr>
        <p:xfrm>
          <a:off x="912813" y="5216525"/>
          <a:ext cx="3600450" cy="444500"/>
        </p:xfrm>
        <a:graphic>
          <a:graphicData uri="http://schemas.openxmlformats.org/presentationml/2006/ole">
            <mc:AlternateContent xmlns:mc="http://schemas.openxmlformats.org/markup-compatibility/2006">
              <mc:Choice xmlns:v="urn:schemas-microsoft-com:vml" Requires="v">
                <p:oleObj spid="_x0000_s92410" name="Equation" r:id="rId10" imgW="1955520" imgH="241200" progId="Equation.3">
                  <p:embed/>
                </p:oleObj>
              </mc:Choice>
              <mc:Fallback>
                <p:oleObj name="Equation" r:id="rId10" imgW="195552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813" y="5216525"/>
                        <a:ext cx="3600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990600" y="5826125"/>
          <a:ext cx="3200400" cy="422275"/>
        </p:xfrm>
        <a:graphic>
          <a:graphicData uri="http://schemas.openxmlformats.org/presentationml/2006/ole">
            <mc:AlternateContent xmlns:mc="http://schemas.openxmlformats.org/markup-compatibility/2006">
              <mc:Choice xmlns:v="urn:schemas-microsoft-com:vml" Requires="v">
                <p:oleObj spid="_x0000_s92411" name="Equation" r:id="rId12" imgW="1739880" imgH="228600" progId="Equation.3">
                  <p:embed/>
                </p:oleObj>
              </mc:Choice>
              <mc:Fallback>
                <p:oleObj name="Equation" r:id="rId12" imgW="173988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5826125"/>
                        <a:ext cx="32004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Box 29"/>
          <p:cNvSpPr txBox="1"/>
          <p:nvPr/>
        </p:nvSpPr>
        <p:spPr>
          <a:xfrm>
            <a:off x="4953000" y="5292725"/>
            <a:ext cx="3756798" cy="923330"/>
          </a:xfrm>
          <a:prstGeom prst="rect">
            <a:avLst/>
          </a:prstGeom>
          <a:noFill/>
        </p:spPr>
        <p:txBody>
          <a:bodyPr wrap="none" rtlCol="0">
            <a:spAutoFit/>
          </a:bodyPr>
          <a:lstStyle/>
          <a:p>
            <a:r>
              <a:rPr lang="en-US" dirty="0" smtClean="0"/>
              <a:t>with single-photon measurements, or</a:t>
            </a:r>
          </a:p>
          <a:p>
            <a:endParaRPr lang="en-US" dirty="0" smtClean="0"/>
          </a:p>
          <a:p>
            <a:r>
              <a:rPr lang="en-US" dirty="0" smtClean="0"/>
              <a:t>with photocurrents measurements</a:t>
            </a:r>
            <a:endParaRPr lang="en-US" dirty="0"/>
          </a:p>
        </p:txBody>
      </p:sp>
    </p:spTree>
    <p:extLst>
      <p:ext uri="{BB962C8B-B14F-4D97-AF65-F5344CB8AC3E}">
        <p14:creationId xmlns:p14="http://schemas.microsoft.com/office/powerpoint/2010/main" val="6718014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157" y="355194"/>
            <a:ext cx="6721702" cy="559206"/>
          </a:xfrm>
        </p:spPr>
        <p:txBody>
          <a:bodyPr>
            <a:noAutofit/>
          </a:bodyPr>
          <a:lstStyle/>
          <a:p>
            <a:r>
              <a:rPr lang="en-US" sz="2400" dirty="0" smtClean="0">
                <a:solidFill>
                  <a:srgbClr val="0000FF"/>
                </a:solidFill>
                <a:latin typeface="+mn-lt"/>
              </a:rPr>
              <a:t>Phase objects models </a:t>
            </a:r>
            <a:r>
              <a:rPr lang="en-US" sz="2400" dirty="0">
                <a:solidFill>
                  <a:srgbClr val="0000FF"/>
                </a:solidFill>
                <a:latin typeface="+mn-lt"/>
              </a:rPr>
              <a:t>for Gravitational </a:t>
            </a:r>
            <a:r>
              <a:rPr lang="en-US" sz="2400" dirty="0" smtClean="0">
                <a:solidFill>
                  <a:srgbClr val="0000FF"/>
                </a:solidFill>
                <a:latin typeface="+mn-lt"/>
              </a:rPr>
              <a:t>Lensing</a:t>
            </a:r>
            <a:endParaRPr lang="en-US" sz="2400" dirty="0">
              <a:solidFill>
                <a:srgbClr val="0000FF"/>
              </a:solidFill>
              <a:latin typeface="+mn-lt"/>
            </a:endParaRPr>
          </a:p>
        </p:txBody>
      </p:sp>
      <p:sp>
        <p:nvSpPr>
          <p:cNvPr id="6" name="TextBox 5"/>
          <p:cNvSpPr txBox="1"/>
          <p:nvPr/>
        </p:nvSpPr>
        <p:spPr>
          <a:xfrm>
            <a:off x="5277689" y="6277668"/>
            <a:ext cx="255559" cy="369332"/>
          </a:xfrm>
          <a:prstGeom prst="rect">
            <a:avLst/>
          </a:prstGeom>
          <a:solidFill>
            <a:schemeClr val="bg1"/>
          </a:solidFill>
        </p:spPr>
        <p:txBody>
          <a:bodyPr wrap="square" rtlCol="0">
            <a:spAutoFit/>
          </a:bodyPr>
          <a:lstStyle/>
          <a:p>
            <a:endParaRPr lang="en-US" dirty="0"/>
          </a:p>
        </p:txBody>
      </p:sp>
      <p:pic>
        <p:nvPicPr>
          <p:cNvPr id="20" name="Picture 19" descr="Screen Shot 2013-09-17 at 4.46.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511510"/>
            <a:ext cx="2151962" cy="631074"/>
          </a:xfrm>
          <a:prstGeom prst="rect">
            <a:avLst/>
          </a:prstGeom>
        </p:spPr>
      </p:pic>
      <p:sp>
        <p:nvSpPr>
          <p:cNvPr id="3" name="Rectangle 2"/>
          <p:cNvSpPr/>
          <p:nvPr/>
        </p:nvSpPr>
        <p:spPr>
          <a:xfrm>
            <a:off x="1167675" y="3505200"/>
            <a:ext cx="6909525" cy="400110"/>
          </a:xfrm>
          <a:prstGeom prst="rect">
            <a:avLst/>
          </a:prstGeom>
        </p:spPr>
        <p:txBody>
          <a:bodyPr wrap="square">
            <a:spAutoFit/>
          </a:bodyPr>
          <a:lstStyle/>
          <a:p>
            <a:r>
              <a:rPr lang="en-US" sz="2000" dirty="0" smtClean="0"/>
              <a:t>We consider three common</a:t>
            </a:r>
            <a:r>
              <a:rPr lang="en-US" sz="2000" dirty="0" smtClean="0">
                <a:solidFill>
                  <a:srgbClr val="00B050"/>
                </a:solidFill>
              </a:rPr>
              <a:t>*</a:t>
            </a:r>
            <a:r>
              <a:rPr lang="en-US" sz="2000" dirty="0" smtClean="0"/>
              <a:t> models for mass distribution:</a:t>
            </a:r>
            <a:endParaRPr lang="en-US" sz="2000" dirty="0"/>
          </a:p>
        </p:txBody>
      </p:sp>
      <p:sp>
        <p:nvSpPr>
          <p:cNvPr id="4" name="TextBox 3"/>
          <p:cNvSpPr txBox="1"/>
          <p:nvPr/>
        </p:nvSpPr>
        <p:spPr>
          <a:xfrm>
            <a:off x="6533592" y="2078145"/>
            <a:ext cx="832472" cy="369332"/>
          </a:xfrm>
          <a:prstGeom prst="rect">
            <a:avLst/>
          </a:prstGeom>
          <a:noFill/>
        </p:spPr>
        <p:txBody>
          <a:bodyPr wrap="none" rtlCol="0">
            <a:spAutoFit/>
          </a:bodyPr>
          <a:lstStyle/>
          <a:p>
            <a:r>
              <a:rPr lang="en-US" dirty="0" smtClean="0"/>
              <a:t>where </a:t>
            </a:r>
            <a:endParaRPr lang="en-US" dirty="0"/>
          </a:p>
        </p:txBody>
      </p:sp>
      <p:grpSp>
        <p:nvGrpSpPr>
          <p:cNvPr id="34" name="Group 33"/>
          <p:cNvGrpSpPr/>
          <p:nvPr/>
        </p:nvGrpSpPr>
        <p:grpSpPr>
          <a:xfrm>
            <a:off x="815041" y="914401"/>
            <a:ext cx="4290359" cy="2696822"/>
            <a:chOff x="815041" y="914401"/>
            <a:chExt cx="4290359" cy="2696822"/>
          </a:xfrm>
        </p:grpSpPr>
        <p:pic>
          <p:nvPicPr>
            <p:cNvPr id="23" name="Picture 22" descr="Screen Shot 2013-09-17 at 4.24.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58329" y="290701"/>
              <a:ext cx="2696822" cy="3944222"/>
            </a:xfrm>
            <a:prstGeom prst="rect">
              <a:avLst/>
            </a:prstGeom>
          </p:spPr>
        </p:pic>
        <p:sp>
          <p:nvSpPr>
            <p:cNvPr id="25" name="TextBox 24"/>
            <p:cNvSpPr txBox="1"/>
            <p:nvPr/>
          </p:nvSpPr>
          <p:spPr>
            <a:xfrm>
              <a:off x="815041" y="1793080"/>
              <a:ext cx="705269" cy="289087"/>
            </a:xfrm>
            <a:prstGeom prst="rect">
              <a:avLst/>
            </a:prstGeom>
            <a:noFill/>
          </p:spPr>
          <p:txBody>
            <a:bodyPr wrap="none" rtlCol="0">
              <a:spAutoFit/>
            </a:bodyPr>
            <a:lstStyle/>
            <a:p>
              <a:r>
                <a:rPr lang="en-US" sz="1400" dirty="0" smtClean="0"/>
                <a:t>Source</a:t>
              </a:r>
              <a:endParaRPr lang="en-US" sz="1400" dirty="0"/>
            </a:p>
          </p:txBody>
        </p:sp>
        <p:sp>
          <p:nvSpPr>
            <p:cNvPr id="26" name="TextBox 25"/>
            <p:cNvSpPr txBox="1"/>
            <p:nvPr/>
          </p:nvSpPr>
          <p:spPr>
            <a:xfrm>
              <a:off x="4253432" y="1836443"/>
              <a:ext cx="851968" cy="289087"/>
            </a:xfrm>
            <a:prstGeom prst="rect">
              <a:avLst/>
            </a:prstGeom>
            <a:noFill/>
          </p:spPr>
          <p:txBody>
            <a:bodyPr wrap="none" rtlCol="0">
              <a:spAutoFit/>
            </a:bodyPr>
            <a:lstStyle/>
            <a:p>
              <a:r>
                <a:rPr lang="en-US" sz="1400" dirty="0" smtClean="0"/>
                <a:t>Detector</a:t>
              </a:r>
              <a:endParaRPr lang="en-US" sz="1400" dirty="0"/>
            </a:p>
          </p:txBody>
        </p:sp>
        <p:sp>
          <p:nvSpPr>
            <p:cNvPr id="27" name="TextBox 26"/>
            <p:cNvSpPr txBox="1"/>
            <p:nvPr/>
          </p:nvSpPr>
          <p:spPr>
            <a:xfrm>
              <a:off x="2743200" y="1219200"/>
              <a:ext cx="1193938" cy="289087"/>
            </a:xfrm>
            <a:prstGeom prst="rect">
              <a:avLst/>
            </a:prstGeom>
            <a:noFill/>
          </p:spPr>
          <p:txBody>
            <a:bodyPr wrap="none" rtlCol="0">
              <a:spAutoFit/>
            </a:bodyPr>
            <a:lstStyle/>
            <a:p>
              <a:r>
                <a:rPr lang="en-US" sz="1400" dirty="0" smtClean="0"/>
                <a:t>Gravity plane</a:t>
              </a:r>
              <a:endParaRPr lang="en-US" sz="1400" dirty="0"/>
            </a:p>
          </p:txBody>
        </p:sp>
        <p:cxnSp>
          <p:nvCxnSpPr>
            <p:cNvPr id="28" name="Straight Arrow Connector 27"/>
            <p:cNvCxnSpPr/>
            <p:nvPr/>
          </p:nvCxnSpPr>
          <p:spPr>
            <a:xfrm>
              <a:off x="2839061" y="2306988"/>
              <a:ext cx="0" cy="372693"/>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9" name="Picture 28" descr="Screen Shot 2013-09-17 at 4.44.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3164" y="2345635"/>
              <a:ext cx="143367" cy="213961"/>
            </a:xfrm>
            <a:prstGeom prst="rect">
              <a:avLst/>
            </a:prstGeom>
          </p:spPr>
        </p:pic>
        <p:cxnSp>
          <p:nvCxnSpPr>
            <p:cNvPr id="13" name="Straight Connector 12"/>
            <p:cNvCxnSpPr/>
            <p:nvPr/>
          </p:nvCxnSpPr>
          <p:spPr>
            <a:xfrm flipV="1">
              <a:off x="990600" y="1600200"/>
              <a:ext cx="2743200" cy="66261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98693" y="1600200"/>
              <a:ext cx="330540" cy="369332"/>
            </a:xfrm>
            <a:prstGeom prst="rect">
              <a:avLst/>
            </a:prstGeom>
            <a:noFill/>
          </p:spPr>
          <p:txBody>
            <a:bodyPr wrap="none" rtlCol="0">
              <a:spAutoFit/>
            </a:bodyPr>
            <a:lstStyle/>
            <a:p>
              <a:r>
                <a:rPr lang="en-US" dirty="0" smtClean="0">
                  <a:latin typeface="Symbol" panose="05050102010706020507" pitchFamily="18" charset="2"/>
                </a:rPr>
                <a:t>a</a:t>
              </a:r>
              <a:endParaRPr lang="en-US" dirty="0">
                <a:latin typeface="Symbol" panose="05050102010706020507" pitchFamily="18" charset="2"/>
              </a:endParaRPr>
            </a:p>
          </p:txBody>
        </p:sp>
        <p:sp>
          <p:nvSpPr>
            <p:cNvPr id="36" name="Rectangle 35"/>
            <p:cNvSpPr/>
            <p:nvPr/>
          </p:nvSpPr>
          <p:spPr>
            <a:xfrm>
              <a:off x="3320880" y="1981200"/>
              <a:ext cx="184320" cy="28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464653" y="1686187"/>
              <a:ext cx="68081" cy="285226"/>
            </a:xfrm>
            <a:custGeom>
              <a:avLst/>
              <a:gdLst>
                <a:gd name="connsiteX0" fmla="*/ 0 w 68081"/>
                <a:gd name="connsiteY0" fmla="*/ 285226 h 285226"/>
                <a:gd name="connsiteX1" fmla="*/ 67112 w 68081"/>
                <a:gd name="connsiteY1" fmla="*/ 167780 h 285226"/>
                <a:gd name="connsiteX2" fmla="*/ 33556 w 68081"/>
                <a:gd name="connsiteY2" fmla="*/ 0 h 285226"/>
              </a:gdLst>
              <a:ahLst/>
              <a:cxnLst>
                <a:cxn ang="0">
                  <a:pos x="connsiteX0" y="connsiteY0"/>
                </a:cxn>
                <a:cxn ang="0">
                  <a:pos x="connsiteX1" y="connsiteY1"/>
                </a:cxn>
                <a:cxn ang="0">
                  <a:pos x="connsiteX2" y="connsiteY2"/>
                </a:cxn>
              </a:cxnLst>
              <a:rect l="l" t="t" r="r" b="b"/>
              <a:pathLst>
                <a:path w="68081" h="285226">
                  <a:moveTo>
                    <a:pt x="0" y="285226"/>
                  </a:moveTo>
                  <a:cubicBezTo>
                    <a:pt x="30759" y="250272"/>
                    <a:pt x="61519" y="215318"/>
                    <a:pt x="67112" y="167780"/>
                  </a:cubicBezTo>
                  <a:cubicBezTo>
                    <a:pt x="72705" y="120242"/>
                    <a:pt x="53130" y="60121"/>
                    <a:pt x="33556"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5638800" y="1361646"/>
            <a:ext cx="2717800" cy="626677"/>
            <a:chOff x="5638800" y="1361646"/>
            <a:chExt cx="2717800" cy="626677"/>
          </a:xfrm>
        </p:grpSpPr>
        <p:grpSp>
          <p:nvGrpSpPr>
            <p:cNvPr id="32" name="Group 31"/>
            <p:cNvGrpSpPr/>
            <p:nvPr/>
          </p:nvGrpSpPr>
          <p:grpSpPr>
            <a:xfrm>
              <a:off x="5638800" y="1361646"/>
              <a:ext cx="1378285" cy="626677"/>
              <a:chOff x="6019800" y="1318589"/>
              <a:chExt cx="1378285" cy="626677"/>
            </a:xfrm>
          </p:grpSpPr>
          <p:pic>
            <p:nvPicPr>
              <p:cNvPr id="16" name="Picture 15" descr="Screen Shot 2013-09-17 at 4.45.3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1476" y="1373775"/>
                <a:ext cx="1366609" cy="571491"/>
              </a:xfrm>
              <a:prstGeom prst="rect">
                <a:avLst/>
              </a:prstGeom>
            </p:spPr>
          </p:pic>
          <p:sp>
            <p:nvSpPr>
              <p:cNvPr id="37" name="Rectangle 36"/>
              <p:cNvSpPr/>
              <p:nvPr/>
            </p:nvSpPr>
            <p:spPr>
              <a:xfrm>
                <a:off x="6019800" y="1318589"/>
                <a:ext cx="184320" cy="28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ight Arrow 38"/>
            <p:cNvSpPr/>
            <p:nvPr/>
          </p:nvSpPr>
          <p:spPr>
            <a:xfrm>
              <a:off x="7069653" y="1615382"/>
              <a:ext cx="304800" cy="1416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391400" y="1501520"/>
              <a:ext cx="774636" cy="369332"/>
            </a:xfrm>
            <a:prstGeom prst="rect">
              <a:avLst/>
            </a:prstGeom>
            <a:noFill/>
          </p:spPr>
          <p:txBody>
            <a:bodyPr wrap="none" rtlCol="0">
              <a:spAutoFit/>
            </a:bodyPr>
            <a:lstStyle/>
            <a:p>
              <a:r>
                <a:rPr lang="en-US" dirty="0" smtClean="0"/>
                <a:t>grad </a:t>
              </a:r>
              <a:r>
                <a:rPr lang="en-US" i="1" dirty="0" smtClean="0">
                  <a:latin typeface="Symbol" panose="05050102010706020507" pitchFamily="18" charset="2"/>
                </a:rPr>
                <a:t>f</a:t>
              </a:r>
              <a:endParaRPr lang="en-US" i="1" dirty="0"/>
            </a:p>
          </p:txBody>
        </p:sp>
        <p:pic>
          <p:nvPicPr>
            <p:cNvPr id="43" name="Picture 42" descr="Screen Shot 2013-09-17 at 4.45.36 PM.png"/>
            <p:cNvPicPr>
              <a:picLocks noChangeAspect="1"/>
            </p:cNvPicPr>
            <p:nvPr/>
          </p:nvPicPr>
          <p:blipFill rotWithShape="1">
            <a:blip r:embed="rId5">
              <a:extLst>
                <a:ext uri="{28A0092B-C50C-407E-A947-70E740481C1C}">
                  <a14:useLocalDpi xmlns:a14="http://schemas.microsoft.com/office/drawing/2010/main" val="0"/>
                </a:ext>
              </a:extLst>
            </a:blip>
            <a:srcRect l="14014" t="15121" r="65541" b="20253"/>
            <a:stretch/>
          </p:blipFill>
          <p:spPr>
            <a:xfrm>
              <a:off x="8077200" y="1501519"/>
              <a:ext cx="279400" cy="369333"/>
            </a:xfrm>
            <a:prstGeom prst="rect">
              <a:avLst/>
            </a:prstGeom>
          </p:spPr>
        </p:pic>
      </p:grpSp>
      <p:sp>
        <p:nvSpPr>
          <p:cNvPr id="46" name="Rectangle 45"/>
          <p:cNvSpPr/>
          <p:nvPr/>
        </p:nvSpPr>
        <p:spPr>
          <a:xfrm>
            <a:off x="304800" y="6031468"/>
            <a:ext cx="8514128" cy="369332"/>
          </a:xfrm>
          <a:prstGeom prst="rect">
            <a:avLst/>
          </a:prstGeom>
        </p:spPr>
        <p:txBody>
          <a:bodyPr wrap="square">
            <a:spAutoFit/>
          </a:bodyPr>
          <a:lstStyle/>
          <a:p>
            <a:r>
              <a:rPr lang="en-US" dirty="0" smtClean="0">
                <a:solidFill>
                  <a:srgbClr val="00B050"/>
                </a:solidFill>
              </a:rPr>
              <a:t>*) </a:t>
            </a:r>
            <a:r>
              <a:rPr lang="en-US" dirty="0">
                <a:solidFill>
                  <a:srgbClr val="00B050"/>
                </a:solidFill>
              </a:rPr>
              <a:t>“A Catalog of Mass Models for Gravitational </a:t>
            </a:r>
            <a:r>
              <a:rPr lang="en-US" dirty="0" smtClean="0">
                <a:solidFill>
                  <a:srgbClr val="00B050"/>
                </a:solidFill>
              </a:rPr>
              <a:t>Lensing”, </a:t>
            </a:r>
            <a:r>
              <a:rPr lang="en-US" dirty="0" err="1" smtClean="0">
                <a:solidFill>
                  <a:srgbClr val="00B050"/>
                </a:solidFill>
              </a:rPr>
              <a:t>arXiv:astro-ph</a:t>
            </a:r>
            <a:r>
              <a:rPr lang="en-US" dirty="0" smtClean="0">
                <a:solidFill>
                  <a:srgbClr val="00B050"/>
                </a:solidFill>
              </a:rPr>
              <a:t>/0102341v2</a:t>
            </a:r>
          </a:p>
        </p:txBody>
      </p:sp>
      <p:sp>
        <p:nvSpPr>
          <p:cNvPr id="47" name="TextBox 46"/>
          <p:cNvSpPr txBox="1"/>
          <p:nvPr/>
        </p:nvSpPr>
        <p:spPr>
          <a:xfrm>
            <a:off x="304800" y="3955363"/>
            <a:ext cx="8628185" cy="1988237"/>
          </a:xfrm>
          <a:prstGeom prst="rect">
            <a:avLst/>
          </a:prstGeom>
          <a:noFill/>
        </p:spPr>
        <p:txBody>
          <a:bodyPr wrap="square" rtlCol="0">
            <a:spAutoFit/>
          </a:bodyPr>
          <a:lstStyle/>
          <a:p>
            <a:pPr marL="342900" indent="-342900" algn="just">
              <a:lnSpc>
                <a:spcPct val="110000"/>
              </a:lnSpc>
              <a:buAutoNum type="alphaLcParenBoth"/>
            </a:pPr>
            <a:r>
              <a:rPr lang="en-US" sz="1600" b="1" u="sng" dirty="0" smtClean="0"/>
              <a:t>Gravity plane of constant surface </a:t>
            </a:r>
            <a:r>
              <a:rPr lang="en-US" sz="1600" b="1" u="sng" dirty="0"/>
              <a:t> mass-density </a:t>
            </a:r>
            <a:r>
              <a:rPr lang="en-US" sz="1600" b="1" u="sng" dirty="0" smtClean="0"/>
              <a:t> </a:t>
            </a:r>
            <a:r>
              <a:rPr lang="en-US" sz="1600" b="1" u="sng" dirty="0"/>
              <a:t>Σ=const</a:t>
            </a:r>
            <a:r>
              <a:rPr lang="en-US" sz="1600" b="1" u="sng" dirty="0" smtClean="0"/>
              <a:t>. </a:t>
            </a:r>
            <a:r>
              <a:rPr lang="en-US" sz="1600" dirty="0"/>
              <a:t>This model corresponds to the constant mass distribution of the matter near the symmetry axis</a:t>
            </a:r>
            <a:r>
              <a:rPr lang="en-US" sz="1600" dirty="0" smtClean="0"/>
              <a:t>.</a:t>
            </a:r>
          </a:p>
          <a:p>
            <a:pPr marL="342900" indent="-342900" algn="just">
              <a:lnSpc>
                <a:spcPct val="110000"/>
              </a:lnSpc>
              <a:buAutoNum type="alphaLcParenBoth"/>
            </a:pPr>
            <a:endParaRPr lang="en-US" sz="1600" dirty="0" smtClean="0"/>
          </a:p>
          <a:p>
            <a:pPr marL="342900" indent="-342900" algn="just">
              <a:lnSpc>
                <a:spcPct val="110000"/>
              </a:lnSpc>
              <a:buAutoNum type="alphaLcParenBoth"/>
            </a:pPr>
            <a:r>
              <a:rPr lang="en-US" sz="1600" b="1" u="sng" dirty="0" smtClean="0"/>
              <a:t>The surface mass-density of the plane </a:t>
            </a:r>
            <a:r>
              <a:rPr lang="en-US" sz="1600" b="1" u="sng" dirty="0"/>
              <a:t> </a:t>
            </a:r>
            <a:r>
              <a:rPr lang="en-US" sz="1600" b="1" u="sng" dirty="0" smtClean="0"/>
              <a:t>Σ ~ 1/ξ</a:t>
            </a:r>
            <a:r>
              <a:rPr lang="en-US" sz="1600" dirty="0"/>
              <a:t>. This model </a:t>
            </a:r>
            <a:r>
              <a:rPr lang="en-US" sz="1600" dirty="0" smtClean="0"/>
              <a:t>is a </a:t>
            </a:r>
            <a:r>
              <a:rPr lang="en-US" sz="1600" dirty="0"/>
              <a:t>simple realization of spatial distribution of matter in galaxies, clusters of galaxies, etc. </a:t>
            </a:r>
            <a:endParaRPr lang="en-US" sz="1600" dirty="0" smtClean="0"/>
          </a:p>
          <a:p>
            <a:pPr marL="342900" indent="-342900" algn="just">
              <a:lnSpc>
                <a:spcPct val="110000"/>
              </a:lnSpc>
              <a:buAutoNum type="alphaLcParenBoth"/>
            </a:pPr>
            <a:endParaRPr lang="en-US" sz="1600" dirty="0" smtClean="0"/>
          </a:p>
          <a:p>
            <a:pPr marL="342900" indent="-342900" algn="just">
              <a:lnSpc>
                <a:spcPct val="110000"/>
              </a:lnSpc>
              <a:buAutoNum type="alphaLcParenBoth"/>
            </a:pPr>
            <a:r>
              <a:rPr lang="en-US" sz="1600" b="1" u="sng" dirty="0" smtClean="0"/>
              <a:t>A point mass. </a:t>
            </a:r>
            <a:r>
              <a:rPr lang="en-US" sz="1600" dirty="0"/>
              <a:t>This model </a:t>
            </a:r>
            <a:r>
              <a:rPr lang="en-US" sz="1600" dirty="0" smtClean="0"/>
              <a:t>corresponds to a </a:t>
            </a:r>
            <a:r>
              <a:rPr lang="en-US" sz="1600" dirty="0"/>
              <a:t>black hole </a:t>
            </a:r>
            <a:r>
              <a:rPr lang="en-US" sz="1600" dirty="0" smtClean="0"/>
              <a:t>or another very </a:t>
            </a:r>
            <a:r>
              <a:rPr lang="en-US" sz="1600" dirty="0"/>
              <a:t>compact space </a:t>
            </a:r>
            <a:r>
              <a:rPr lang="en-US" sz="1600" dirty="0" smtClean="0"/>
              <a:t>object.</a:t>
            </a:r>
          </a:p>
        </p:txBody>
      </p:sp>
    </p:spTree>
    <p:extLst>
      <p:ext uri="{BB962C8B-B14F-4D97-AF65-F5344CB8AC3E}">
        <p14:creationId xmlns:p14="http://schemas.microsoft.com/office/powerpoint/2010/main" val="204756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057400" y="381000"/>
            <a:ext cx="5338706" cy="461665"/>
          </a:xfrm>
          <a:prstGeom prst="rect">
            <a:avLst/>
          </a:prstGeom>
          <a:noFill/>
        </p:spPr>
        <p:txBody>
          <a:bodyPr wrap="none" rtlCol="0">
            <a:spAutoFit/>
          </a:bodyPr>
          <a:lstStyle/>
          <a:p>
            <a:r>
              <a:rPr lang="en-US" sz="2400" b="1" dirty="0" smtClean="0">
                <a:solidFill>
                  <a:srgbClr val="002060"/>
                </a:solidFill>
              </a:rPr>
              <a:t>Can an object replace the beam splitter?</a:t>
            </a:r>
            <a:endParaRPr lang="en-US" sz="2400" b="1" dirty="0">
              <a:solidFill>
                <a:srgbClr val="002060"/>
              </a:solidFill>
            </a:endParaRPr>
          </a:p>
        </p:txBody>
      </p:sp>
      <p:grpSp>
        <p:nvGrpSpPr>
          <p:cNvPr id="41" name="Group 40"/>
          <p:cNvGrpSpPr/>
          <p:nvPr/>
        </p:nvGrpSpPr>
        <p:grpSpPr>
          <a:xfrm>
            <a:off x="2276231" y="1015063"/>
            <a:ext cx="4572001" cy="2944180"/>
            <a:chOff x="2276231" y="1015063"/>
            <a:chExt cx="4572001" cy="2944180"/>
          </a:xfrm>
        </p:grpSpPr>
        <p:pic>
          <p:nvPicPr>
            <p:cNvPr id="16" name="Picture 12" descr="C:\Docs\Talks\QUIST00\egg_01.jpg"/>
            <p:cNvPicPr>
              <a:picLocks noChangeAspect="1" noChangeArrowheads="1"/>
            </p:cNvPicPr>
            <p:nvPr/>
          </p:nvPicPr>
          <p:blipFill>
            <a:blip r:embed="rId4" cstate="print"/>
            <a:srcRect/>
            <a:stretch>
              <a:fillRect/>
            </a:stretch>
          </p:blipFill>
          <p:spPr bwMode="auto">
            <a:xfrm rot="21363838">
              <a:off x="4959391" y="1015063"/>
              <a:ext cx="734625" cy="636623"/>
            </a:xfrm>
            <a:prstGeom prst="rect">
              <a:avLst/>
            </a:prstGeom>
            <a:noFill/>
          </p:spPr>
        </p:pic>
        <p:grpSp>
          <p:nvGrpSpPr>
            <p:cNvPr id="5" name="Group 89"/>
            <p:cNvGrpSpPr/>
            <p:nvPr/>
          </p:nvGrpSpPr>
          <p:grpSpPr>
            <a:xfrm rot="1604389">
              <a:off x="4826228" y="3150431"/>
              <a:ext cx="664660" cy="808812"/>
              <a:chOff x="6648075" y="4593442"/>
              <a:chExt cx="719732" cy="914400"/>
            </a:xfrm>
          </p:grpSpPr>
          <p:pic>
            <p:nvPicPr>
              <p:cNvPr id="29" name="Picture 12" descr="C:\Docs\Talks\QUIST00\egg_01.jpg"/>
              <p:cNvPicPr>
                <a:picLocks noChangeAspect="1" noChangeArrowheads="1"/>
              </p:cNvPicPr>
              <p:nvPr/>
            </p:nvPicPr>
            <p:blipFill>
              <a:blip r:embed="rId4" cstate="print"/>
              <a:srcRect/>
              <a:stretch>
                <a:fillRect/>
              </a:stretch>
            </p:blipFill>
            <p:spPr bwMode="auto">
              <a:xfrm rot="3018312">
                <a:off x="6610194" y="4693271"/>
                <a:ext cx="795494" cy="719732"/>
              </a:xfrm>
              <a:prstGeom prst="rect">
                <a:avLst/>
              </a:prstGeom>
              <a:noFill/>
            </p:spPr>
          </p:pic>
          <p:cxnSp>
            <p:nvCxnSpPr>
              <p:cNvPr id="30" name="Straight Arrow Connector 29"/>
              <p:cNvCxnSpPr/>
              <p:nvPr/>
            </p:nvCxnSpPr>
            <p:spPr>
              <a:xfrm rot="5400000" flipH="1" flipV="1">
                <a:off x="6896100" y="4707742"/>
                <a:ext cx="304800" cy="762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flipV="1">
                <a:off x="6743700" y="5317342"/>
                <a:ext cx="304800" cy="7620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6" name="Picture 2" descr="http://cdn.financialsamurai.com/wp-content/uploads/2011/03/lightbulb.jpg"/>
            <p:cNvPicPr>
              <a:picLocks noChangeAspect="1" noChangeArrowheads="1"/>
            </p:cNvPicPr>
            <p:nvPr/>
          </p:nvPicPr>
          <p:blipFill>
            <a:blip r:embed="rId5" cstate="print"/>
            <a:srcRect/>
            <a:stretch>
              <a:fillRect/>
            </a:stretch>
          </p:blipFill>
          <p:spPr bwMode="auto">
            <a:xfrm rot="2711787">
              <a:off x="2343949" y="1099803"/>
              <a:ext cx="744746" cy="880181"/>
            </a:xfrm>
            <a:prstGeom prst="rect">
              <a:avLst/>
            </a:prstGeom>
            <a:noFill/>
          </p:spPr>
        </p:pic>
        <p:cxnSp>
          <p:nvCxnSpPr>
            <p:cNvPr id="7" name="Straight Connector 6"/>
            <p:cNvCxnSpPr/>
            <p:nvPr/>
          </p:nvCxnSpPr>
          <p:spPr>
            <a:xfrm>
              <a:off x="3109891" y="1802412"/>
              <a:ext cx="1683479" cy="1511869"/>
            </a:xfrm>
            <a:prstGeom prst="line">
              <a:avLst/>
            </a:prstGeom>
            <a:ln w="3175">
              <a:solidFill>
                <a:srgbClr val="FAA594"/>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45243" y="1696656"/>
              <a:ext cx="1688865" cy="1482823"/>
            </a:xfrm>
            <a:prstGeom prst="line">
              <a:avLst/>
            </a:prstGeom>
            <a:ln>
              <a:solidFill>
                <a:schemeClr val="accent4">
                  <a:lumMod val="40000"/>
                  <a:lumOff val="60000"/>
                </a:schemeClr>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69153" y="1937214"/>
              <a:ext cx="1683479" cy="1511869"/>
            </a:xfrm>
            <a:prstGeom prst="line">
              <a:avLst/>
            </a:prstGeom>
            <a:ln>
              <a:solidFill>
                <a:schemeClr val="accent1">
                  <a:lumMod val="20000"/>
                  <a:lumOff val="80000"/>
                </a:schemeClr>
              </a:solidFill>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33800" y="1433101"/>
              <a:ext cx="1399254" cy="1207169"/>
              <a:chOff x="3948938" y="1764057"/>
              <a:chExt cx="1125910" cy="876213"/>
            </a:xfrm>
          </p:grpSpPr>
          <p:cxnSp>
            <p:nvCxnSpPr>
              <p:cNvPr id="8" name="Straight Connector 7"/>
              <p:cNvCxnSpPr/>
              <p:nvPr/>
            </p:nvCxnSpPr>
            <p:spPr>
              <a:xfrm flipV="1">
                <a:off x="4160046" y="1854857"/>
                <a:ext cx="784837" cy="785413"/>
              </a:xfrm>
              <a:prstGeom prst="line">
                <a:avLst/>
              </a:prstGeom>
              <a:ln w="3175">
                <a:solidFill>
                  <a:srgbClr val="FAA594"/>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385996" y="1951418"/>
                <a:ext cx="674010" cy="703694"/>
              </a:xfrm>
              <a:prstGeom prst="line">
                <a:avLst/>
              </a:prstGeom>
              <a:ln>
                <a:solidFill>
                  <a:schemeClr val="accent4">
                    <a:lumMod val="40000"/>
                    <a:lumOff val="60000"/>
                  </a:schemeClr>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968232" y="1744763"/>
                <a:ext cx="876213" cy="914802"/>
              </a:xfrm>
              <a:prstGeom prst="line">
                <a:avLst/>
              </a:prstGeom>
              <a:ln w="3175">
                <a:solidFill>
                  <a:schemeClr val="accent1">
                    <a:lumMod val="20000"/>
                    <a:lumOff val="80000"/>
                  </a:schemeClr>
                </a:solidFill>
                <a:prstDash val="sysDot"/>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rot="5400000" flipH="1" flipV="1">
              <a:off x="2840837" y="1476643"/>
              <a:ext cx="808812" cy="8444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97090" y="1494453"/>
              <a:ext cx="336952"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x'</a:t>
              </a:r>
              <a:endParaRPr lang="en-US" i="1" dirty="0">
                <a:latin typeface="Times New Roman" pitchFamily="18" charset="0"/>
                <a:cs typeface="Times New Roman" pitchFamily="18" charset="0"/>
              </a:endParaRPr>
            </a:p>
          </p:txBody>
        </p:sp>
        <p:cxnSp>
          <p:nvCxnSpPr>
            <p:cNvPr id="17" name="Straight Connector 16"/>
            <p:cNvCxnSpPr/>
            <p:nvPr/>
          </p:nvCxnSpPr>
          <p:spPr>
            <a:xfrm>
              <a:off x="5544969" y="1143000"/>
              <a:ext cx="58542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a:off x="5426695" y="3651286"/>
              <a:ext cx="703694"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flipV="1">
              <a:off x="6130388" y="1143000"/>
              <a:ext cx="0" cy="116026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rot="5400000" flipH="1" flipV="1">
              <a:off x="5591180" y="3112078"/>
              <a:ext cx="1078416"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1" name="Flowchart: Summing Junction 20"/>
            <p:cNvSpPr/>
            <p:nvPr/>
          </p:nvSpPr>
          <p:spPr>
            <a:xfrm>
              <a:off x="5989650" y="2303265"/>
              <a:ext cx="281478" cy="269604"/>
            </a:xfrm>
            <a:prstGeom prst="flowChartSummingJunction">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693062" y="2528868"/>
              <a:ext cx="741949" cy="326684"/>
            </a:xfrm>
            <a:prstGeom prst="rect">
              <a:avLst/>
            </a:prstGeom>
            <a:noFill/>
          </p:spPr>
          <p:txBody>
            <a:bodyPr wrap="none" rtlCol="0">
              <a:spAutoFit/>
            </a:bodyPr>
            <a:lstStyle/>
            <a:p>
              <a:r>
                <a:rPr lang="en-US" dirty="0" smtClean="0"/>
                <a:t>Object</a:t>
              </a:r>
              <a:endParaRPr lang="en-US" dirty="0"/>
            </a:p>
          </p:txBody>
        </p:sp>
        <p:cxnSp>
          <p:nvCxnSpPr>
            <p:cNvPr id="27" name="Straight Connector 26"/>
            <p:cNvCxnSpPr/>
            <p:nvPr/>
          </p:nvCxnSpPr>
          <p:spPr>
            <a:xfrm>
              <a:off x="6271127" y="2438067"/>
              <a:ext cx="281478" cy="0"/>
            </a:xfrm>
            <a:prstGeom prst="line">
              <a:avLst/>
            </a:prstGeom>
            <a:ln>
              <a:headEnd type="none" w="med" len="med"/>
              <a:tailEnd type="triangle" w="med" len="med"/>
            </a:ln>
          </p:spPr>
          <p:style>
            <a:lnRef idx="2">
              <a:schemeClr val="accent6"/>
            </a:lnRef>
            <a:fillRef idx="0">
              <a:schemeClr val="accent6"/>
            </a:fillRef>
            <a:effectRef idx="1">
              <a:schemeClr val="accent6"/>
            </a:effectRef>
            <a:fontRef idx="minor">
              <a:schemeClr val="tx1"/>
            </a:fontRef>
          </p:style>
        </p:cxnSp>
        <p:sp>
          <p:nvSpPr>
            <p:cNvPr id="28" name="TextBox 27"/>
            <p:cNvSpPr txBox="1"/>
            <p:nvPr/>
          </p:nvSpPr>
          <p:spPr>
            <a:xfrm>
              <a:off x="6146549" y="2528868"/>
              <a:ext cx="701683" cy="326684"/>
            </a:xfrm>
            <a:prstGeom prst="rect">
              <a:avLst/>
            </a:prstGeom>
            <a:noFill/>
          </p:spPr>
          <p:txBody>
            <a:bodyPr wrap="none" rtlCol="0">
              <a:spAutoFit/>
            </a:bodyPr>
            <a:lstStyle/>
            <a:p>
              <a:r>
                <a:rPr lang="en-US" dirty="0" smtClean="0"/>
                <a:t>Image</a:t>
              </a:r>
              <a:endParaRPr lang="en-US" dirty="0"/>
            </a:p>
          </p:txBody>
        </p:sp>
        <p:sp>
          <p:nvSpPr>
            <p:cNvPr id="33" name="Cloud Callout 32"/>
            <p:cNvSpPr/>
            <p:nvPr/>
          </p:nvSpPr>
          <p:spPr>
            <a:xfrm>
              <a:off x="3467125" y="2596269"/>
              <a:ext cx="1337018" cy="134802"/>
            </a:xfrm>
            <a:prstGeom prst="cloudCallou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rot="5400000" flipH="1" flipV="1">
              <a:off x="4466519" y="2992726"/>
              <a:ext cx="769073" cy="7740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238088" y="2867041"/>
              <a:ext cx="336334" cy="326684"/>
            </a:xfrm>
            <a:prstGeom prst="rect">
              <a:avLst/>
            </a:prstGeom>
          </p:spPr>
          <p:txBody>
            <a:bodyPr wrap="none">
              <a:spAutoFit/>
            </a:bodyPr>
            <a:lstStyle/>
            <a:p>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2</a:t>
              </a:r>
              <a:endParaRPr lang="en-US" baseline="-25000" dirty="0"/>
            </a:p>
          </p:txBody>
        </p:sp>
        <p:grpSp>
          <p:nvGrpSpPr>
            <p:cNvPr id="4" name="Group 3"/>
            <p:cNvGrpSpPr/>
            <p:nvPr/>
          </p:nvGrpSpPr>
          <p:grpSpPr>
            <a:xfrm>
              <a:off x="4648200" y="1106910"/>
              <a:ext cx="1064936" cy="950490"/>
              <a:chOff x="4593035" y="1585253"/>
              <a:chExt cx="1064936" cy="950490"/>
            </a:xfrm>
          </p:grpSpPr>
          <p:cxnSp>
            <p:nvCxnSpPr>
              <p:cNvPr id="35" name="Straight Arrow Connector 34"/>
              <p:cNvCxnSpPr/>
              <p:nvPr/>
            </p:nvCxnSpPr>
            <p:spPr>
              <a:xfrm flipH="1" flipV="1">
                <a:off x="4593035" y="1585253"/>
                <a:ext cx="786657" cy="7326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21637" y="2209059"/>
                <a:ext cx="336334" cy="326684"/>
              </a:xfrm>
              <a:prstGeom prst="rect">
                <a:avLst/>
              </a:prstGeom>
            </p:spPr>
            <p:txBody>
              <a:bodyPr wrap="none">
                <a:spAutoFit/>
              </a:bodyPr>
              <a:lstStyle/>
              <a:p>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1</a:t>
                </a:r>
                <a:endParaRPr lang="en-US" baseline="-25000" dirty="0"/>
              </a:p>
            </p:txBody>
          </p:sp>
        </p:grpSp>
      </p:grpSp>
      <p:graphicFrame>
        <p:nvGraphicFramePr>
          <p:cNvPr id="20482" name="Object 2"/>
          <p:cNvGraphicFramePr>
            <a:graphicFrameLocks noChangeAspect="1"/>
          </p:cNvGraphicFramePr>
          <p:nvPr>
            <p:extLst>
              <p:ext uri="{D42A27DB-BD31-4B8C-83A1-F6EECF244321}">
                <p14:modId xmlns:p14="http://schemas.microsoft.com/office/powerpoint/2010/main" val="3152341312"/>
              </p:ext>
            </p:extLst>
          </p:nvPr>
        </p:nvGraphicFramePr>
        <p:xfrm>
          <a:off x="2378075" y="4572000"/>
          <a:ext cx="4498975" cy="484188"/>
        </p:xfrm>
        <a:graphic>
          <a:graphicData uri="http://schemas.openxmlformats.org/presentationml/2006/ole">
            <mc:AlternateContent xmlns:mc="http://schemas.openxmlformats.org/markup-compatibility/2006">
              <mc:Choice xmlns:v="urn:schemas-microsoft-com:vml" Requires="v">
                <p:oleObj spid="_x0000_s95556" name="Equation" r:id="rId6" imgW="3187440" imgH="342720" progId="Equation.3">
                  <p:embed/>
                </p:oleObj>
              </mc:Choice>
              <mc:Fallback>
                <p:oleObj name="Equation" r:id="rId6" imgW="3187440" imgH="342720" progId="Equation.3">
                  <p:embed/>
                  <p:pic>
                    <p:nvPicPr>
                      <p:cNvPr id="0" name=""/>
                      <p:cNvPicPr>
                        <a:picLocks noChangeAspect="1" noChangeArrowheads="1"/>
                      </p:cNvPicPr>
                      <p:nvPr/>
                    </p:nvPicPr>
                    <p:blipFill>
                      <a:blip r:embed="rId7"/>
                      <a:srcRect/>
                      <a:stretch>
                        <a:fillRect/>
                      </a:stretch>
                    </p:blipFill>
                    <p:spPr bwMode="auto">
                      <a:xfrm>
                        <a:off x="2378075" y="4572000"/>
                        <a:ext cx="4498975" cy="484188"/>
                      </a:xfrm>
                      <a:prstGeom prst="rect">
                        <a:avLst/>
                      </a:prstGeom>
                      <a:noFill/>
                      <a:extLst/>
                    </p:spPr>
                  </p:pic>
                </p:oleObj>
              </mc:Fallback>
            </mc:AlternateContent>
          </a:graphicData>
        </a:graphic>
      </p:graphicFrame>
      <p:grpSp>
        <p:nvGrpSpPr>
          <p:cNvPr id="3" name="Group 2"/>
          <p:cNvGrpSpPr/>
          <p:nvPr/>
        </p:nvGrpSpPr>
        <p:grpSpPr>
          <a:xfrm>
            <a:off x="2626604" y="5087938"/>
            <a:ext cx="3932861" cy="849305"/>
            <a:chOff x="2626604" y="5087938"/>
            <a:chExt cx="3932861" cy="849305"/>
          </a:xfrm>
        </p:grpSpPr>
        <p:graphicFrame>
          <p:nvGraphicFramePr>
            <p:cNvPr id="20483" name="Object 3"/>
            <p:cNvGraphicFramePr>
              <a:graphicFrameLocks noChangeAspect="1"/>
            </p:cNvGraphicFramePr>
            <p:nvPr>
              <p:extLst>
                <p:ext uri="{D42A27DB-BD31-4B8C-83A1-F6EECF244321}">
                  <p14:modId xmlns:p14="http://schemas.microsoft.com/office/powerpoint/2010/main" val="3458604309"/>
                </p:ext>
              </p:extLst>
            </p:nvPr>
          </p:nvGraphicFramePr>
          <p:xfrm>
            <a:off x="2644775" y="5087938"/>
            <a:ext cx="3778250" cy="409575"/>
          </p:xfrm>
          <a:graphic>
            <a:graphicData uri="http://schemas.openxmlformats.org/presentationml/2006/ole">
              <mc:AlternateContent xmlns:mc="http://schemas.openxmlformats.org/markup-compatibility/2006">
                <mc:Choice xmlns:v="urn:schemas-microsoft-com:vml" Requires="v">
                  <p:oleObj spid="_x0000_s95557" name="Equation" r:id="rId8" imgW="2819160" imgH="304560" progId="Equation.3">
                    <p:embed/>
                  </p:oleObj>
                </mc:Choice>
                <mc:Fallback>
                  <p:oleObj name="Equation" r:id="rId8" imgW="2819160" imgH="304560" progId="Equation.3">
                    <p:embed/>
                    <p:pic>
                      <p:nvPicPr>
                        <p:cNvPr id="0" name=""/>
                        <p:cNvPicPr>
                          <a:picLocks noChangeAspect="1" noChangeArrowheads="1"/>
                        </p:cNvPicPr>
                        <p:nvPr/>
                      </p:nvPicPr>
                      <p:blipFill>
                        <a:blip r:embed="rId9"/>
                        <a:srcRect/>
                        <a:stretch>
                          <a:fillRect/>
                        </a:stretch>
                      </p:blipFill>
                      <p:spPr bwMode="auto">
                        <a:xfrm>
                          <a:off x="2644775" y="5087938"/>
                          <a:ext cx="3778250" cy="409575"/>
                        </a:xfrm>
                        <a:prstGeom prst="rect">
                          <a:avLst/>
                        </a:prstGeom>
                        <a:noFill/>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2404911977"/>
                </p:ext>
              </p:extLst>
            </p:nvPr>
          </p:nvGraphicFramePr>
          <p:xfrm>
            <a:off x="2626604" y="5562600"/>
            <a:ext cx="3932861" cy="374643"/>
          </p:xfrm>
          <a:graphic>
            <a:graphicData uri="http://schemas.openxmlformats.org/presentationml/2006/ole">
              <mc:AlternateContent xmlns:mc="http://schemas.openxmlformats.org/markup-compatibility/2006">
                <mc:Choice xmlns:v="urn:schemas-microsoft-com:vml" Requires="v">
                  <p:oleObj spid="_x0000_s95558" name="Equation" r:id="rId10" imgW="2933640" imgH="279360" progId="Equation.3">
                    <p:embed/>
                  </p:oleObj>
                </mc:Choice>
                <mc:Fallback>
                  <p:oleObj name="Equation" r:id="rId10" imgW="2933640" imgH="2793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6604" y="5562600"/>
                          <a:ext cx="3932861" cy="374643"/>
                        </a:xfrm>
                        <a:prstGeom prst="rect">
                          <a:avLst/>
                        </a:prstGeom>
                        <a:noFill/>
                        <a:extLst/>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4107888734"/>
              </p:ext>
            </p:extLst>
          </p:nvPr>
        </p:nvGraphicFramePr>
        <p:xfrm>
          <a:off x="2411531" y="4011613"/>
          <a:ext cx="4157662" cy="484187"/>
        </p:xfrm>
        <a:graphic>
          <a:graphicData uri="http://schemas.openxmlformats.org/presentationml/2006/ole">
            <mc:AlternateContent xmlns:mc="http://schemas.openxmlformats.org/markup-compatibility/2006">
              <mc:Choice xmlns:v="urn:schemas-microsoft-com:vml" Requires="v">
                <p:oleObj spid="_x0000_s95559" name="Equation" r:id="rId12" imgW="2946240" imgH="342720" progId="Equation.3">
                  <p:embed/>
                </p:oleObj>
              </mc:Choice>
              <mc:Fallback>
                <p:oleObj name="Equation" r:id="rId12" imgW="2946240" imgH="342720" progId="Equation.3">
                  <p:embed/>
                  <p:pic>
                    <p:nvPicPr>
                      <p:cNvPr id="0" name="Object 2"/>
                      <p:cNvPicPr>
                        <a:picLocks noChangeAspect="1" noChangeArrowheads="1"/>
                      </p:cNvPicPr>
                      <p:nvPr/>
                    </p:nvPicPr>
                    <p:blipFill>
                      <a:blip r:embed="rId13"/>
                      <a:srcRect/>
                      <a:stretch>
                        <a:fillRect/>
                      </a:stretch>
                    </p:blipFill>
                    <p:spPr bwMode="auto">
                      <a:xfrm>
                        <a:off x="2411531" y="4011613"/>
                        <a:ext cx="4157662"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906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77223" y="1936417"/>
            <a:ext cx="8628185" cy="349583"/>
          </a:xfrm>
          <a:prstGeom prst="rect">
            <a:avLst/>
          </a:prstGeom>
          <a:noFill/>
        </p:spPr>
        <p:txBody>
          <a:bodyPr wrap="square" rtlCol="0">
            <a:spAutoFit/>
          </a:bodyPr>
          <a:lstStyle/>
          <a:p>
            <a:pPr marL="342900" indent="-342900" algn="just">
              <a:lnSpc>
                <a:spcPct val="110000"/>
              </a:lnSpc>
              <a:buAutoNum type="alphaLcParenBoth"/>
            </a:pPr>
            <a:r>
              <a:rPr lang="en-US" sz="1600" u="sng" dirty="0" smtClean="0">
                <a:solidFill>
                  <a:srgbClr val="FF0000"/>
                </a:solidFill>
              </a:rPr>
              <a:t>Gravity plane of constant surface mass-density Σ=const</a:t>
            </a:r>
            <a:r>
              <a:rPr lang="en-US" sz="1600" dirty="0" smtClean="0"/>
              <a:t>. </a:t>
            </a:r>
          </a:p>
        </p:txBody>
      </p:sp>
      <p:pic>
        <p:nvPicPr>
          <p:cNvPr id="21" name="Picture 20" descr="Screen Shot 2013-09-19 at 4.21.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57097"/>
            <a:ext cx="5828047" cy="790903"/>
          </a:xfrm>
          <a:prstGeom prst="rect">
            <a:avLst/>
          </a:prstGeom>
        </p:spPr>
      </p:pic>
      <p:pic>
        <p:nvPicPr>
          <p:cNvPr id="23" name="Picture 22" descr="Screen Shot 2013-09-19 at 4.21.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774" y="4292719"/>
            <a:ext cx="4042437" cy="654351"/>
          </a:xfrm>
          <a:prstGeom prst="rect">
            <a:avLst/>
          </a:prstGeom>
        </p:spPr>
      </p:pic>
      <p:pic>
        <p:nvPicPr>
          <p:cNvPr id="24" name="Picture 23" descr="Screen Shot 2013-09-19 at 4.21.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172" y="1295401"/>
            <a:ext cx="5755428" cy="544250"/>
          </a:xfrm>
          <a:prstGeom prst="rect">
            <a:avLst/>
          </a:prstGeom>
        </p:spPr>
      </p:pic>
      <p:sp>
        <p:nvSpPr>
          <p:cNvPr id="25" name="TextBox 24"/>
          <p:cNvSpPr txBox="1"/>
          <p:nvPr/>
        </p:nvSpPr>
        <p:spPr>
          <a:xfrm>
            <a:off x="602623" y="3886200"/>
            <a:ext cx="8628185" cy="363176"/>
          </a:xfrm>
          <a:prstGeom prst="rect">
            <a:avLst/>
          </a:prstGeom>
          <a:noFill/>
        </p:spPr>
        <p:txBody>
          <a:bodyPr wrap="square" rtlCol="0">
            <a:spAutoFit/>
          </a:bodyPr>
          <a:lstStyle/>
          <a:p>
            <a:pPr algn="just">
              <a:lnSpc>
                <a:spcPct val="110000"/>
              </a:lnSpc>
            </a:pPr>
            <a:r>
              <a:rPr lang="en-US" sz="1600" dirty="0" smtClean="0">
                <a:solidFill>
                  <a:srgbClr val="FF0000"/>
                </a:solidFill>
              </a:rPr>
              <a:t>(b) </a:t>
            </a:r>
            <a:r>
              <a:rPr lang="en-US" sz="1600" u="sng" dirty="0" smtClean="0">
                <a:solidFill>
                  <a:srgbClr val="FF0000"/>
                </a:solidFill>
              </a:rPr>
              <a:t>The surface mass-density of the plane is inversely proportional to impact parameter ξ</a:t>
            </a:r>
            <a:r>
              <a:rPr lang="en-US" sz="1600" dirty="0" smtClean="0"/>
              <a:t>. </a:t>
            </a:r>
          </a:p>
        </p:txBody>
      </p:sp>
      <p:sp>
        <p:nvSpPr>
          <p:cNvPr id="5" name="Rectangle 4"/>
          <p:cNvSpPr/>
          <p:nvPr/>
        </p:nvSpPr>
        <p:spPr>
          <a:xfrm>
            <a:off x="577223" y="3039533"/>
            <a:ext cx="7576177" cy="701731"/>
          </a:xfrm>
          <a:prstGeom prst="rect">
            <a:avLst/>
          </a:prstGeom>
        </p:spPr>
        <p:txBody>
          <a:bodyPr wrap="square">
            <a:spAutoFit/>
          </a:bodyPr>
          <a:lstStyle/>
          <a:p>
            <a:pPr algn="just">
              <a:lnSpc>
                <a:spcPct val="110000"/>
              </a:lnSpc>
            </a:pPr>
            <a:r>
              <a:rPr lang="en-US" dirty="0" smtClean="0"/>
              <a:t>where the modified length  </a:t>
            </a:r>
            <a:r>
              <a:rPr lang="en-US" i="1" dirty="0"/>
              <a:t>L*</a:t>
            </a:r>
            <a:r>
              <a:rPr lang="en-US" dirty="0"/>
              <a:t> </a:t>
            </a:r>
            <a:r>
              <a:rPr lang="en-US" dirty="0" smtClean="0"/>
              <a:t>depends on the surface </a:t>
            </a:r>
            <a:r>
              <a:rPr lang="en-US" dirty="0"/>
              <a:t>mass </a:t>
            </a:r>
            <a:r>
              <a:rPr lang="en-US" dirty="0" smtClean="0"/>
              <a:t>density. </a:t>
            </a:r>
          </a:p>
          <a:p>
            <a:pPr algn="just">
              <a:lnSpc>
                <a:spcPct val="110000"/>
              </a:lnSpc>
            </a:pPr>
            <a:r>
              <a:rPr lang="en-US" dirty="0" smtClean="0"/>
              <a:t>This is equivalent to free-space propagation over a greater distance.</a:t>
            </a:r>
            <a:endParaRPr lang="en-US" dirty="0"/>
          </a:p>
        </p:txBody>
      </p:sp>
      <p:sp>
        <p:nvSpPr>
          <p:cNvPr id="26" name="TextBox 25"/>
          <p:cNvSpPr txBox="1"/>
          <p:nvPr/>
        </p:nvSpPr>
        <p:spPr>
          <a:xfrm>
            <a:off x="577223" y="838200"/>
            <a:ext cx="3994777" cy="363176"/>
          </a:xfrm>
          <a:prstGeom prst="rect">
            <a:avLst/>
          </a:prstGeom>
          <a:noFill/>
        </p:spPr>
        <p:txBody>
          <a:bodyPr wrap="square" rtlCol="0">
            <a:spAutoFit/>
          </a:bodyPr>
          <a:lstStyle/>
          <a:p>
            <a:pPr algn="just">
              <a:lnSpc>
                <a:spcPct val="110000"/>
              </a:lnSpc>
            </a:pPr>
            <a:r>
              <a:rPr lang="en-US" sz="1600" dirty="0" smtClean="0">
                <a:solidFill>
                  <a:srgbClr val="FF0000"/>
                </a:solidFill>
              </a:rPr>
              <a:t>(0) </a:t>
            </a:r>
            <a:r>
              <a:rPr lang="en-US" sz="1600" u="sng" dirty="0" smtClean="0">
                <a:solidFill>
                  <a:srgbClr val="FF0000"/>
                </a:solidFill>
              </a:rPr>
              <a:t>Free-space propagation</a:t>
            </a:r>
            <a:r>
              <a:rPr lang="en-US" sz="1600" dirty="0" smtClean="0"/>
              <a:t>. </a:t>
            </a:r>
          </a:p>
        </p:txBody>
      </p:sp>
      <p:sp>
        <p:nvSpPr>
          <p:cNvPr id="27" name="Rectangle 26"/>
          <p:cNvSpPr/>
          <p:nvPr/>
        </p:nvSpPr>
        <p:spPr>
          <a:xfrm>
            <a:off x="570931" y="5013269"/>
            <a:ext cx="7576177" cy="701731"/>
          </a:xfrm>
          <a:prstGeom prst="rect">
            <a:avLst/>
          </a:prstGeom>
        </p:spPr>
        <p:txBody>
          <a:bodyPr wrap="square">
            <a:spAutoFit/>
          </a:bodyPr>
          <a:lstStyle/>
          <a:p>
            <a:pPr algn="just">
              <a:lnSpc>
                <a:spcPct val="110000"/>
              </a:lnSpc>
            </a:pPr>
            <a:r>
              <a:rPr lang="en-US" dirty="0" smtClean="0"/>
              <a:t>where </a:t>
            </a:r>
            <a:r>
              <a:rPr lang="en-US" dirty="0" smtClean="0">
                <a:latin typeface="Symbol" panose="05050102010706020507" pitchFamily="18" charset="2"/>
              </a:rPr>
              <a:t>d</a:t>
            </a:r>
            <a:r>
              <a:rPr lang="en-US" baseline="-25000" dirty="0" smtClean="0"/>
              <a:t>0</a:t>
            </a:r>
            <a:r>
              <a:rPr lang="en-US" dirty="0" smtClean="0"/>
              <a:t> depends on the total mass. </a:t>
            </a:r>
          </a:p>
          <a:p>
            <a:pPr algn="just">
              <a:lnSpc>
                <a:spcPct val="110000"/>
              </a:lnSpc>
            </a:pPr>
            <a:r>
              <a:rPr lang="en-US" dirty="0" smtClean="0"/>
              <a:t>This multiplies the correlation function by an </a:t>
            </a:r>
            <a:r>
              <a:rPr lang="en-US" i="1" dirty="0" smtClean="0"/>
              <a:t>unobservable</a:t>
            </a:r>
            <a:r>
              <a:rPr lang="en-US" dirty="0" smtClean="0"/>
              <a:t> phase factor.</a:t>
            </a:r>
            <a:endParaRPr lang="en-US" dirty="0"/>
          </a:p>
        </p:txBody>
      </p:sp>
      <p:sp>
        <p:nvSpPr>
          <p:cNvPr id="7" name="TextBox 6"/>
          <p:cNvSpPr txBox="1"/>
          <p:nvPr/>
        </p:nvSpPr>
        <p:spPr>
          <a:xfrm>
            <a:off x="685800" y="5867400"/>
            <a:ext cx="7924349" cy="369332"/>
          </a:xfrm>
          <a:prstGeom prst="rect">
            <a:avLst/>
          </a:prstGeom>
          <a:noFill/>
        </p:spPr>
        <p:txBody>
          <a:bodyPr wrap="none" rtlCol="0">
            <a:spAutoFit/>
          </a:bodyPr>
          <a:lstStyle/>
          <a:p>
            <a:r>
              <a:rPr lang="en-US" i="1" u="sng" dirty="0" smtClean="0"/>
              <a:t>The off-axis configuration may lead to observable effects and needs to be analyzed.</a:t>
            </a:r>
            <a:endParaRPr lang="en-US" i="1" u="sng" dirty="0"/>
          </a:p>
        </p:txBody>
      </p:sp>
    </p:spTree>
    <p:extLst>
      <p:ext uri="{BB962C8B-B14F-4D97-AF65-F5344CB8AC3E}">
        <p14:creationId xmlns:p14="http://schemas.microsoft.com/office/powerpoint/2010/main" val="455608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My documents\Dima\Projects\Ghost Imaging\SolarSpectr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2356"/>
            <a:ext cx="5998403" cy="451023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524000" y="991945"/>
            <a:ext cx="5885586" cy="369332"/>
            <a:chOff x="1542959" y="805934"/>
            <a:chExt cx="5885586" cy="369332"/>
          </a:xfrm>
        </p:grpSpPr>
        <p:sp>
          <p:nvSpPr>
            <p:cNvPr id="4" name="TextBox 3"/>
            <p:cNvSpPr txBox="1"/>
            <p:nvPr/>
          </p:nvSpPr>
          <p:spPr>
            <a:xfrm>
              <a:off x="1542959" y="805934"/>
              <a:ext cx="5885586" cy="369332"/>
            </a:xfrm>
            <a:prstGeom prst="rect">
              <a:avLst/>
            </a:prstGeom>
            <a:noFill/>
          </p:spPr>
          <p:txBody>
            <a:bodyPr wrap="none" rtlCol="0">
              <a:spAutoFit/>
            </a:bodyPr>
            <a:lstStyle/>
            <a:p>
              <a:r>
                <a:rPr lang="en-US" dirty="0" smtClean="0"/>
                <a:t>1 </a:t>
              </a:r>
              <a:r>
                <a:rPr lang="en-US" dirty="0" err="1" smtClean="0"/>
                <a:t>ps</a:t>
              </a:r>
              <a:r>
                <a:rPr lang="en-US" dirty="0" smtClean="0"/>
                <a:t> timing resolution               3.3 nm bandwidth @ </a:t>
              </a:r>
              <a:r>
                <a:rPr lang="en-US" dirty="0" smtClean="0">
                  <a:latin typeface="Symbol" pitchFamily="18" charset="2"/>
                </a:rPr>
                <a:t>l</a:t>
              </a:r>
              <a:r>
                <a:rPr lang="en-US" dirty="0" smtClean="0"/>
                <a:t> = 1 </a:t>
              </a:r>
              <a:r>
                <a:rPr lang="en-US" dirty="0" smtClean="0">
                  <a:latin typeface="Symbol" pitchFamily="18" charset="2"/>
                </a:rPr>
                <a:t>m</a:t>
              </a:r>
              <a:r>
                <a:rPr lang="en-US" dirty="0" smtClean="0"/>
                <a:t>m.</a:t>
              </a:r>
              <a:endParaRPr lang="en-US" dirty="0"/>
            </a:p>
          </p:txBody>
        </p:sp>
        <p:sp>
          <p:nvSpPr>
            <p:cNvPr id="5" name="Right Arrow 4"/>
            <p:cNvSpPr/>
            <p:nvPr/>
          </p:nvSpPr>
          <p:spPr>
            <a:xfrm>
              <a:off x="3828959" y="898267"/>
              <a:ext cx="452935"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985824" y="5486400"/>
            <a:ext cx="6652141" cy="646331"/>
          </a:xfrm>
          <a:prstGeom prst="rect">
            <a:avLst/>
          </a:prstGeom>
          <a:noFill/>
        </p:spPr>
        <p:txBody>
          <a:bodyPr wrap="none" rtlCol="0">
            <a:spAutoFit/>
          </a:bodyPr>
          <a:lstStyle/>
          <a:p>
            <a:pPr algn="ctr"/>
            <a:r>
              <a:rPr lang="en-US" dirty="0" smtClean="0"/>
              <a:t>Loss relative to maximally wide-band intensity measurement is </a:t>
            </a:r>
            <a:r>
              <a:rPr lang="en-US" b="1" dirty="0" smtClean="0">
                <a:solidFill>
                  <a:srgbClr val="FF0000"/>
                </a:solidFill>
              </a:rPr>
              <a:t>23 dB</a:t>
            </a:r>
          </a:p>
          <a:p>
            <a:pPr algn="ctr"/>
            <a:r>
              <a:rPr lang="en-US" dirty="0" smtClean="0"/>
              <a:t>(again, much less for a </a:t>
            </a:r>
            <a:r>
              <a:rPr lang="en-US" dirty="0" smtClean="0">
                <a:solidFill>
                  <a:srgbClr val="C00000"/>
                </a:solidFill>
              </a:rPr>
              <a:t>c</a:t>
            </a:r>
            <a:r>
              <a:rPr lang="en-US" dirty="0" smtClean="0">
                <a:solidFill>
                  <a:srgbClr val="FF0000"/>
                </a:solidFill>
              </a:rPr>
              <a:t>o</a:t>
            </a:r>
            <a:r>
              <a:rPr lang="en-US" dirty="0" smtClean="0">
                <a:solidFill>
                  <a:srgbClr val="FFC000"/>
                </a:solidFill>
              </a:rPr>
              <a:t>l</a:t>
            </a:r>
            <a:r>
              <a:rPr lang="en-US" dirty="0" smtClean="0">
                <a:solidFill>
                  <a:srgbClr val="FFFF00"/>
                </a:solidFill>
              </a:rPr>
              <a:t>o</a:t>
            </a:r>
            <a:r>
              <a:rPr lang="en-US" dirty="0" smtClean="0">
                <a:solidFill>
                  <a:srgbClr val="92D050"/>
                </a:solidFill>
              </a:rPr>
              <a:t>r</a:t>
            </a:r>
            <a:r>
              <a:rPr lang="en-US" dirty="0" smtClean="0"/>
              <a:t>-</a:t>
            </a:r>
            <a:r>
              <a:rPr lang="en-US" dirty="0" smtClean="0">
                <a:solidFill>
                  <a:srgbClr val="00B050"/>
                </a:solidFill>
              </a:rPr>
              <a:t>r</a:t>
            </a:r>
            <a:r>
              <a:rPr lang="en-US" dirty="0" smtClean="0">
                <a:solidFill>
                  <a:srgbClr val="00B0F0"/>
                </a:solidFill>
              </a:rPr>
              <a:t>e</a:t>
            </a:r>
            <a:r>
              <a:rPr lang="en-US" dirty="0" smtClean="0">
                <a:solidFill>
                  <a:srgbClr val="0070C0"/>
                </a:solidFill>
              </a:rPr>
              <a:t>s</a:t>
            </a:r>
            <a:r>
              <a:rPr lang="en-US" dirty="0" smtClean="0">
                <a:solidFill>
                  <a:srgbClr val="002060"/>
                </a:solidFill>
              </a:rPr>
              <a:t>o</a:t>
            </a:r>
            <a:r>
              <a:rPr lang="en-US" dirty="0" smtClean="0">
                <a:solidFill>
                  <a:srgbClr val="7030A0"/>
                </a:solidFill>
              </a:rPr>
              <a:t>l</a:t>
            </a:r>
            <a:r>
              <a:rPr lang="en-US" dirty="0" smtClean="0">
                <a:solidFill>
                  <a:srgbClr val="C00000"/>
                </a:solidFill>
              </a:rPr>
              <a:t>v</a:t>
            </a:r>
            <a:r>
              <a:rPr lang="en-US" dirty="0" smtClean="0">
                <a:solidFill>
                  <a:srgbClr val="FAA594"/>
                </a:solidFill>
              </a:rPr>
              <a:t>e</a:t>
            </a:r>
            <a:r>
              <a:rPr lang="en-US" dirty="0" smtClean="0">
                <a:solidFill>
                  <a:srgbClr val="FF0000"/>
                </a:solidFill>
              </a:rPr>
              <a:t>d</a:t>
            </a:r>
            <a:r>
              <a:rPr lang="en-US" dirty="0" smtClean="0"/>
              <a:t> measurement)</a:t>
            </a:r>
            <a:endParaRPr lang="en-US" dirty="0"/>
          </a:p>
        </p:txBody>
      </p:sp>
      <p:sp>
        <p:nvSpPr>
          <p:cNvPr id="10" name="TextBox 9"/>
          <p:cNvSpPr txBox="1"/>
          <p:nvPr/>
        </p:nvSpPr>
        <p:spPr>
          <a:xfrm>
            <a:off x="1976543" y="304800"/>
            <a:ext cx="4670702" cy="461665"/>
          </a:xfrm>
          <a:prstGeom prst="rect">
            <a:avLst/>
          </a:prstGeom>
          <a:noFill/>
        </p:spPr>
        <p:txBody>
          <a:bodyPr wrap="none" rtlCol="0">
            <a:spAutoFit/>
          </a:bodyPr>
          <a:lstStyle/>
          <a:p>
            <a:r>
              <a:rPr lang="en-US" sz="2400" b="1" dirty="0" smtClean="0">
                <a:solidFill>
                  <a:srgbClr val="002060"/>
                </a:solidFill>
              </a:rPr>
              <a:t>The cost of narrow-band detection </a:t>
            </a:r>
            <a:endParaRPr lang="en-US" sz="2400" b="1" dirty="0">
              <a:solidFill>
                <a:srgbClr val="002060"/>
              </a:solidFill>
            </a:endParaRPr>
          </a:p>
        </p:txBody>
      </p:sp>
    </p:spTree>
    <p:extLst>
      <p:ext uri="{BB962C8B-B14F-4D97-AF65-F5344CB8AC3E}">
        <p14:creationId xmlns:p14="http://schemas.microsoft.com/office/powerpoint/2010/main" val="1287351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orderoftheplanets.org/wp-content/uploads/2010/02/kuiper-be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1008" y="228600"/>
            <a:ext cx="3257192" cy="21254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6200" y="537882"/>
            <a:ext cx="1838324" cy="523220"/>
          </a:xfrm>
          <a:prstGeom prst="rect">
            <a:avLst/>
          </a:prstGeom>
          <a:noFill/>
        </p:spPr>
        <p:txBody>
          <a:bodyPr wrap="none" rtlCol="0">
            <a:spAutoFit/>
          </a:bodyPr>
          <a:lstStyle/>
          <a:p>
            <a:r>
              <a:rPr lang="en-US" sz="2800" b="1" dirty="0" smtClean="0">
                <a:solidFill>
                  <a:srgbClr val="002060"/>
                </a:solidFill>
              </a:rPr>
              <a:t>Kuiper Belt</a:t>
            </a:r>
            <a:endParaRPr lang="en-US" sz="2800" b="1" dirty="0">
              <a:solidFill>
                <a:srgbClr val="002060"/>
              </a:solidFill>
            </a:endParaRPr>
          </a:p>
        </p:txBody>
      </p:sp>
      <p:grpSp>
        <p:nvGrpSpPr>
          <p:cNvPr id="2" name="Group 1"/>
          <p:cNvGrpSpPr/>
          <p:nvPr/>
        </p:nvGrpSpPr>
        <p:grpSpPr>
          <a:xfrm>
            <a:off x="381000" y="4876800"/>
            <a:ext cx="7818209" cy="1952625"/>
            <a:chOff x="381000" y="3124200"/>
            <a:chExt cx="7818209" cy="1952625"/>
          </a:xfrm>
        </p:grpSpPr>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34" y="3429000"/>
              <a:ext cx="77628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3124200"/>
              <a:ext cx="5867400" cy="369332"/>
            </a:xfrm>
            <a:prstGeom prst="rect">
              <a:avLst/>
            </a:prstGeom>
          </p:spPr>
          <p:txBody>
            <a:bodyPr wrap="square">
              <a:spAutoFit/>
            </a:bodyPr>
            <a:lstStyle/>
            <a:p>
              <a:r>
                <a:rPr lang="fr-FR" dirty="0">
                  <a:solidFill>
                    <a:srgbClr val="00B050"/>
                  </a:solidFill>
                </a:rPr>
                <a:t>Chang H., </a:t>
              </a:r>
              <a:r>
                <a:rPr lang="fr-FR" dirty="0" smtClean="0">
                  <a:solidFill>
                    <a:srgbClr val="00B050"/>
                  </a:solidFill>
                </a:rPr>
                <a:t>et </a:t>
              </a:r>
              <a:r>
                <a:rPr lang="fr-FR" dirty="0">
                  <a:solidFill>
                    <a:srgbClr val="00B050"/>
                  </a:solidFill>
                </a:rPr>
                <a:t>al</a:t>
              </a:r>
              <a:r>
                <a:rPr lang="fr-FR" dirty="0" smtClean="0">
                  <a:solidFill>
                    <a:srgbClr val="00B050"/>
                  </a:solidFill>
                </a:rPr>
                <a:t>.,</a:t>
              </a:r>
              <a:r>
                <a:rPr lang="en-US" i="1" dirty="0" smtClean="0">
                  <a:solidFill>
                    <a:srgbClr val="00B050"/>
                  </a:solidFill>
                </a:rPr>
                <a:t> </a:t>
              </a:r>
              <a:r>
                <a:rPr lang="en-US" dirty="0">
                  <a:solidFill>
                    <a:srgbClr val="00B050"/>
                  </a:solidFill>
                </a:rPr>
                <a:t>Nature</a:t>
              </a:r>
              <a:r>
                <a:rPr lang="en-US" i="1" dirty="0">
                  <a:solidFill>
                    <a:srgbClr val="00B050"/>
                  </a:solidFill>
                </a:rPr>
                <a:t>, </a:t>
              </a:r>
              <a:r>
                <a:rPr lang="en-US" b="1" dirty="0">
                  <a:solidFill>
                    <a:srgbClr val="00B050"/>
                  </a:solidFill>
                </a:rPr>
                <a:t>442</a:t>
              </a:r>
              <a:r>
                <a:rPr lang="en-US" i="1" dirty="0">
                  <a:solidFill>
                    <a:srgbClr val="00B050"/>
                  </a:solidFill>
                </a:rPr>
                <a:t>, </a:t>
              </a:r>
              <a:r>
                <a:rPr lang="en-US" dirty="0">
                  <a:solidFill>
                    <a:srgbClr val="00B050"/>
                  </a:solidFill>
                </a:rPr>
                <a:t>660–663</a:t>
              </a:r>
              <a:r>
                <a:rPr lang="fr-FR" dirty="0" smtClean="0">
                  <a:solidFill>
                    <a:srgbClr val="00B050"/>
                  </a:solidFill>
                </a:rPr>
                <a:t> </a:t>
              </a:r>
              <a:r>
                <a:rPr lang="fr-FR" dirty="0">
                  <a:solidFill>
                    <a:srgbClr val="00B050"/>
                  </a:solidFill>
                </a:rPr>
                <a:t>(2006</a:t>
              </a:r>
              <a:r>
                <a:rPr lang="fr-FR" dirty="0" smtClean="0">
                  <a:solidFill>
                    <a:srgbClr val="00B050"/>
                  </a:solidFill>
                </a:rPr>
                <a:t>):</a:t>
              </a:r>
              <a:endParaRPr lang="en-US" dirty="0">
                <a:solidFill>
                  <a:srgbClr val="00B050"/>
                </a:solidFill>
              </a:endParaRPr>
            </a:p>
          </p:txBody>
        </p:sp>
      </p:grpSp>
      <p:sp>
        <p:nvSpPr>
          <p:cNvPr id="7" name="TextBox 6"/>
          <p:cNvSpPr txBox="1"/>
          <p:nvPr/>
        </p:nvSpPr>
        <p:spPr>
          <a:xfrm>
            <a:off x="1325699" y="1066800"/>
            <a:ext cx="2629118" cy="400110"/>
          </a:xfrm>
          <a:prstGeom prst="rect">
            <a:avLst/>
          </a:prstGeom>
          <a:noFill/>
        </p:spPr>
        <p:txBody>
          <a:bodyPr wrap="none" rtlCol="0">
            <a:spAutoFit/>
          </a:bodyPr>
          <a:lstStyle/>
          <a:p>
            <a:r>
              <a:rPr lang="en-US" sz="2000" dirty="0" smtClean="0"/>
              <a:t>30-50 AU from the Sun.</a:t>
            </a:r>
            <a:endParaRPr lang="en-US" sz="2000" dirty="0"/>
          </a:p>
        </p:txBody>
      </p:sp>
      <p:pic>
        <p:nvPicPr>
          <p:cNvPr id="778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34" y="2514600"/>
            <a:ext cx="7793265" cy="236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2057400"/>
            <a:ext cx="4703534" cy="369332"/>
          </a:xfrm>
          <a:prstGeom prst="rect">
            <a:avLst/>
          </a:prstGeom>
        </p:spPr>
        <p:txBody>
          <a:bodyPr wrap="square">
            <a:spAutoFit/>
          </a:bodyPr>
          <a:lstStyle/>
          <a:p>
            <a:r>
              <a:rPr lang="en-US" dirty="0" err="1">
                <a:solidFill>
                  <a:srgbClr val="00B050"/>
                </a:solidFill>
              </a:rPr>
              <a:t>Roques</a:t>
            </a:r>
            <a:r>
              <a:rPr lang="en-US" dirty="0">
                <a:solidFill>
                  <a:srgbClr val="00B050"/>
                </a:solidFill>
              </a:rPr>
              <a:t> F</a:t>
            </a:r>
            <a:r>
              <a:rPr lang="en-US" dirty="0" smtClean="0">
                <a:solidFill>
                  <a:srgbClr val="00B050"/>
                </a:solidFill>
              </a:rPr>
              <a:t>., et </a:t>
            </a:r>
            <a:r>
              <a:rPr lang="en-US" dirty="0">
                <a:solidFill>
                  <a:srgbClr val="00B050"/>
                </a:solidFill>
              </a:rPr>
              <a:t>al</a:t>
            </a:r>
            <a:r>
              <a:rPr lang="en-US" dirty="0" smtClean="0">
                <a:solidFill>
                  <a:srgbClr val="00B050"/>
                </a:solidFill>
              </a:rPr>
              <a:t>., Astron</a:t>
            </a:r>
            <a:r>
              <a:rPr lang="en-US" dirty="0">
                <a:solidFill>
                  <a:srgbClr val="00B050"/>
                </a:solidFill>
              </a:rPr>
              <a:t>. J., </a:t>
            </a:r>
            <a:r>
              <a:rPr lang="en-US" b="1" dirty="0" smtClean="0">
                <a:solidFill>
                  <a:srgbClr val="00B050"/>
                </a:solidFill>
              </a:rPr>
              <a:t>132</a:t>
            </a:r>
            <a:r>
              <a:rPr lang="en-US" dirty="0" smtClean="0">
                <a:solidFill>
                  <a:srgbClr val="00B050"/>
                </a:solidFill>
              </a:rPr>
              <a:t>, 819–822 </a:t>
            </a:r>
            <a:r>
              <a:rPr lang="en-US" dirty="0">
                <a:solidFill>
                  <a:srgbClr val="00B050"/>
                </a:solidFill>
              </a:rPr>
              <a:t>(2006</a:t>
            </a:r>
            <a:r>
              <a:rPr lang="en-US" dirty="0" smtClean="0">
                <a:solidFill>
                  <a:srgbClr val="00B050"/>
                </a:solidFill>
              </a:rPr>
              <a:t>): </a:t>
            </a:r>
            <a:endParaRPr lang="en-US" dirty="0">
              <a:solidFill>
                <a:srgbClr val="00B050"/>
              </a:solidFill>
            </a:endParaRPr>
          </a:p>
        </p:txBody>
      </p:sp>
    </p:spTree>
    <p:extLst>
      <p:ext uri="{BB962C8B-B14F-4D97-AF65-F5344CB8AC3E}">
        <p14:creationId xmlns:p14="http://schemas.microsoft.com/office/powerpoint/2010/main" val="183515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615617" y="2078038"/>
            <a:ext cx="4091820" cy="2971800"/>
            <a:chOff x="4615617" y="3810000"/>
            <a:chExt cx="4091820" cy="2971800"/>
          </a:xfrm>
        </p:grpSpPr>
        <p:pic>
          <p:nvPicPr>
            <p:cNvPr id="66" name="Picture 17"/>
            <p:cNvPicPr>
              <a:picLocks noChangeAspect="1" noChangeArrowheads="1"/>
            </p:cNvPicPr>
            <p:nvPr/>
          </p:nvPicPr>
          <p:blipFill>
            <a:blip r:embed="rId3" cstate="print"/>
            <a:srcRect/>
            <a:stretch>
              <a:fillRect/>
            </a:stretch>
          </p:blipFill>
          <p:spPr bwMode="auto">
            <a:xfrm rot="20838755">
              <a:off x="7863142" y="5589894"/>
              <a:ext cx="523875" cy="706437"/>
            </a:xfrm>
            <a:prstGeom prst="rect">
              <a:avLst/>
            </a:prstGeom>
            <a:noFill/>
            <a:ln w="9525">
              <a:noFill/>
              <a:miter lim="800000"/>
              <a:headEnd/>
              <a:tailEnd/>
            </a:ln>
          </p:spPr>
        </p:pic>
        <p:pic>
          <p:nvPicPr>
            <p:cNvPr id="68" name="Picture 16"/>
            <p:cNvPicPr>
              <a:picLocks noChangeAspect="1" noChangeArrowheads="1"/>
            </p:cNvPicPr>
            <p:nvPr/>
          </p:nvPicPr>
          <p:blipFill>
            <a:blip r:embed="rId4" cstate="print"/>
            <a:srcRect/>
            <a:stretch>
              <a:fillRect/>
            </a:stretch>
          </p:blipFill>
          <p:spPr bwMode="auto">
            <a:xfrm>
              <a:off x="7162800" y="6192837"/>
              <a:ext cx="1544637" cy="588963"/>
            </a:xfrm>
            <a:prstGeom prst="rect">
              <a:avLst/>
            </a:prstGeom>
            <a:noFill/>
            <a:ln w="9525">
              <a:noFill/>
              <a:miter lim="800000"/>
              <a:headEnd/>
              <a:tailEnd/>
            </a:ln>
          </p:spPr>
        </p:pic>
        <p:pic>
          <p:nvPicPr>
            <p:cNvPr id="69" name="Picture 7"/>
            <p:cNvPicPr>
              <a:picLocks noChangeAspect="1" noChangeArrowheads="1"/>
            </p:cNvPicPr>
            <p:nvPr/>
          </p:nvPicPr>
          <p:blipFill>
            <a:blip r:embed="rId5" cstate="print"/>
            <a:srcRect/>
            <a:stretch>
              <a:fillRect/>
            </a:stretch>
          </p:blipFill>
          <p:spPr bwMode="auto">
            <a:xfrm>
              <a:off x="4769901" y="3906837"/>
              <a:ext cx="348596" cy="304800"/>
            </a:xfrm>
            <a:prstGeom prst="rect">
              <a:avLst/>
            </a:prstGeom>
            <a:noFill/>
            <a:ln w="9525">
              <a:noFill/>
              <a:miter lim="800000"/>
              <a:headEnd/>
              <a:tailEnd/>
            </a:ln>
          </p:spPr>
        </p:pic>
        <p:sp>
          <p:nvSpPr>
            <p:cNvPr id="76" name="TextBox 75"/>
            <p:cNvSpPr txBox="1"/>
            <p:nvPr/>
          </p:nvSpPr>
          <p:spPr>
            <a:xfrm>
              <a:off x="4615617" y="4388182"/>
              <a:ext cx="736099" cy="338554"/>
            </a:xfrm>
            <a:prstGeom prst="rect">
              <a:avLst/>
            </a:prstGeom>
            <a:noFill/>
          </p:spPr>
          <p:txBody>
            <a:bodyPr wrap="none" rtlCol="0">
              <a:spAutoFit/>
            </a:bodyPr>
            <a:lstStyle/>
            <a:p>
              <a:r>
                <a:rPr lang="en-US" sz="1600" dirty="0" smtClean="0"/>
                <a:t>Object</a:t>
              </a:r>
              <a:endParaRPr lang="en-US" sz="1600" dirty="0"/>
            </a:p>
          </p:txBody>
        </p:sp>
        <p:sp>
          <p:nvSpPr>
            <p:cNvPr id="77" name="TextBox 76"/>
            <p:cNvSpPr txBox="1"/>
            <p:nvPr/>
          </p:nvSpPr>
          <p:spPr>
            <a:xfrm>
              <a:off x="5193613" y="3810000"/>
              <a:ext cx="753924" cy="338554"/>
            </a:xfrm>
            <a:prstGeom prst="rect">
              <a:avLst/>
            </a:prstGeom>
            <a:noFill/>
          </p:spPr>
          <p:txBody>
            <a:bodyPr wrap="none" rtlCol="0">
              <a:spAutoFit/>
            </a:bodyPr>
            <a:lstStyle/>
            <a:p>
              <a:r>
                <a:rPr lang="en-US" sz="1600" dirty="0" smtClean="0"/>
                <a:t>Source</a:t>
              </a:r>
              <a:endParaRPr lang="en-US" sz="1600" dirty="0"/>
            </a:p>
          </p:txBody>
        </p:sp>
        <p:pic>
          <p:nvPicPr>
            <p:cNvPr id="78" name="Picture 17"/>
            <p:cNvPicPr>
              <a:picLocks noChangeAspect="1" noChangeArrowheads="1"/>
            </p:cNvPicPr>
            <p:nvPr/>
          </p:nvPicPr>
          <p:blipFill>
            <a:blip r:embed="rId3" cstate="print"/>
            <a:srcRect/>
            <a:stretch>
              <a:fillRect/>
            </a:stretch>
          </p:blipFill>
          <p:spPr bwMode="auto">
            <a:xfrm rot="20838755">
              <a:off x="7253542" y="5611506"/>
              <a:ext cx="523875" cy="706437"/>
            </a:xfrm>
            <a:prstGeom prst="rect">
              <a:avLst/>
            </a:prstGeom>
            <a:noFill/>
            <a:ln w="9525">
              <a:noFill/>
              <a:miter lim="800000"/>
              <a:headEnd/>
              <a:tailEnd/>
            </a:ln>
          </p:spPr>
        </p:pic>
        <p:cxnSp>
          <p:nvCxnSpPr>
            <p:cNvPr id="79" name="Straight Connector 78"/>
            <p:cNvCxnSpPr/>
            <p:nvPr/>
          </p:nvCxnSpPr>
          <p:spPr>
            <a:xfrm>
              <a:off x="5106491" y="4151451"/>
              <a:ext cx="2818309" cy="1888986"/>
            </a:xfrm>
            <a:prstGeom prst="line">
              <a:avLst/>
            </a:prstGeom>
            <a:ln w="3175">
              <a:solidFill>
                <a:srgbClr val="FAA594"/>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06491" y="4151451"/>
              <a:ext cx="2589709" cy="2041386"/>
            </a:xfrm>
            <a:prstGeom prst="line">
              <a:avLst/>
            </a:prstGeom>
            <a:ln>
              <a:solidFill>
                <a:schemeClr val="accent1">
                  <a:lumMod val="20000"/>
                  <a:lumOff val="80000"/>
                </a:schemeClr>
              </a:solidFill>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106491" y="4151451"/>
              <a:ext cx="3123109" cy="1812786"/>
            </a:xfrm>
            <a:prstGeom prst="line">
              <a:avLst/>
            </a:prstGeom>
            <a:ln>
              <a:solidFill>
                <a:schemeClr val="accent4">
                  <a:lumMod val="40000"/>
                  <a:lumOff val="60000"/>
                </a:schemeClr>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82" name="Picture 15" descr="F:\Users docs\Dima\Proposals\11 NIAC\planet-saturn-2.gif"/>
            <p:cNvPicPr>
              <a:picLocks noChangeAspect="1" noChangeArrowheads="1"/>
            </p:cNvPicPr>
            <p:nvPr/>
          </p:nvPicPr>
          <p:blipFill>
            <a:blip r:embed="rId6" cstate="print"/>
            <a:srcRect/>
            <a:stretch>
              <a:fillRect/>
            </a:stretch>
          </p:blipFill>
          <p:spPr bwMode="auto">
            <a:xfrm flipH="1" flipV="1">
              <a:off x="5371626" y="4369013"/>
              <a:ext cx="193583" cy="144755"/>
            </a:xfrm>
            <a:prstGeom prst="rect">
              <a:avLst/>
            </a:prstGeom>
            <a:noFill/>
          </p:spPr>
        </p:pic>
      </p:grpSp>
      <p:grpSp>
        <p:nvGrpSpPr>
          <p:cNvPr id="83" name="Group 82"/>
          <p:cNvGrpSpPr/>
          <p:nvPr/>
        </p:nvGrpSpPr>
        <p:grpSpPr>
          <a:xfrm>
            <a:off x="545813" y="2078038"/>
            <a:ext cx="4091820" cy="2971800"/>
            <a:chOff x="545813" y="3810000"/>
            <a:chExt cx="4091820" cy="2971800"/>
          </a:xfrm>
        </p:grpSpPr>
        <p:pic>
          <p:nvPicPr>
            <p:cNvPr id="84" name="Picture 17"/>
            <p:cNvPicPr>
              <a:picLocks noChangeAspect="1" noChangeArrowheads="1"/>
            </p:cNvPicPr>
            <p:nvPr/>
          </p:nvPicPr>
          <p:blipFill>
            <a:blip r:embed="rId3" cstate="print"/>
            <a:srcRect/>
            <a:stretch>
              <a:fillRect/>
            </a:stretch>
          </p:blipFill>
          <p:spPr bwMode="auto">
            <a:xfrm rot="20838755">
              <a:off x="3793338" y="5589894"/>
              <a:ext cx="523875" cy="706437"/>
            </a:xfrm>
            <a:prstGeom prst="rect">
              <a:avLst/>
            </a:prstGeom>
            <a:noFill/>
            <a:ln w="9525">
              <a:noFill/>
              <a:miter lim="800000"/>
              <a:headEnd/>
              <a:tailEnd/>
            </a:ln>
          </p:spPr>
        </p:pic>
        <p:pic>
          <p:nvPicPr>
            <p:cNvPr id="85" name="Picture 16"/>
            <p:cNvPicPr>
              <a:picLocks noChangeAspect="1" noChangeArrowheads="1"/>
            </p:cNvPicPr>
            <p:nvPr/>
          </p:nvPicPr>
          <p:blipFill>
            <a:blip r:embed="rId4" cstate="print"/>
            <a:srcRect/>
            <a:stretch>
              <a:fillRect/>
            </a:stretch>
          </p:blipFill>
          <p:spPr bwMode="auto">
            <a:xfrm>
              <a:off x="3092996" y="6192837"/>
              <a:ext cx="1544637" cy="588963"/>
            </a:xfrm>
            <a:prstGeom prst="rect">
              <a:avLst/>
            </a:prstGeom>
            <a:noFill/>
            <a:ln w="9525">
              <a:noFill/>
              <a:miter lim="800000"/>
              <a:headEnd/>
              <a:tailEnd/>
            </a:ln>
          </p:spPr>
        </p:pic>
        <p:pic>
          <p:nvPicPr>
            <p:cNvPr id="86" name="Picture 7"/>
            <p:cNvPicPr>
              <a:picLocks noChangeAspect="1" noChangeArrowheads="1"/>
            </p:cNvPicPr>
            <p:nvPr/>
          </p:nvPicPr>
          <p:blipFill>
            <a:blip r:embed="rId5" cstate="print"/>
            <a:srcRect/>
            <a:stretch>
              <a:fillRect/>
            </a:stretch>
          </p:blipFill>
          <p:spPr bwMode="auto">
            <a:xfrm>
              <a:off x="700097" y="3906837"/>
              <a:ext cx="348596" cy="304800"/>
            </a:xfrm>
            <a:prstGeom prst="rect">
              <a:avLst/>
            </a:prstGeom>
            <a:noFill/>
            <a:ln w="9525">
              <a:noFill/>
              <a:miter lim="800000"/>
              <a:headEnd/>
              <a:tailEnd/>
            </a:ln>
          </p:spPr>
        </p:pic>
        <p:cxnSp>
          <p:nvCxnSpPr>
            <p:cNvPr id="87" name="Straight Connector 86"/>
            <p:cNvCxnSpPr/>
            <p:nvPr/>
          </p:nvCxnSpPr>
          <p:spPr>
            <a:xfrm>
              <a:off x="1036687" y="4151451"/>
              <a:ext cx="3123109" cy="1812786"/>
            </a:xfrm>
            <a:prstGeom prst="line">
              <a:avLst/>
            </a:prstGeom>
            <a:ln>
              <a:solidFill>
                <a:schemeClr val="accent4">
                  <a:lumMod val="40000"/>
                  <a:lumOff val="60000"/>
                </a:schemeClr>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036687" y="4151451"/>
              <a:ext cx="2589709" cy="2041386"/>
            </a:xfrm>
            <a:prstGeom prst="line">
              <a:avLst/>
            </a:prstGeom>
            <a:ln>
              <a:solidFill>
                <a:schemeClr val="accent1">
                  <a:lumMod val="20000"/>
                  <a:lumOff val="80000"/>
                </a:schemeClr>
              </a:solidFill>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3" idx="1"/>
            </p:cNvCxnSpPr>
            <p:nvPr/>
          </p:nvCxnSpPr>
          <p:spPr>
            <a:xfrm>
              <a:off x="1541152" y="4432407"/>
              <a:ext cx="2296640" cy="12825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45813" y="4388182"/>
              <a:ext cx="736099" cy="338554"/>
            </a:xfrm>
            <a:prstGeom prst="rect">
              <a:avLst/>
            </a:prstGeom>
            <a:noFill/>
          </p:spPr>
          <p:txBody>
            <a:bodyPr wrap="none" rtlCol="0">
              <a:spAutoFit/>
            </a:bodyPr>
            <a:lstStyle/>
            <a:p>
              <a:r>
                <a:rPr lang="en-US" sz="1600" dirty="0" smtClean="0"/>
                <a:t>Object</a:t>
              </a:r>
              <a:endParaRPr lang="en-US" sz="1600" dirty="0"/>
            </a:p>
          </p:txBody>
        </p:sp>
        <p:sp>
          <p:nvSpPr>
            <p:cNvPr id="91" name="TextBox 90"/>
            <p:cNvSpPr txBox="1"/>
            <p:nvPr/>
          </p:nvSpPr>
          <p:spPr>
            <a:xfrm>
              <a:off x="1123809" y="3810000"/>
              <a:ext cx="753924" cy="338554"/>
            </a:xfrm>
            <a:prstGeom prst="rect">
              <a:avLst/>
            </a:prstGeom>
            <a:noFill/>
          </p:spPr>
          <p:txBody>
            <a:bodyPr wrap="none" rtlCol="0">
              <a:spAutoFit/>
            </a:bodyPr>
            <a:lstStyle/>
            <a:p>
              <a:r>
                <a:rPr lang="en-US" sz="1600" dirty="0" smtClean="0"/>
                <a:t>Source</a:t>
              </a:r>
              <a:endParaRPr lang="en-US" sz="1600" dirty="0"/>
            </a:p>
          </p:txBody>
        </p:sp>
        <p:cxnSp>
          <p:nvCxnSpPr>
            <p:cNvPr id="92" name="Straight Connector 91"/>
            <p:cNvCxnSpPr/>
            <p:nvPr/>
          </p:nvCxnSpPr>
          <p:spPr>
            <a:xfrm>
              <a:off x="1036687" y="4151451"/>
              <a:ext cx="2818309" cy="1888986"/>
            </a:xfrm>
            <a:prstGeom prst="line">
              <a:avLst/>
            </a:prstGeom>
            <a:ln w="3175">
              <a:solidFill>
                <a:srgbClr val="FAA594"/>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93" name="Picture 19" descr="http://www.clipart.dk.co.uk/DKImages/sci_space/image_sci_space037.jpg"/>
            <p:cNvPicPr>
              <a:picLocks noChangeAspect="1" noChangeArrowheads="1"/>
            </p:cNvPicPr>
            <p:nvPr/>
          </p:nvPicPr>
          <p:blipFill>
            <a:blip r:embed="rId7" cstate="print"/>
            <a:srcRect/>
            <a:stretch>
              <a:fillRect/>
            </a:stretch>
          </p:blipFill>
          <p:spPr bwMode="auto">
            <a:xfrm rot="12327932">
              <a:off x="3343654" y="4151451"/>
              <a:ext cx="690319" cy="639840"/>
            </a:xfrm>
            <a:prstGeom prst="rect">
              <a:avLst/>
            </a:prstGeom>
            <a:noFill/>
          </p:spPr>
        </p:pic>
        <p:cxnSp>
          <p:nvCxnSpPr>
            <p:cNvPr id="94" name="Straight Arrow Connector 93"/>
            <p:cNvCxnSpPr/>
            <p:nvPr/>
          </p:nvCxnSpPr>
          <p:spPr>
            <a:xfrm>
              <a:off x="1518463" y="4429753"/>
              <a:ext cx="1793875" cy="337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Arc 94"/>
            <p:cNvSpPr/>
            <p:nvPr/>
          </p:nvSpPr>
          <p:spPr>
            <a:xfrm rot="2288389">
              <a:off x="1515109" y="4229949"/>
              <a:ext cx="533400" cy="52018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2288389">
              <a:off x="1743709" y="4229949"/>
              <a:ext cx="533400" cy="52018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nvSpPr>
          <p:spPr>
            <a:xfrm rot="2288389">
              <a:off x="1972309" y="4229949"/>
              <a:ext cx="533400" cy="52018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p:cNvSpPr/>
            <p:nvPr/>
          </p:nvSpPr>
          <p:spPr>
            <a:xfrm rot="2288389">
              <a:off x="2200909" y="4229949"/>
              <a:ext cx="533400" cy="52018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p:cNvSpPr/>
            <p:nvPr/>
          </p:nvSpPr>
          <p:spPr>
            <a:xfrm rot="2288389">
              <a:off x="2442567" y="4229949"/>
              <a:ext cx="533400" cy="52018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p:cNvSpPr/>
            <p:nvPr/>
          </p:nvSpPr>
          <p:spPr>
            <a:xfrm rot="2288389">
              <a:off x="2671167" y="4229949"/>
              <a:ext cx="533400" cy="52018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1" name="Straight Connector 100"/>
            <p:cNvCxnSpPr/>
            <p:nvPr/>
          </p:nvCxnSpPr>
          <p:spPr>
            <a:xfrm>
              <a:off x="3998138" y="4409361"/>
              <a:ext cx="312679"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02" name="Straight Connector 101"/>
            <p:cNvCxnSpPr/>
            <p:nvPr/>
          </p:nvCxnSpPr>
          <p:spPr>
            <a:xfrm flipV="1">
              <a:off x="4304068" y="4434033"/>
              <a:ext cx="0" cy="1476222"/>
            </a:xfrm>
            <a:prstGeom prst="line">
              <a:avLst/>
            </a:prstGeom>
            <a:ln>
              <a:headEnd type="stealth"/>
              <a:tailEnd type="none"/>
            </a:ln>
          </p:spPr>
          <p:style>
            <a:lnRef idx="2">
              <a:schemeClr val="accent6"/>
            </a:lnRef>
            <a:fillRef idx="0">
              <a:schemeClr val="accent6"/>
            </a:fillRef>
            <a:effectRef idx="1">
              <a:schemeClr val="accent6"/>
            </a:effectRef>
            <a:fontRef idx="minor">
              <a:schemeClr val="tx1"/>
            </a:fontRef>
          </p:style>
        </p:cxnSp>
        <p:pic>
          <p:nvPicPr>
            <p:cNvPr id="103" name="Picture 15" descr="F:\Users docs\Dima\Proposals\11 NIAC\planet-saturn-2.gif"/>
            <p:cNvPicPr>
              <a:picLocks noChangeAspect="1" noChangeArrowheads="1"/>
            </p:cNvPicPr>
            <p:nvPr/>
          </p:nvPicPr>
          <p:blipFill>
            <a:blip r:embed="rId6" cstate="print"/>
            <a:srcRect/>
            <a:stretch>
              <a:fillRect/>
            </a:stretch>
          </p:blipFill>
          <p:spPr bwMode="auto">
            <a:xfrm flipH="1" flipV="1">
              <a:off x="1371600" y="4369014"/>
              <a:ext cx="169552" cy="126786"/>
            </a:xfrm>
            <a:prstGeom prst="rect">
              <a:avLst/>
            </a:prstGeom>
            <a:noFill/>
          </p:spPr>
        </p:pic>
      </p:grpSp>
      <p:sp>
        <p:nvSpPr>
          <p:cNvPr id="43" name="TextBox 42"/>
          <p:cNvSpPr txBox="1"/>
          <p:nvPr/>
        </p:nvSpPr>
        <p:spPr>
          <a:xfrm>
            <a:off x="1371600" y="706438"/>
            <a:ext cx="6305829" cy="461665"/>
          </a:xfrm>
          <a:prstGeom prst="rect">
            <a:avLst/>
          </a:prstGeom>
          <a:noFill/>
        </p:spPr>
        <p:txBody>
          <a:bodyPr wrap="none" rtlCol="0">
            <a:spAutoFit/>
          </a:bodyPr>
          <a:lstStyle/>
          <a:p>
            <a:r>
              <a:rPr lang="en-US" sz="2400" b="1" dirty="0" smtClean="0">
                <a:solidFill>
                  <a:srgbClr val="002060"/>
                </a:solidFill>
              </a:rPr>
              <a:t>This enables two possible observation scenarios</a:t>
            </a:r>
            <a:endParaRPr 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19200" y="228834"/>
            <a:ext cx="6248400" cy="4038366"/>
            <a:chOff x="152400" y="152634"/>
            <a:chExt cx="6248400" cy="4038366"/>
          </a:xfrm>
        </p:grpSpPr>
        <p:grpSp>
          <p:nvGrpSpPr>
            <p:cNvPr id="14" name="Group 13"/>
            <p:cNvGrpSpPr/>
            <p:nvPr/>
          </p:nvGrpSpPr>
          <p:grpSpPr>
            <a:xfrm>
              <a:off x="152400" y="152634"/>
              <a:ext cx="6248400" cy="4038366"/>
              <a:chOff x="685800" y="152634"/>
              <a:chExt cx="6248400" cy="4038366"/>
            </a:xfrm>
          </p:grpSpPr>
          <p:pic>
            <p:nvPicPr>
              <p:cNvPr id="20" name="Picture 2" descr="E:\My documents\Dima\Projects\Ghost Imaging\geometry_fla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119"/>
              <a:stretch/>
            </p:blipFill>
            <p:spPr bwMode="auto">
              <a:xfrm>
                <a:off x="685800" y="152634"/>
                <a:ext cx="5627077" cy="40383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My documents\Dima\Projects\Ghost Imaging\geometry_fla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620" t="47257" b="24233"/>
              <a:stretch/>
            </p:blipFill>
            <p:spPr bwMode="auto">
              <a:xfrm>
                <a:off x="5506915" y="2057400"/>
                <a:ext cx="1286291" cy="1096108"/>
              </a:xfrm>
              <a:prstGeom prst="rect">
                <a:avLst/>
              </a:prstGeom>
              <a:noFill/>
              <a:extLst>
                <a:ext uri="{909E8E84-426E-40DD-AFC4-6F175D3DCCD1}">
                  <a14:hiddenFill xmlns:a14="http://schemas.microsoft.com/office/drawing/2010/main">
                    <a:solidFill>
                      <a:srgbClr val="FFFFFF"/>
                    </a:solidFill>
                  </a14:hiddenFill>
                </a:ext>
              </a:extLst>
            </p:spPr>
          </p:pic>
          <p:sp>
            <p:nvSpPr>
              <p:cNvPr id="22" name="Flowchart: Summing Junction 21"/>
              <p:cNvSpPr/>
              <p:nvPr/>
            </p:nvSpPr>
            <p:spPr>
              <a:xfrm>
                <a:off x="6535457" y="1915198"/>
                <a:ext cx="163806" cy="190617"/>
              </a:xfrm>
              <a:prstGeom prst="flowChartSummingJuncti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110654" y="1433146"/>
                <a:ext cx="509954" cy="474785"/>
              </a:xfrm>
              <a:custGeom>
                <a:avLst/>
                <a:gdLst>
                  <a:gd name="connsiteX0" fmla="*/ 0 w 509954"/>
                  <a:gd name="connsiteY0" fmla="*/ 0 h 474785"/>
                  <a:gd name="connsiteX1" fmla="*/ 272561 w 509954"/>
                  <a:gd name="connsiteY1" fmla="*/ 17585 h 474785"/>
                  <a:gd name="connsiteX2" fmla="*/ 325315 w 509954"/>
                  <a:gd name="connsiteY2" fmla="*/ 35169 h 474785"/>
                  <a:gd name="connsiteX3" fmla="*/ 369277 w 509954"/>
                  <a:gd name="connsiteY3" fmla="*/ 79131 h 474785"/>
                  <a:gd name="connsiteX4" fmla="*/ 395654 w 509954"/>
                  <a:gd name="connsiteY4" fmla="*/ 96716 h 474785"/>
                  <a:gd name="connsiteX5" fmla="*/ 430823 w 509954"/>
                  <a:gd name="connsiteY5" fmla="*/ 149469 h 474785"/>
                  <a:gd name="connsiteX6" fmla="*/ 439615 w 509954"/>
                  <a:gd name="connsiteY6" fmla="*/ 175846 h 474785"/>
                  <a:gd name="connsiteX7" fmla="*/ 465992 w 509954"/>
                  <a:gd name="connsiteY7" fmla="*/ 211016 h 474785"/>
                  <a:gd name="connsiteX8" fmla="*/ 483577 w 509954"/>
                  <a:gd name="connsiteY8" fmla="*/ 263769 h 474785"/>
                  <a:gd name="connsiteX9" fmla="*/ 492369 w 509954"/>
                  <a:gd name="connsiteY9" fmla="*/ 290146 h 474785"/>
                  <a:gd name="connsiteX10" fmla="*/ 501161 w 509954"/>
                  <a:gd name="connsiteY10" fmla="*/ 360485 h 474785"/>
                  <a:gd name="connsiteX11" fmla="*/ 509954 w 509954"/>
                  <a:gd name="connsiteY11" fmla="*/ 395654 h 474785"/>
                  <a:gd name="connsiteX12" fmla="*/ 501161 w 509954"/>
                  <a:gd name="connsiteY12" fmla="*/ 474785 h 47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954" h="474785">
                    <a:moveTo>
                      <a:pt x="0" y="0"/>
                    </a:moveTo>
                    <a:cubicBezTo>
                      <a:pt x="90854" y="5862"/>
                      <a:pt x="182046" y="7800"/>
                      <a:pt x="272561" y="17585"/>
                    </a:cubicBezTo>
                    <a:cubicBezTo>
                      <a:pt x="290989" y="19577"/>
                      <a:pt x="325315" y="35169"/>
                      <a:pt x="325315" y="35169"/>
                    </a:cubicBezTo>
                    <a:cubicBezTo>
                      <a:pt x="395654" y="82062"/>
                      <a:pt x="310661" y="20515"/>
                      <a:pt x="369277" y="79131"/>
                    </a:cubicBezTo>
                    <a:cubicBezTo>
                      <a:pt x="376749" y="86603"/>
                      <a:pt x="386862" y="90854"/>
                      <a:pt x="395654" y="96716"/>
                    </a:cubicBezTo>
                    <a:cubicBezTo>
                      <a:pt x="416560" y="159433"/>
                      <a:pt x="386916" y="83607"/>
                      <a:pt x="430823" y="149469"/>
                    </a:cubicBezTo>
                    <a:cubicBezTo>
                      <a:pt x="435964" y="157180"/>
                      <a:pt x="435017" y="167799"/>
                      <a:pt x="439615" y="175846"/>
                    </a:cubicBezTo>
                    <a:cubicBezTo>
                      <a:pt x="446885" y="188569"/>
                      <a:pt x="457200" y="199293"/>
                      <a:pt x="465992" y="211016"/>
                    </a:cubicBezTo>
                    <a:lnTo>
                      <a:pt x="483577" y="263769"/>
                    </a:lnTo>
                    <a:lnTo>
                      <a:pt x="492369" y="290146"/>
                    </a:lnTo>
                    <a:cubicBezTo>
                      <a:pt x="495300" y="313592"/>
                      <a:pt x="497276" y="337178"/>
                      <a:pt x="501161" y="360485"/>
                    </a:cubicBezTo>
                    <a:cubicBezTo>
                      <a:pt x="503148" y="372404"/>
                      <a:pt x="509954" y="383570"/>
                      <a:pt x="509954" y="395654"/>
                    </a:cubicBezTo>
                    <a:cubicBezTo>
                      <a:pt x="509954" y="422193"/>
                      <a:pt x="501161" y="474785"/>
                      <a:pt x="501161" y="474785"/>
                    </a:cubicBezTo>
                  </a:path>
                </a:pathLst>
              </a:custGeom>
              <a:noFill/>
              <a:ln w="9525">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110654" y="2145323"/>
                <a:ext cx="514932" cy="395654"/>
              </a:xfrm>
              <a:custGeom>
                <a:avLst/>
                <a:gdLst>
                  <a:gd name="connsiteX0" fmla="*/ 0 w 514932"/>
                  <a:gd name="connsiteY0" fmla="*/ 395654 h 395654"/>
                  <a:gd name="connsiteX1" fmla="*/ 43961 w 514932"/>
                  <a:gd name="connsiteY1" fmla="*/ 378069 h 395654"/>
                  <a:gd name="connsiteX2" fmla="*/ 70338 w 514932"/>
                  <a:gd name="connsiteY2" fmla="*/ 360485 h 395654"/>
                  <a:gd name="connsiteX3" fmla="*/ 114300 w 514932"/>
                  <a:gd name="connsiteY3" fmla="*/ 351692 h 395654"/>
                  <a:gd name="connsiteX4" fmla="*/ 184638 w 514932"/>
                  <a:gd name="connsiteY4" fmla="*/ 334108 h 395654"/>
                  <a:gd name="connsiteX5" fmla="*/ 211015 w 514932"/>
                  <a:gd name="connsiteY5" fmla="*/ 325315 h 395654"/>
                  <a:gd name="connsiteX6" fmla="*/ 298938 w 514932"/>
                  <a:gd name="connsiteY6" fmla="*/ 316523 h 395654"/>
                  <a:gd name="connsiteX7" fmla="*/ 351692 w 514932"/>
                  <a:gd name="connsiteY7" fmla="*/ 307731 h 395654"/>
                  <a:gd name="connsiteX8" fmla="*/ 395654 w 514932"/>
                  <a:gd name="connsiteY8" fmla="*/ 290146 h 395654"/>
                  <a:gd name="connsiteX9" fmla="*/ 430823 w 514932"/>
                  <a:gd name="connsiteY9" fmla="*/ 281354 h 395654"/>
                  <a:gd name="connsiteX10" fmla="*/ 483577 w 514932"/>
                  <a:gd name="connsiteY10" fmla="*/ 228600 h 395654"/>
                  <a:gd name="connsiteX11" fmla="*/ 501161 w 514932"/>
                  <a:gd name="connsiteY11" fmla="*/ 175846 h 395654"/>
                  <a:gd name="connsiteX12" fmla="*/ 509954 w 514932"/>
                  <a:gd name="connsiteY12" fmla="*/ 0 h 39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932" h="395654">
                    <a:moveTo>
                      <a:pt x="0" y="395654"/>
                    </a:moveTo>
                    <a:cubicBezTo>
                      <a:pt x="14654" y="389792"/>
                      <a:pt x="29845" y="385127"/>
                      <a:pt x="43961" y="378069"/>
                    </a:cubicBezTo>
                    <a:cubicBezTo>
                      <a:pt x="53412" y="373343"/>
                      <a:pt x="60444" y="364195"/>
                      <a:pt x="70338" y="360485"/>
                    </a:cubicBezTo>
                    <a:cubicBezTo>
                      <a:pt x="84331" y="355238"/>
                      <a:pt x="99738" y="355052"/>
                      <a:pt x="114300" y="351692"/>
                    </a:cubicBezTo>
                    <a:cubicBezTo>
                      <a:pt x="137849" y="346258"/>
                      <a:pt x="161322" y="340467"/>
                      <a:pt x="184638" y="334108"/>
                    </a:cubicBezTo>
                    <a:cubicBezTo>
                      <a:pt x="193579" y="331669"/>
                      <a:pt x="201855" y="326724"/>
                      <a:pt x="211015" y="325315"/>
                    </a:cubicBezTo>
                    <a:cubicBezTo>
                      <a:pt x="240126" y="320836"/>
                      <a:pt x="269712" y="320176"/>
                      <a:pt x="298938" y="316523"/>
                    </a:cubicBezTo>
                    <a:cubicBezTo>
                      <a:pt x="316628" y="314312"/>
                      <a:pt x="334107" y="310662"/>
                      <a:pt x="351692" y="307731"/>
                    </a:cubicBezTo>
                    <a:cubicBezTo>
                      <a:pt x="366346" y="301869"/>
                      <a:pt x="380681" y="295137"/>
                      <a:pt x="395654" y="290146"/>
                    </a:cubicBezTo>
                    <a:cubicBezTo>
                      <a:pt x="407118" y="286325"/>
                      <a:pt x="420015" y="286758"/>
                      <a:pt x="430823" y="281354"/>
                    </a:cubicBezTo>
                    <a:cubicBezTo>
                      <a:pt x="463539" y="264996"/>
                      <a:pt x="465728" y="255373"/>
                      <a:pt x="483577" y="228600"/>
                    </a:cubicBezTo>
                    <a:lnTo>
                      <a:pt x="501161" y="175846"/>
                    </a:lnTo>
                    <a:cubicBezTo>
                      <a:pt x="525710" y="102198"/>
                      <a:pt x="509954" y="158767"/>
                      <a:pt x="509954" y="0"/>
                    </a:cubicBezTo>
                  </a:path>
                </a:pathLst>
              </a:custGeom>
              <a:noFill/>
              <a:ln w="9525">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6699263" y="2010506"/>
                <a:ext cx="23493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251364890"/>
                </p:ext>
              </p:extLst>
            </p:nvPr>
          </p:nvGraphicFramePr>
          <p:xfrm>
            <a:off x="5637076" y="1542178"/>
            <a:ext cx="364981" cy="279965"/>
          </p:xfrm>
          <a:graphic>
            <a:graphicData uri="http://schemas.openxmlformats.org/presentationml/2006/ole">
              <mc:AlternateContent xmlns:mc="http://schemas.openxmlformats.org/markup-compatibility/2006">
                <mc:Choice xmlns:v="urn:schemas-microsoft-com:vml" Requires="v">
                  <p:oleObj spid="_x0000_s97702" name="Equation" r:id="rId5" imgW="279360" imgH="215640" progId="Equation.3">
                    <p:embed/>
                  </p:oleObj>
                </mc:Choice>
                <mc:Fallback>
                  <p:oleObj name="Equation" r:id="rId5" imgW="279360" imgH="215640" progId="Equation.3">
                    <p:embed/>
                    <p:pic>
                      <p:nvPicPr>
                        <p:cNvPr id="0" name=""/>
                        <p:cNvPicPr>
                          <a:picLocks noChangeAspect="1" noChangeArrowheads="1"/>
                        </p:cNvPicPr>
                        <p:nvPr/>
                      </p:nvPicPr>
                      <p:blipFill>
                        <a:blip r:embed="rId6"/>
                        <a:srcRect/>
                        <a:stretch>
                          <a:fillRect/>
                        </a:stretch>
                      </p:blipFill>
                      <p:spPr bwMode="auto">
                        <a:xfrm>
                          <a:off x="5637076" y="1542178"/>
                          <a:ext cx="364981" cy="27996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86173775"/>
                </p:ext>
              </p:extLst>
            </p:nvPr>
          </p:nvGraphicFramePr>
          <p:xfrm>
            <a:off x="5600700" y="2171700"/>
            <a:ext cx="398463" cy="280988"/>
          </p:xfrm>
          <a:graphic>
            <a:graphicData uri="http://schemas.openxmlformats.org/presentationml/2006/ole">
              <mc:AlternateContent xmlns:mc="http://schemas.openxmlformats.org/markup-compatibility/2006">
                <mc:Choice xmlns:v="urn:schemas-microsoft-com:vml" Requires="v">
                  <p:oleObj spid="_x0000_s97703" name="Equation" r:id="rId7" imgW="304560" imgH="215640" progId="Equation.3">
                    <p:embed/>
                  </p:oleObj>
                </mc:Choice>
                <mc:Fallback>
                  <p:oleObj name="Equation" r:id="rId7" imgW="304560" imgH="215640" progId="Equation.3">
                    <p:embed/>
                    <p:pic>
                      <p:nvPicPr>
                        <p:cNvPr id="0" name=""/>
                        <p:cNvPicPr>
                          <a:picLocks noChangeAspect="1" noChangeArrowheads="1"/>
                        </p:cNvPicPr>
                        <p:nvPr/>
                      </p:nvPicPr>
                      <p:blipFill>
                        <a:blip r:embed="rId8"/>
                        <a:srcRect/>
                        <a:stretch>
                          <a:fillRect/>
                        </a:stretch>
                      </p:blipFill>
                      <p:spPr bwMode="auto">
                        <a:xfrm>
                          <a:off x="5600700" y="2171700"/>
                          <a:ext cx="3984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2" name="TextBox 31"/>
          <p:cNvSpPr txBox="1"/>
          <p:nvPr/>
        </p:nvSpPr>
        <p:spPr>
          <a:xfrm>
            <a:off x="2667000" y="159467"/>
            <a:ext cx="3366050" cy="461665"/>
          </a:xfrm>
          <a:prstGeom prst="rect">
            <a:avLst/>
          </a:prstGeom>
          <a:noFill/>
        </p:spPr>
        <p:txBody>
          <a:bodyPr wrap="none" rtlCol="0">
            <a:spAutoFit/>
          </a:bodyPr>
          <a:lstStyle/>
          <a:p>
            <a:r>
              <a:rPr lang="en-US" sz="2400" b="1" dirty="0" smtClean="0">
                <a:solidFill>
                  <a:srgbClr val="002060"/>
                </a:solidFill>
              </a:rPr>
              <a:t>Our model and approach</a:t>
            </a:r>
            <a:endParaRPr lang="en-US" sz="2400" b="1" dirty="0">
              <a:solidFill>
                <a:srgbClr val="00206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02109860"/>
              </p:ext>
            </p:extLst>
          </p:nvPr>
        </p:nvGraphicFramePr>
        <p:xfrm>
          <a:off x="1165225" y="3976688"/>
          <a:ext cx="3254375" cy="428625"/>
        </p:xfrm>
        <a:graphic>
          <a:graphicData uri="http://schemas.openxmlformats.org/presentationml/2006/ole">
            <mc:AlternateContent xmlns:mc="http://schemas.openxmlformats.org/markup-compatibility/2006">
              <mc:Choice xmlns:v="urn:schemas-microsoft-com:vml" Requires="v">
                <p:oleObj spid="_x0000_s97704" name="Equation" r:id="rId9" imgW="2603160" imgH="342720" progId="Equation.3">
                  <p:embed/>
                </p:oleObj>
              </mc:Choice>
              <mc:Fallback>
                <p:oleObj name="Equation" r:id="rId9" imgW="2603160" imgH="342720" progId="Equation.3">
                  <p:embed/>
                  <p:pic>
                    <p:nvPicPr>
                      <p:cNvPr id="0" name=""/>
                      <p:cNvPicPr>
                        <a:picLocks noChangeAspect="1" noChangeArrowheads="1"/>
                      </p:cNvPicPr>
                      <p:nvPr/>
                    </p:nvPicPr>
                    <p:blipFill>
                      <a:blip r:embed="rId10"/>
                      <a:srcRect/>
                      <a:stretch>
                        <a:fillRect/>
                      </a:stretch>
                    </p:blipFill>
                    <p:spPr bwMode="auto">
                      <a:xfrm>
                        <a:off x="1165225" y="3976688"/>
                        <a:ext cx="32543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30006326"/>
              </p:ext>
            </p:extLst>
          </p:nvPr>
        </p:nvGraphicFramePr>
        <p:xfrm>
          <a:off x="1165225" y="4534185"/>
          <a:ext cx="3346450" cy="331787"/>
        </p:xfrm>
        <a:graphic>
          <a:graphicData uri="http://schemas.openxmlformats.org/presentationml/2006/ole">
            <mc:AlternateContent xmlns:mc="http://schemas.openxmlformats.org/markup-compatibility/2006">
              <mc:Choice xmlns:v="urn:schemas-microsoft-com:vml" Requires="v">
                <p:oleObj spid="_x0000_s97705" name="Equation" r:id="rId11" imgW="2819160" imgH="279360" progId="Equation.3">
                  <p:embed/>
                </p:oleObj>
              </mc:Choice>
              <mc:Fallback>
                <p:oleObj name="Equation" r:id="rId11" imgW="2819160" imgH="279360" progId="Equation.3">
                  <p:embed/>
                  <p:pic>
                    <p:nvPicPr>
                      <p:cNvPr id="0" name=""/>
                      <p:cNvPicPr>
                        <a:picLocks noChangeAspect="1" noChangeArrowheads="1"/>
                      </p:cNvPicPr>
                      <p:nvPr/>
                    </p:nvPicPr>
                    <p:blipFill>
                      <a:blip r:embed="rId12"/>
                      <a:srcRect/>
                      <a:stretch>
                        <a:fillRect/>
                      </a:stretch>
                    </p:blipFill>
                    <p:spPr bwMode="auto">
                      <a:xfrm>
                        <a:off x="1165225" y="4534185"/>
                        <a:ext cx="3346450"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71966789"/>
              </p:ext>
            </p:extLst>
          </p:nvPr>
        </p:nvGraphicFramePr>
        <p:xfrm>
          <a:off x="1165225" y="4991385"/>
          <a:ext cx="3482975" cy="331787"/>
        </p:xfrm>
        <a:graphic>
          <a:graphicData uri="http://schemas.openxmlformats.org/presentationml/2006/ole">
            <mc:AlternateContent xmlns:mc="http://schemas.openxmlformats.org/markup-compatibility/2006">
              <mc:Choice xmlns:v="urn:schemas-microsoft-com:vml" Requires="v">
                <p:oleObj spid="_x0000_s97706" name="Equation" r:id="rId13" imgW="2933700" imgH="279400" progId="Equation.3">
                  <p:embed/>
                </p:oleObj>
              </mc:Choice>
              <mc:Fallback>
                <p:oleObj name="Equation" r:id="rId13" imgW="2933700" imgH="279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5225" y="4991385"/>
                        <a:ext cx="3482975"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350"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95400" y="5502014"/>
            <a:ext cx="1733550" cy="64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flipH="1">
            <a:off x="2514600" y="5372385"/>
            <a:ext cx="76200" cy="259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499650" y="4042205"/>
            <a:ext cx="2743200" cy="1477328"/>
          </a:xfrm>
          <a:prstGeom prst="rect">
            <a:avLst/>
          </a:prstGeom>
          <a:noFill/>
        </p:spPr>
        <p:txBody>
          <a:bodyPr wrap="square" rtlCol="0">
            <a:spAutoFit/>
          </a:bodyPr>
          <a:lstStyle/>
          <a:p>
            <a:pPr marL="285750" indent="-285750">
              <a:buFont typeface="Arial" pitchFamily="34" charset="0"/>
              <a:buChar char="•"/>
            </a:pPr>
            <a:r>
              <a:rPr lang="en-US" dirty="0" smtClean="0"/>
              <a:t>Paraxial approximation</a:t>
            </a:r>
          </a:p>
          <a:p>
            <a:pPr marL="285750" indent="-285750">
              <a:buFont typeface="Arial" pitchFamily="34" charset="0"/>
              <a:buChar char="•"/>
            </a:pPr>
            <a:r>
              <a:rPr lang="en-US" dirty="0" smtClean="0"/>
              <a:t>Flat source and object</a:t>
            </a:r>
          </a:p>
          <a:p>
            <a:pPr marL="285750" indent="-285750">
              <a:buFont typeface="Arial" pitchFamily="34" charset="0"/>
              <a:buChar char="•"/>
            </a:pPr>
            <a:r>
              <a:rPr lang="en-US" dirty="0" smtClean="0"/>
              <a:t>Gaussian distribution </a:t>
            </a:r>
          </a:p>
          <a:p>
            <a:r>
              <a:rPr lang="en-US" dirty="0" smtClean="0"/>
              <a:t>      of source luminosity</a:t>
            </a:r>
            <a:r>
              <a:rPr lang="en-US" dirty="0"/>
              <a:t>  </a:t>
            </a:r>
            <a:r>
              <a:rPr lang="en-US" dirty="0" smtClean="0"/>
              <a:t>               </a:t>
            </a:r>
          </a:p>
          <a:p>
            <a:r>
              <a:rPr lang="en-US" dirty="0" smtClean="0"/>
              <a:t>      and object opacity</a:t>
            </a:r>
          </a:p>
        </p:txBody>
      </p:sp>
      <p:sp>
        <p:nvSpPr>
          <p:cNvPr id="5" name="TextBox 4"/>
          <p:cNvSpPr txBox="1"/>
          <p:nvPr/>
        </p:nvSpPr>
        <p:spPr>
          <a:xfrm>
            <a:off x="5956850" y="3665019"/>
            <a:ext cx="1814664" cy="369332"/>
          </a:xfrm>
          <a:prstGeom prst="rect">
            <a:avLst/>
          </a:prstGeom>
          <a:noFill/>
        </p:spPr>
        <p:txBody>
          <a:bodyPr wrap="none" rtlCol="0">
            <a:spAutoFit/>
          </a:bodyPr>
          <a:lstStyle/>
          <a:p>
            <a:r>
              <a:rPr lang="en-US" dirty="0" smtClean="0">
                <a:solidFill>
                  <a:srgbClr val="FF0000"/>
                </a:solidFill>
              </a:rPr>
              <a:t>Key assumptions:</a:t>
            </a:r>
            <a:endParaRPr lang="en-US" dirty="0">
              <a:solidFill>
                <a:srgbClr val="FF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72862914"/>
              </p:ext>
            </p:extLst>
          </p:nvPr>
        </p:nvGraphicFramePr>
        <p:xfrm>
          <a:off x="1143001" y="3536561"/>
          <a:ext cx="4038599" cy="434642"/>
        </p:xfrm>
        <a:graphic>
          <a:graphicData uri="http://schemas.openxmlformats.org/presentationml/2006/ole">
            <mc:AlternateContent xmlns:mc="http://schemas.openxmlformats.org/markup-compatibility/2006">
              <mc:Choice xmlns:v="urn:schemas-microsoft-com:vml" Requires="v">
                <p:oleObj spid="_x0000_s97707" name="Equation" r:id="rId16" imgW="3187440" imgH="342720" progId="Equation.3">
                  <p:embed/>
                </p:oleObj>
              </mc:Choice>
              <mc:Fallback>
                <p:oleObj name="Equation" r:id="rId16" imgW="3187440" imgH="342720" progId="Equation.3">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1" y="3536561"/>
                        <a:ext cx="4038599" cy="434642"/>
                      </a:xfrm>
                      <a:prstGeom prst="rect">
                        <a:avLst/>
                      </a:prstGeom>
                      <a:noFill/>
                      <a:ln>
                        <a:noFill/>
                      </a:ln>
                    </p:spPr>
                  </p:pic>
                </p:oleObj>
              </mc:Fallback>
            </mc:AlternateContent>
          </a:graphicData>
        </a:graphic>
      </p:graphicFrame>
      <p:sp>
        <p:nvSpPr>
          <p:cNvPr id="7" name="Rectangle 6"/>
          <p:cNvSpPr/>
          <p:nvPr/>
        </p:nvSpPr>
        <p:spPr>
          <a:xfrm>
            <a:off x="4562633" y="5850005"/>
            <a:ext cx="3713285" cy="584775"/>
          </a:xfrm>
          <a:prstGeom prst="rect">
            <a:avLst/>
          </a:prstGeom>
        </p:spPr>
        <p:txBody>
          <a:bodyPr wrap="square">
            <a:spAutoFit/>
          </a:bodyPr>
          <a:lstStyle/>
          <a:p>
            <a:r>
              <a:rPr lang="en-US" sz="1600" dirty="0" smtClean="0">
                <a:solidFill>
                  <a:srgbClr val="00B050"/>
                </a:solidFill>
              </a:rPr>
              <a:t>[D.V</a:t>
            </a:r>
            <a:r>
              <a:rPr lang="en-US" sz="1600" dirty="0">
                <a:solidFill>
                  <a:srgbClr val="00B050"/>
                </a:solidFill>
              </a:rPr>
              <a:t>. Strekalov, </a:t>
            </a:r>
            <a:r>
              <a:rPr lang="en-US" sz="1600" dirty="0" smtClean="0">
                <a:solidFill>
                  <a:srgbClr val="00B050"/>
                </a:solidFill>
              </a:rPr>
              <a:t>B.I</a:t>
            </a:r>
            <a:r>
              <a:rPr lang="en-US" sz="1600" dirty="0">
                <a:solidFill>
                  <a:srgbClr val="00B050"/>
                </a:solidFill>
              </a:rPr>
              <a:t>. </a:t>
            </a:r>
            <a:r>
              <a:rPr lang="en-US" sz="1600" dirty="0" err="1">
                <a:solidFill>
                  <a:srgbClr val="00B050"/>
                </a:solidFill>
              </a:rPr>
              <a:t>Erkmen</a:t>
            </a:r>
            <a:r>
              <a:rPr lang="en-US" sz="1600" dirty="0" smtClean="0">
                <a:solidFill>
                  <a:srgbClr val="00B050"/>
                </a:solidFill>
              </a:rPr>
              <a:t>, </a:t>
            </a:r>
            <a:r>
              <a:rPr lang="en-US" sz="1600" dirty="0">
                <a:solidFill>
                  <a:srgbClr val="00B050"/>
                </a:solidFill>
              </a:rPr>
              <a:t>and </a:t>
            </a:r>
            <a:r>
              <a:rPr lang="en-US" sz="1600" dirty="0" smtClean="0">
                <a:solidFill>
                  <a:srgbClr val="00B050"/>
                </a:solidFill>
              </a:rPr>
              <a:t>N. Yu, Phys. Rev. A, </a:t>
            </a:r>
            <a:r>
              <a:rPr lang="en-US" sz="1600" b="1" dirty="0">
                <a:solidFill>
                  <a:srgbClr val="00B050"/>
                </a:solidFill>
              </a:rPr>
              <a:t>88</a:t>
            </a:r>
            <a:r>
              <a:rPr lang="en-US" sz="1600" dirty="0">
                <a:solidFill>
                  <a:srgbClr val="00B050"/>
                </a:solidFill>
              </a:rPr>
              <a:t>, 053837 (2013</a:t>
            </a:r>
            <a:r>
              <a:rPr lang="en-US" sz="1600" dirty="0" smtClean="0">
                <a:solidFill>
                  <a:srgbClr val="00B050"/>
                </a:solidFill>
              </a:rPr>
              <a:t>)]</a:t>
            </a:r>
            <a:endParaRPr lang="en-US" sz="1600" dirty="0">
              <a:solidFill>
                <a:srgbClr val="00B050"/>
              </a:solidFill>
            </a:endParaRPr>
          </a:p>
        </p:txBody>
      </p:sp>
    </p:spTree>
    <p:extLst>
      <p:ext uri="{BB962C8B-B14F-4D97-AF65-F5344CB8AC3E}">
        <p14:creationId xmlns:p14="http://schemas.microsoft.com/office/powerpoint/2010/main" val="1723018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155755" y="381000"/>
            <a:ext cx="5000536" cy="461665"/>
          </a:xfrm>
          <a:prstGeom prst="rect">
            <a:avLst/>
          </a:prstGeom>
          <a:noFill/>
        </p:spPr>
        <p:txBody>
          <a:bodyPr wrap="none" rtlCol="0">
            <a:spAutoFit/>
          </a:bodyPr>
          <a:lstStyle/>
          <a:p>
            <a:r>
              <a:rPr lang="en-US" sz="2400" b="1" dirty="0" smtClean="0">
                <a:solidFill>
                  <a:srgbClr val="002060"/>
                </a:solidFill>
              </a:rPr>
              <a:t>Gaussian absorber on the line of sight</a:t>
            </a:r>
            <a:endParaRPr lang="en-US" sz="2400" b="1" dirty="0">
              <a:solidFill>
                <a:srgbClr val="00206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26456756"/>
              </p:ext>
            </p:extLst>
          </p:nvPr>
        </p:nvGraphicFramePr>
        <p:xfrm>
          <a:off x="3962400" y="2014318"/>
          <a:ext cx="1937797" cy="652682"/>
        </p:xfrm>
        <a:graphic>
          <a:graphicData uri="http://schemas.openxmlformats.org/presentationml/2006/ole">
            <mc:AlternateContent xmlns:mc="http://schemas.openxmlformats.org/markup-compatibility/2006">
              <mc:Choice xmlns:v="urn:schemas-microsoft-com:vml" Requires="v">
                <p:oleObj spid="_x0000_s98379" name="Equation" r:id="rId4" imgW="1511300" imgH="508000" progId="Equation.3">
                  <p:embed/>
                </p:oleObj>
              </mc:Choice>
              <mc:Fallback>
                <p:oleObj name="Equation" r:id="rId4" imgW="15113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014318"/>
                        <a:ext cx="1937797" cy="652682"/>
                      </a:xfrm>
                      <a:prstGeom prst="rect">
                        <a:avLst/>
                      </a:prstGeom>
                      <a:noFill/>
                      <a:extLst/>
                    </p:spPr>
                  </p:pic>
                </p:oleObj>
              </mc:Fallback>
            </mc:AlternateContent>
          </a:graphicData>
        </a:graphic>
      </p:graphicFrame>
      <p:grpSp>
        <p:nvGrpSpPr>
          <p:cNvPr id="25" name="Group 24"/>
          <p:cNvGrpSpPr/>
          <p:nvPr/>
        </p:nvGrpSpPr>
        <p:grpSpPr>
          <a:xfrm>
            <a:off x="1056494" y="1205779"/>
            <a:ext cx="6258706" cy="1086943"/>
            <a:chOff x="-60866" y="4551857"/>
            <a:chExt cx="4334570" cy="1086943"/>
          </a:xfrm>
        </p:grpSpPr>
        <p:sp>
          <p:nvSpPr>
            <p:cNvPr id="2" name="Oval 1"/>
            <p:cNvSpPr/>
            <p:nvPr/>
          </p:nvSpPr>
          <p:spPr>
            <a:xfrm>
              <a:off x="533400" y="4721134"/>
              <a:ext cx="457200" cy="917666"/>
            </a:xfrm>
            <a:prstGeom prst="ellipse">
              <a:avLst/>
            </a:prstGeom>
            <a:gradFill flip="none" rotWithShape="1">
              <a:gsLst>
                <a:gs pos="0">
                  <a:srgbClr val="FF0000">
                    <a:lumMod val="99000"/>
                    <a:lumOff val="1000"/>
                  </a:srgb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62000" y="5179967"/>
              <a:ext cx="335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209800" y="4953001"/>
              <a:ext cx="228600" cy="457200"/>
            </a:xfrm>
            <a:prstGeom prst="ellipse">
              <a:avLst/>
            </a:prstGeom>
            <a:gradFill flip="none" rotWithShape="1">
              <a:gsLst>
                <a:gs pos="0">
                  <a:schemeClr val="tx1">
                    <a:alpha val="83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85" name="Picture 17" descr="http://www.lookupinfo.org/images/macroc_eye_30042010.jpg"/>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676787" y="4953001"/>
              <a:ext cx="285409" cy="1736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http://www.lookupinfo.org/images/macroc_eye_30042010.jpg"/>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686482" y="5257800"/>
              <a:ext cx="285409" cy="17365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endCxn id="58385" idx="3"/>
            </p:cNvCxnSpPr>
            <p:nvPr/>
          </p:nvCxnSpPr>
          <p:spPr>
            <a:xfrm flipV="1">
              <a:off x="3962196" y="5039830"/>
              <a:ext cx="0" cy="141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7333" y="5198249"/>
              <a:ext cx="204" cy="152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199" y="5183294"/>
              <a:ext cx="753732" cy="369332"/>
            </a:xfrm>
            <a:prstGeom prst="rect">
              <a:avLst/>
            </a:prstGeom>
            <a:noFill/>
          </p:spPr>
          <p:txBody>
            <a:bodyPr wrap="none" rtlCol="0">
              <a:spAutoFit/>
            </a:bodyPr>
            <a:lstStyle/>
            <a:p>
              <a:r>
                <a:rPr lang="en-US" dirty="0" smtClean="0"/>
                <a:t>50 cm</a:t>
              </a:r>
              <a:endParaRPr lang="en-US" dirty="0"/>
            </a:p>
          </p:txBody>
        </p:sp>
        <p:sp>
          <p:nvSpPr>
            <p:cNvPr id="31" name="TextBox 30"/>
            <p:cNvSpPr txBox="1"/>
            <p:nvPr/>
          </p:nvSpPr>
          <p:spPr>
            <a:xfrm>
              <a:off x="2853809" y="4800600"/>
              <a:ext cx="753732" cy="369332"/>
            </a:xfrm>
            <a:prstGeom prst="rect">
              <a:avLst/>
            </a:prstGeom>
            <a:noFill/>
          </p:spPr>
          <p:txBody>
            <a:bodyPr wrap="none" rtlCol="0">
              <a:spAutoFit/>
            </a:bodyPr>
            <a:lstStyle/>
            <a:p>
              <a:r>
                <a:rPr lang="en-US" dirty="0" smtClean="0"/>
                <a:t>50 cm</a:t>
              </a:r>
              <a:endParaRPr lang="en-US" dirty="0"/>
            </a:p>
          </p:txBody>
        </p:sp>
        <p:sp>
          <p:nvSpPr>
            <p:cNvPr id="33" name="TextBox 32"/>
            <p:cNvSpPr txBox="1"/>
            <p:nvPr/>
          </p:nvSpPr>
          <p:spPr>
            <a:xfrm>
              <a:off x="3955896" y="4800600"/>
              <a:ext cx="311304" cy="369332"/>
            </a:xfrm>
            <a:prstGeom prst="rect">
              <a:avLst/>
            </a:prstGeom>
            <a:noFill/>
          </p:spPr>
          <p:txBody>
            <a:bodyPr wrap="none" rtlCol="0">
              <a:spAutoFit/>
            </a:bodyPr>
            <a:lstStyle/>
            <a:p>
              <a:r>
                <a:rPr lang="en-US" i="1" dirty="0" smtClean="0">
                  <a:latin typeface="Symbol" pitchFamily="18" charset="2"/>
                </a:rPr>
                <a:t>r</a:t>
              </a:r>
              <a:endParaRPr lang="en-US" i="1" dirty="0">
                <a:latin typeface="Symbol" pitchFamily="18" charset="2"/>
              </a:endParaRPr>
            </a:p>
          </p:txBody>
        </p:sp>
        <p:sp>
          <p:nvSpPr>
            <p:cNvPr id="34" name="TextBox 33"/>
            <p:cNvSpPr txBox="1"/>
            <p:nvPr/>
          </p:nvSpPr>
          <p:spPr>
            <a:xfrm>
              <a:off x="3962400" y="5040868"/>
              <a:ext cx="311304" cy="369332"/>
            </a:xfrm>
            <a:prstGeom prst="rect">
              <a:avLst/>
            </a:prstGeom>
            <a:noFill/>
          </p:spPr>
          <p:txBody>
            <a:bodyPr wrap="none" rtlCol="0">
              <a:spAutoFit/>
            </a:bodyPr>
            <a:lstStyle/>
            <a:p>
              <a:r>
                <a:rPr lang="en-US" i="1" dirty="0" smtClean="0">
                  <a:latin typeface="Symbol" pitchFamily="18" charset="2"/>
                </a:rPr>
                <a:t>r</a:t>
              </a:r>
              <a:endParaRPr lang="en-US" i="1" dirty="0">
                <a:latin typeface="Symbol" pitchFamily="18" charset="2"/>
              </a:endParaRPr>
            </a:p>
          </p:txBody>
        </p:sp>
        <p:sp>
          <p:nvSpPr>
            <p:cNvPr id="35" name="TextBox 34"/>
            <p:cNvSpPr txBox="1"/>
            <p:nvPr/>
          </p:nvSpPr>
          <p:spPr>
            <a:xfrm>
              <a:off x="-60866" y="4843047"/>
              <a:ext cx="946093" cy="338554"/>
            </a:xfrm>
            <a:prstGeom prst="rect">
              <a:avLst/>
            </a:prstGeom>
            <a:noFill/>
          </p:spPr>
          <p:txBody>
            <a:bodyPr wrap="none" rtlCol="0">
              <a:spAutoFit/>
            </a:bodyPr>
            <a:lstStyle/>
            <a:p>
              <a:r>
                <a:rPr lang="en-US" sz="1600" dirty="0" smtClean="0"/>
                <a:t>R</a:t>
              </a:r>
              <a:r>
                <a:rPr lang="en-US" sz="1600" baseline="-25000" dirty="0" smtClean="0"/>
                <a:t>s</a:t>
              </a:r>
              <a:r>
                <a:rPr lang="en-US" sz="1600" dirty="0" smtClean="0"/>
                <a:t> = 1 cm</a:t>
              </a:r>
              <a:endParaRPr lang="en-US" sz="1600" dirty="0"/>
            </a:p>
          </p:txBody>
        </p:sp>
        <p:sp>
          <p:nvSpPr>
            <p:cNvPr id="19" name="TextBox 18"/>
            <p:cNvSpPr txBox="1"/>
            <p:nvPr/>
          </p:nvSpPr>
          <p:spPr>
            <a:xfrm>
              <a:off x="1676400" y="4551857"/>
              <a:ext cx="1478866" cy="338554"/>
            </a:xfrm>
            <a:prstGeom prst="rect">
              <a:avLst/>
            </a:prstGeom>
            <a:noFill/>
          </p:spPr>
          <p:txBody>
            <a:bodyPr wrap="none" rtlCol="0">
              <a:spAutoFit/>
            </a:bodyPr>
            <a:lstStyle/>
            <a:p>
              <a:r>
                <a:rPr lang="en-US" sz="1600" dirty="0" smtClean="0"/>
                <a:t>R</a:t>
              </a:r>
              <a:r>
                <a:rPr lang="en-US" sz="1600" baseline="-25000" dirty="0" smtClean="0"/>
                <a:t>o</a:t>
              </a:r>
              <a:r>
                <a:rPr lang="en-US" sz="1600" dirty="0" smtClean="0"/>
                <a:t> = 1, 2, 3 mm</a:t>
              </a:r>
              <a:endParaRPr lang="en-US" sz="1600" dirty="0"/>
            </a:p>
          </p:txBody>
        </p:sp>
      </p:grpSp>
      <p:pic>
        <p:nvPicPr>
          <p:cNvPr id="64603" name="Picture 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28" y="3056128"/>
            <a:ext cx="4550072" cy="281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71335" y="3038047"/>
            <a:ext cx="8378361" cy="3351085"/>
            <a:chOff x="671335" y="3038047"/>
            <a:chExt cx="8378361" cy="3351085"/>
          </a:xfrm>
        </p:grpSpPr>
        <p:sp>
          <p:nvSpPr>
            <p:cNvPr id="3" name="TextBox 2"/>
            <p:cNvSpPr txBox="1"/>
            <p:nvPr/>
          </p:nvSpPr>
          <p:spPr>
            <a:xfrm>
              <a:off x="671335" y="6019800"/>
              <a:ext cx="7922553" cy="369332"/>
            </a:xfrm>
            <a:prstGeom prst="rect">
              <a:avLst/>
            </a:prstGeom>
            <a:noFill/>
          </p:spPr>
          <p:txBody>
            <a:bodyPr wrap="none" rtlCol="0">
              <a:spAutoFit/>
            </a:bodyPr>
            <a:lstStyle/>
            <a:p>
              <a:r>
                <a:rPr lang="en-US" i="1" dirty="0" smtClean="0"/>
                <a:t>A small absorbing object has little effect on the speckle shape, but affects its width.</a:t>
              </a:r>
              <a:endParaRPr lang="en-US" i="1" dirty="0"/>
            </a:p>
          </p:txBody>
        </p:sp>
        <p:grpSp>
          <p:nvGrpSpPr>
            <p:cNvPr id="15" name="Group 14"/>
            <p:cNvGrpSpPr/>
            <p:nvPr/>
          </p:nvGrpSpPr>
          <p:grpSpPr>
            <a:xfrm>
              <a:off x="4495800" y="3038047"/>
              <a:ext cx="4553896" cy="2811272"/>
              <a:chOff x="76200" y="3056128"/>
              <a:chExt cx="4553896" cy="2811272"/>
            </a:xfrm>
          </p:grpSpPr>
          <p:pic>
            <p:nvPicPr>
              <p:cNvPr id="64605" name="Picture 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3056128"/>
                <a:ext cx="4553896" cy="2811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flipV="1">
                <a:off x="838200" y="31242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38200" y="42672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9307" y="3505200"/>
                <a:ext cx="779381" cy="523220"/>
              </a:xfrm>
              <a:prstGeom prst="rect">
                <a:avLst/>
              </a:prstGeom>
              <a:noFill/>
            </p:spPr>
            <p:txBody>
              <a:bodyPr wrap="none" rtlCol="0">
                <a:spAutoFit/>
              </a:bodyPr>
              <a:lstStyle/>
              <a:p>
                <a:r>
                  <a:rPr lang="en-US" sz="1400" dirty="0" smtClean="0"/>
                  <a:t>Speckle </a:t>
                </a:r>
              </a:p>
              <a:p>
                <a:r>
                  <a:rPr lang="en-US" sz="1400" dirty="0" smtClean="0"/>
                  <a:t>width</a:t>
                </a:r>
                <a:endParaRPr lang="en-US" sz="1400" dirty="0"/>
              </a:p>
            </p:txBody>
          </p:sp>
          <p:cxnSp>
            <p:nvCxnSpPr>
              <p:cNvPr id="11" name="Straight Connector 10"/>
              <p:cNvCxnSpPr/>
              <p:nvPr/>
            </p:nvCxnSpPr>
            <p:spPr>
              <a:xfrm flipH="1">
                <a:off x="1104901" y="3886200"/>
                <a:ext cx="419099" cy="38100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513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7" name="Group 71686"/>
          <p:cNvGrpSpPr/>
          <p:nvPr/>
        </p:nvGrpSpPr>
        <p:grpSpPr>
          <a:xfrm>
            <a:off x="76200" y="2362200"/>
            <a:ext cx="4721016" cy="3540762"/>
            <a:chOff x="4419600" y="2362200"/>
            <a:chExt cx="4721016" cy="3540762"/>
          </a:xfrm>
        </p:grpSpPr>
        <p:pic>
          <p:nvPicPr>
            <p:cNvPr id="71683" name="Picture 3" descr="E:\My documents\Dima\Projects\Ghost Imaging\Numeric simulations\Int_LabG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62200"/>
              <a:ext cx="4721016" cy="354076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7696200" y="2819400"/>
              <a:ext cx="0" cy="2438400"/>
            </a:xfrm>
            <a:prstGeom prst="straightConnector1">
              <a:avLst/>
            </a:prstGeom>
            <a:ln w="158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40216" y="3949990"/>
              <a:ext cx="497252" cy="400110"/>
            </a:xfrm>
            <a:prstGeom prst="rect">
              <a:avLst/>
            </a:prstGeom>
            <a:noFill/>
          </p:spPr>
          <p:txBody>
            <a:bodyPr wrap="none" rtlCol="0">
              <a:spAutoFit/>
            </a:bodyPr>
            <a:lstStyle/>
            <a:p>
              <a:r>
                <a:rPr lang="en-US" sz="2000" dirty="0" smtClean="0"/>
                <a:t>9%</a:t>
              </a:r>
              <a:endParaRPr lang="en-US" sz="2000" dirty="0"/>
            </a:p>
          </p:txBody>
        </p:sp>
      </p:grpSp>
      <p:grpSp>
        <p:nvGrpSpPr>
          <p:cNvPr id="4" name="Group 3"/>
          <p:cNvGrpSpPr/>
          <p:nvPr/>
        </p:nvGrpSpPr>
        <p:grpSpPr>
          <a:xfrm>
            <a:off x="1227206" y="1295400"/>
            <a:ext cx="6258706" cy="1143000"/>
            <a:chOff x="1221455" y="5715000"/>
            <a:chExt cx="6258706" cy="1143000"/>
          </a:xfrm>
        </p:grpSpPr>
        <p:grpSp>
          <p:nvGrpSpPr>
            <p:cNvPr id="12" name="Group 11"/>
            <p:cNvGrpSpPr/>
            <p:nvPr/>
          </p:nvGrpSpPr>
          <p:grpSpPr>
            <a:xfrm>
              <a:off x="1221455" y="5715000"/>
              <a:ext cx="6258706" cy="1143000"/>
              <a:chOff x="-60866" y="4498360"/>
              <a:chExt cx="4334570" cy="1143000"/>
            </a:xfrm>
          </p:grpSpPr>
          <p:sp>
            <p:nvSpPr>
              <p:cNvPr id="14" name="Oval 13"/>
              <p:cNvSpPr/>
              <p:nvPr/>
            </p:nvSpPr>
            <p:spPr>
              <a:xfrm>
                <a:off x="533400" y="4721134"/>
                <a:ext cx="457200" cy="917666"/>
              </a:xfrm>
              <a:prstGeom prst="ellipse">
                <a:avLst/>
              </a:prstGeom>
              <a:gradFill flip="none" rotWithShape="1">
                <a:gsLst>
                  <a:gs pos="0">
                    <a:srgbClr val="FF0000">
                      <a:lumMod val="99000"/>
                      <a:lumOff val="1000"/>
                    </a:srgb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762000" y="5179967"/>
                <a:ext cx="33528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209800" y="4498360"/>
                <a:ext cx="228600" cy="457200"/>
              </a:xfrm>
              <a:prstGeom prst="ellipse">
                <a:avLst/>
              </a:prstGeom>
              <a:gradFill flip="none" rotWithShape="1">
                <a:gsLst>
                  <a:gs pos="0">
                    <a:schemeClr val="tx1">
                      <a:alpha val="83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7" descr="http://www.lookupinfo.org/images/macroc_eye_30042010.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676787" y="4953001"/>
                <a:ext cx="285409" cy="1736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descr="http://www.lookupinfo.org/images/macroc_eye_30042010.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686482" y="5257800"/>
                <a:ext cx="285409" cy="17365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a:endCxn id="19" idx="3"/>
              </p:cNvCxnSpPr>
              <p:nvPr/>
            </p:nvCxnSpPr>
            <p:spPr>
              <a:xfrm flipV="1">
                <a:off x="3962196" y="5039830"/>
                <a:ext cx="0" cy="141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967333" y="5198249"/>
                <a:ext cx="204" cy="152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19199" y="5183294"/>
                <a:ext cx="753732" cy="369332"/>
              </a:xfrm>
              <a:prstGeom prst="rect">
                <a:avLst/>
              </a:prstGeom>
              <a:noFill/>
            </p:spPr>
            <p:txBody>
              <a:bodyPr wrap="none" rtlCol="0">
                <a:spAutoFit/>
              </a:bodyPr>
              <a:lstStyle/>
              <a:p>
                <a:r>
                  <a:rPr lang="en-US" dirty="0" smtClean="0"/>
                  <a:t>50 cm</a:t>
                </a:r>
                <a:endParaRPr lang="en-US" dirty="0"/>
              </a:p>
            </p:txBody>
          </p:sp>
          <p:sp>
            <p:nvSpPr>
              <p:cNvPr id="24" name="TextBox 23"/>
              <p:cNvSpPr txBox="1"/>
              <p:nvPr/>
            </p:nvSpPr>
            <p:spPr>
              <a:xfrm>
                <a:off x="2853809" y="4800600"/>
                <a:ext cx="753732" cy="369332"/>
              </a:xfrm>
              <a:prstGeom prst="rect">
                <a:avLst/>
              </a:prstGeom>
              <a:noFill/>
            </p:spPr>
            <p:txBody>
              <a:bodyPr wrap="none" rtlCol="0">
                <a:spAutoFit/>
              </a:bodyPr>
              <a:lstStyle/>
              <a:p>
                <a:r>
                  <a:rPr lang="en-US" dirty="0" smtClean="0"/>
                  <a:t>50 cm</a:t>
                </a:r>
                <a:endParaRPr lang="en-US" dirty="0"/>
              </a:p>
            </p:txBody>
          </p:sp>
          <p:sp>
            <p:nvSpPr>
              <p:cNvPr id="25" name="TextBox 24"/>
              <p:cNvSpPr txBox="1"/>
              <p:nvPr/>
            </p:nvSpPr>
            <p:spPr>
              <a:xfrm>
                <a:off x="3955896" y="4800600"/>
                <a:ext cx="311304" cy="369332"/>
              </a:xfrm>
              <a:prstGeom prst="rect">
                <a:avLst/>
              </a:prstGeom>
              <a:noFill/>
            </p:spPr>
            <p:txBody>
              <a:bodyPr wrap="none" rtlCol="0">
                <a:spAutoFit/>
              </a:bodyPr>
              <a:lstStyle/>
              <a:p>
                <a:r>
                  <a:rPr lang="en-US" i="1" dirty="0" smtClean="0">
                    <a:latin typeface="Symbol" pitchFamily="18" charset="2"/>
                  </a:rPr>
                  <a:t>r</a:t>
                </a:r>
                <a:endParaRPr lang="en-US" i="1" dirty="0">
                  <a:latin typeface="Symbol" pitchFamily="18" charset="2"/>
                </a:endParaRPr>
              </a:p>
            </p:txBody>
          </p:sp>
          <p:sp>
            <p:nvSpPr>
              <p:cNvPr id="26" name="TextBox 25"/>
              <p:cNvSpPr txBox="1"/>
              <p:nvPr/>
            </p:nvSpPr>
            <p:spPr>
              <a:xfrm>
                <a:off x="3962400" y="5040868"/>
                <a:ext cx="311304" cy="369332"/>
              </a:xfrm>
              <a:prstGeom prst="rect">
                <a:avLst/>
              </a:prstGeom>
              <a:noFill/>
            </p:spPr>
            <p:txBody>
              <a:bodyPr wrap="none" rtlCol="0">
                <a:spAutoFit/>
              </a:bodyPr>
              <a:lstStyle/>
              <a:p>
                <a:r>
                  <a:rPr lang="en-US" i="1" dirty="0" smtClean="0">
                    <a:latin typeface="Symbol" pitchFamily="18" charset="2"/>
                  </a:rPr>
                  <a:t>r</a:t>
                </a:r>
                <a:endParaRPr lang="en-US" i="1" dirty="0">
                  <a:latin typeface="Symbol" pitchFamily="18" charset="2"/>
                </a:endParaRPr>
              </a:p>
            </p:txBody>
          </p:sp>
          <p:sp>
            <p:nvSpPr>
              <p:cNvPr id="27" name="TextBox 26"/>
              <p:cNvSpPr txBox="1"/>
              <p:nvPr/>
            </p:nvSpPr>
            <p:spPr>
              <a:xfrm>
                <a:off x="-60866" y="4843047"/>
                <a:ext cx="946093" cy="338554"/>
              </a:xfrm>
              <a:prstGeom prst="rect">
                <a:avLst/>
              </a:prstGeom>
              <a:noFill/>
            </p:spPr>
            <p:txBody>
              <a:bodyPr wrap="none" rtlCol="0">
                <a:spAutoFit/>
              </a:bodyPr>
              <a:lstStyle/>
              <a:p>
                <a:r>
                  <a:rPr lang="en-US" sz="1600" dirty="0" smtClean="0"/>
                  <a:t>R</a:t>
                </a:r>
                <a:r>
                  <a:rPr lang="en-US" sz="1600" baseline="-25000" dirty="0" smtClean="0"/>
                  <a:t>s</a:t>
                </a:r>
                <a:r>
                  <a:rPr lang="en-US" sz="1600" dirty="0" smtClean="0"/>
                  <a:t> = 1 cm</a:t>
                </a:r>
                <a:endParaRPr lang="en-US" sz="1600" dirty="0"/>
              </a:p>
            </p:txBody>
          </p:sp>
          <p:sp>
            <p:nvSpPr>
              <p:cNvPr id="28" name="TextBox 27"/>
              <p:cNvSpPr txBox="1"/>
              <p:nvPr/>
            </p:nvSpPr>
            <p:spPr>
              <a:xfrm>
                <a:off x="1973022" y="5302806"/>
                <a:ext cx="718912" cy="338554"/>
              </a:xfrm>
              <a:prstGeom prst="rect">
                <a:avLst/>
              </a:prstGeom>
              <a:noFill/>
            </p:spPr>
            <p:txBody>
              <a:bodyPr wrap="none" rtlCol="0">
                <a:spAutoFit/>
              </a:bodyPr>
              <a:lstStyle/>
              <a:p>
                <a:r>
                  <a:rPr lang="en-US" sz="1600" dirty="0" smtClean="0"/>
                  <a:t>R</a:t>
                </a:r>
                <a:r>
                  <a:rPr lang="en-US" sz="1600" baseline="-25000" dirty="0" smtClean="0"/>
                  <a:t>o</a:t>
                </a:r>
                <a:r>
                  <a:rPr lang="en-US" sz="1600" dirty="0" smtClean="0"/>
                  <a:t> = 1 mm</a:t>
                </a:r>
                <a:endParaRPr lang="en-US" sz="1600" dirty="0"/>
              </a:p>
            </p:txBody>
          </p:sp>
        </p:grpSp>
        <p:cxnSp>
          <p:nvCxnSpPr>
            <p:cNvPr id="3" name="Straight Arrow Connector 2"/>
            <p:cNvCxnSpPr>
              <a:stCxn id="28" idx="0"/>
            </p:cNvCxnSpPr>
            <p:nvPr/>
          </p:nvCxnSpPr>
          <p:spPr>
            <a:xfrm flipV="1">
              <a:off x="4677215" y="5943600"/>
              <a:ext cx="0" cy="5758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935073" y="528935"/>
            <a:ext cx="5205143" cy="461665"/>
          </a:xfrm>
          <a:prstGeom prst="rect">
            <a:avLst/>
          </a:prstGeom>
          <a:noFill/>
        </p:spPr>
        <p:txBody>
          <a:bodyPr wrap="none" rtlCol="0">
            <a:spAutoFit/>
          </a:bodyPr>
          <a:lstStyle/>
          <a:p>
            <a:r>
              <a:rPr lang="en-US" sz="2400" b="1" dirty="0" smtClean="0">
                <a:solidFill>
                  <a:srgbClr val="002060"/>
                </a:solidFill>
              </a:rPr>
              <a:t>Gaussian absorber crossing line of sight</a:t>
            </a:r>
            <a:endParaRPr lang="en-US" sz="2400" b="1" dirty="0">
              <a:solidFill>
                <a:srgbClr val="002060"/>
              </a:solidFill>
            </a:endParaRPr>
          </a:p>
        </p:txBody>
      </p:sp>
      <p:grpSp>
        <p:nvGrpSpPr>
          <p:cNvPr id="2" name="Group 1"/>
          <p:cNvGrpSpPr/>
          <p:nvPr/>
        </p:nvGrpSpPr>
        <p:grpSpPr>
          <a:xfrm>
            <a:off x="1676401" y="2383949"/>
            <a:ext cx="7406217" cy="4021316"/>
            <a:chOff x="1676401" y="2383949"/>
            <a:chExt cx="7406217" cy="4021316"/>
          </a:xfrm>
        </p:grpSpPr>
        <p:sp>
          <p:nvSpPr>
            <p:cNvPr id="45" name="TextBox 44"/>
            <p:cNvSpPr txBox="1"/>
            <p:nvPr/>
          </p:nvSpPr>
          <p:spPr>
            <a:xfrm>
              <a:off x="1676401" y="5943600"/>
              <a:ext cx="6400799" cy="461665"/>
            </a:xfrm>
            <a:prstGeom prst="rect">
              <a:avLst/>
            </a:prstGeom>
            <a:noFill/>
          </p:spPr>
          <p:txBody>
            <a:bodyPr wrap="square" rtlCol="0">
              <a:spAutoFit/>
            </a:bodyPr>
            <a:lstStyle/>
            <a:p>
              <a:r>
                <a:rPr lang="en-US" sz="2400" i="1" dirty="0" smtClean="0">
                  <a:solidFill>
                    <a:srgbClr val="FF0000"/>
                  </a:solidFill>
                </a:rPr>
                <a:t>Transition direction matters! </a:t>
              </a:r>
              <a:r>
                <a:rPr lang="en-US" sz="2000" i="1" dirty="0" smtClean="0">
                  <a:solidFill>
                    <a:srgbClr val="FF0000"/>
                  </a:solidFill>
                </a:rPr>
                <a:t>“Stereoscopic vision”</a:t>
              </a:r>
              <a:endParaRPr lang="en-US" sz="2000" i="1" dirty="0">
                <a:solidFill>
                  <a:srgbClr val="FF0000"/>
                </a:solidFill>
              </a:endParaRPr>
            </a:p>
          </p:txBody>
        </p:sp>
        <p:grpSp>
          <p:nvGrpSpPr>
            <p:cNvPr id="71688" name="Group 71687"/>
            <p:cNvGrpSpPr/>
            <p:nvPr/>
          </p:nvGrpSpPr>
          <p:grpSpPr>
            <a:xfrm>
              <a:off x="4419600" y="2383949"/>
              <a:ext cx="4663018" cy="3497263"/>
              <a:chOff x="0" y="2383949"/>
              <a:chExt cx="4663018" cy="3497263"/>
            </a:xfrm>
          </p:grpSpPr>
          <p:pic>
            <p:nvPicPr>
              <p:cNvPr id="40" name="Picture 5" descr="E:\My documents\Dima\Projects\Ghost Imaging\Numeric simulations\g2_width_LabGA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83949"/>
                <a:ext cx="4663018" cy="3497263"/>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a:off x="1905000" y="2971800"/>
                <a:ext cx="5240" cy="2514600"/>
              </a:xfrm>
              <a:prstGeom prst="straightConnector1">
                <a:avLst/>
              </a:prstGeom>
              <a:ln w="158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69385" y="4329770"/>
                <a:ext cx="497252" cy="400110"/>
              </a:xfrm>
              <a:prstGeom prst="rect">
                <a:avLst/>
              </a:prstGeom>
              <a:noFill/>
            </p:spPr>
            <p:txBody>
              <a:bodyPr wrap="none" rtlCol="0">
                <a:spAutoFit/>
              </a:bodyPr>
              <a:lstStyle/>
              <a:p>
                <a:r>
                  <a:rPr lang="en-US" sz="2000" dirty="0" smtClean="0"/>
                  <a:t>9%</a:t>
                </a:r>
                <a:endParaRPr lang="en-US" sz="2000" dirty="0"/>
              </a:p>
            </p:txBody>
          </p:sp>
          <p:sp>
            <p:nvSpPr>
              <p:cNvPr id="7" name="TextBox 6"/>
              <p:cNvSpPr txBox="1"/>
              <p:nvPr/>
            </p:nvSpPr>
            <p:spPr>
              <a:xfrm>
                <a:off x="2418436" y="3811807"/>
                <a:ext cx="1342740" cy="338554"/>
              </a:xfrm>
              <a:prstGeom prst="rect">
                <a:avLst/>
              </a:prstGeom>
              <a:noFill/>
            </p:spPr>
            <p:txBody>
              <a:bodyPr wrap="none" rtlCol="0">
                <a:spAutoFit/>
              </a:bodyPr>
              <a:lstStyle/>
              <a:p>
                <a:r>
                  <a:rPr lang="en-US" sz="1600" dirty="0" smtClean="0">
                    <a:solidFill>
                      <a:srgbClr val="0066FF"/>
                    </a:solidFill>
                  </a:rPr>
                  <a:t>Perpendicular</a:t>
                </a:r>
                <a:endParaRPr lang="en-US" sz="1600" dirty="0">
                  <a:solidFill>
                    <a:srgbClr val="0066FF"/>
                  </a:solidFill>
                </a:endParaRPr>
              </a:p>
            </p:txBody>
          </p:sp>
          <p:cxnSp>
            <p:nvCxnSpPr>
              <p:cNvPr id="41" name="Straight Arrow Connector 40"/>
              <p:cNvCxnSpPr/>
              <p:nvPr/>
            </p:nvCxnSpPr>
            <p:spPr>
              <a:xfrm>
                <a:off x="3810000" y="3810000"/>
                <a:ext cx="0" cy="1676400"/>
              </a:xfrm>
              <a:prstGeom prst="straightConnector1">
                <a:avLst/>
              </a:prstGeom>
              <a:ln w="15875">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03361" y="4329770"/>
                <a:ext cx="497252" cy="400110"/>
              </a:xfrm>
              <a:prstGeom prst="rect">
                <a:avLst/>
              </a:prstGeom>
              <a:noFill/>
            </p:spPr>
            <p:txBody>
              <a:bodyPr wrap="none" rtlCol="0">
                <a:spAutoFit/>
              </a:bodyPr>
              <a:lstStyle/>
              <a:p>
                <a:r>
                  <a:rPr lang="en-US" sz="2000" dirty="0" smtClean="0"/>
                  <a:t>6%</a:t>
                </a:r>
                <a:endParaRPr lang="en-US" sz="2000" dirty="0"/>
              </a:p>
            </p:txBody>
          </p:sp>
          <p:sp>
            <p:nvSpPr>
              <p:cNvPr id="46" name="TextBox 45"/>
              <p:cNvSpPr txBox="1"/>
              <p:nvPr/>
            </p:nvSpPr>
            <p:spPr>
              <a:xfrm>
                <a:off x="2367842" y="2971800"/>
                <a:ext cx="791563" cy="338554"/>
              </a:xfrm>
              <a:prstGeom prst="rect">
                <a:avLst/>
              </a:prstGeom>
              <a:noFill/>
            </p:spPr>
            <p:txBody>
              <a:bodyPr wrap="none" rtlCol="0">
                <a:spAutoFit/>
              </a:bodyPr>
              <a:lstStyle/>
              <a:p>
                <a:r>
                  <a:rPr lang="en-US" sz="1600" dirty="0" smtClean="0">
                    <a:solidFill>
                      <a:srgbClr val="FF0000"/>
                    </a:solidFill>
                  </a:rPr>
                  <a:t>Parallel</a:t>
                </a:r>
                <a:endParaRPr lang="en-US" sz="1600" dirty="0">
                  <a:solidFill>
                    <a:srgbClr val="FF0000"/>
                  </a:solidFill>
                </a:endParaRPr>
              </a:p>
            </p:txBody>
          </p:sp>
        </p:grpSp>
      </p:grpSp>
      <p:sp>
        <p:nvSpPr>
          <p:cNvPr id="48" name="Oval 47"/>
          <p:cNvSpPr/>
          <p:nvPr/>
        </p:nvSpPr>
        <p:spPr>
          <a:xfrm>
            <a:off x="4927723" y="1447800"/>
            <a:ext cx="330077" cy="457200"/>
          </a:xfrm>
          <a:prstGeom prst="ellipse">
            <a:avLst/>
          </a:prstGeom>
          <a:gradFill flip="none" rotWithShape="1">
            <a:gsLst>
              <a:gs pos="0">
                <a:schemeClr val="tx1">
                  <a:alpha val="83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44476" y="1676400"/>
            <a:ext cx="648285" cy="448252"/>
          </a:xfrm>
          <a:prstGeom prst="line">
            <a:avLst/>
          </a:prstGeom>
          <a:ln>
            <a:solidFill>
              <a:srgbClr val="0066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E:\My documents\Dima\Projects\Ghost Imaging\KeplerI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8" y="2562107"/>
            <a:ext cx="4473182" cy="32715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92730" y="2727960"/>
            <a:ext cx="1573409" cy="830997"/>
          </a:xfrm>
          <a:prstGeom prst="rect">
            <a:avLst/>
          </a:prstGeom>
          <a:solidFill>
            <a:schemeClr val="bg1">
              <a:lumMod val="95000"/>
            </a:schemeClr>
          </a:solidFill>
          <a:ln>
            <a:solidFill>
              <a:schemeClr val="tx1"/>
            </a:solidFill>
          </a:ln>
        </p:spPr>
        <p:txBody>
          <a:bodyPr wrap="square">
            <a:spAutoFit/>
          </a:bodyPr>
          <a:lstStyle/>
          <a:p>
            <a:pPr algn="ctr"/>
            <a:r>
              <a:rPr lang="fr-FR" sz="1600" dirty="0" err="1" smtClean="0">
                <a:solidFill>
                  <a:srgbClr val="00B050"/>
                </a:solidFill>
              </a:rPr>
              <a:t>Francois</a:t>
            </a:r>
            <a:r>
              <a:rPr lang="fr-FR" sz="1600" dirty="0" smtClean="0">
                <a:solidFill>
                  <a:srgbClr val="00B050"/>
                </a:solidFill>
              </a:rPr>
              <a:t> </a:t>
            </a:r>
            <a:r>
              <a:rPr lang="fr-FR" sz="1600" dirty="0">
                <a:solidFill>
                  <a:srgbClr val="00B050"/>
                </a:solidFill>
              </a:rPr>
              <a:t>et al</a:t>
            </a:r>
            <a:r>
              <a:rPr lang="fr-FR" sz="1600" dirty="0" smtClean="0">
                <a:solidFill>
                  <a:srgbClr val="00B050"/>
                </a:solidFill>
              </a:rPr>
              <a:t>. </a:t>
            </a:r>
          </a:p>
          <a:p>
            <a:pPr algn="ctr"/>
            <a:r>
              <a:rPr lang="fr-FR" sz="1600" dirty="0" smtClean="0">
                <a:solidFill>
                  <a:srgbClr val="00B050"/>
                </a:solidFill>
              </a:rPr>
              <a:t>Nature </a:t>
            </a:r>
            <a:r>
              <a:rPr lang="fr-FR" sz="1600" b="1" dirty="0" smtClean="0">
                <a:solidFill>
                  <a:srgbClr val="00B050"/>
                </a:solidFill>
              </a:rPr>
              <a:t>482</a:t>
            </a:r>
            <a:endParaRPr lang="fr-FR" sz="1600" dirty="0" smtClean="0">
              <a:solidFill>
                <a:srgbClr val="00B050"/>
              </a:solidFill>
            </a:endParaRPr>
          </a:p>
          <a:p>
            <a:pPr algn="ctr"/>
            <a:r>
              <a:rPr lang="fr-FR" sz="1600" dirty="0" smtClean="0">
                <a:solidFill>
                  <a:srgbClr val="00B050"/>
                </a:solidFill>
              </a:rPr>
              <a:t>195-198 (2012)</a:t>
            </a:r>
            <a:endParaRPr lang="en-US" sz="1600" dirty="0">
              <a:solidFill>
                <a:srgbClr val="00B050"/>
              </a:solidFill>
            </a:endParaRPr>
          </a:p>
        </p:txBody>
      </p:sp>
      <p:grpSp>
        <p:nvGrpSpPr>
          <p:cNvPr id="5" name="Group 4"/>
          <p:cNvGrpSpPr/>
          <p:nvPr/>
        </p:nvGrpSpPr>
        <p:grpSpPr>
          <a:xfrm>
            <a:off x="762000" y="1219200"/>
            <a:ext cx="7924800" cy="646331"/>
            <a:chOff x="2935702" y="265777"/>
            <a:chExt cx="6208298" cy="646331"/>
          </a:xfrm>
        </p:grpSpPr>
        <p:sp>
          <p:nvSpPr>
            <p:cNvPr id="29" name="TextBox 28"/>
            <p:cNvSpPr txBox="1"/>
            <p:nvPr/>
          </p:nvSpPr>
          <p:spPr>
            <a:xfrm>
              <a:off x="2935702" y="265777"/>
              <a:ext cx="6208298" cy="646331"/>
            </a:xfrm>
            <a:prstGeom prst="rect">
              <a:avLst/>
            </a:prstGeom>
            <a:noFill/>
          </p:spPr>
          <p:txBody>
            <a:bodyPr wrap="square" rtlCol="0">
              <a:spAutoFit/>
            </a:bodyPr>
            <a:lstStyle/>
            <a:p>
              <a:r>
                <a:rPr lang="en-US" b="1" dirty="0"/>
                <a:t>Source: </a:t>
              </a:r>
              <a:r>
                <a:rPr lang="en-US" dirty="0"/>
                <a:t>	R</a:t>
              </a:r>
              <a:r>
                <a:rPr lang="en-US" baseline="-25000" dirty="0"/>
                <a:t>s</a:t>
              </a:r>
              <a:r>
                <a:rPr lang="en-US" dirty="0"/>
                <a:t> = 0.94R    </a:t>
              </a:r>
              <a:r>
                <a:rPr lang="en-US" dirty="0" smtClean="0"/>
                <a:t>,	</a:t>
              </a:r>
              <a:r>
                <a:rPr lang="en-US" dirty="0" err="1" smtClean="0"/>
                <a:t>L</a:t>
              </a:r>
              <a:r>
                <a:rPr lang="en-US" baseline="-25000" dirty="0" err="1" smtClean="0"/>
                <a:t>s</a:t>
              </a:r>
              <a:r>
                <a:rPr lang="en-US" dirty="0" smtClean="0"/>
                <a:t> </a:t>
              </a:r>
              <a:r>
                <a:rPr lang="en-US" dirty="0"/>
                <a:t>= 12 </a:t>
              </a:r>
              <a:r>
                <a:rPr lang="en-US" dirty="0" smtClean="0"/>
                <a:t>R</a:t>
              </a:r>
              <a:r>
                <a:rPr lang="en-US" baseline="-25000" dirty="0" smtClean="0"/>
                <a:t>s</a:t>
              </a:r>
              <a:r>
                <a:rPr lang="en-US" dirty="0" smtClean="0"/>
                <a:t>,		angular size 1.5e-10 radians</a:t>
              </a:r>
            </a:p>
            <a:p>
              <a:r>
                <a:rPr lang="en-US" b="1" dirty="0" smtClean="0"/>
                <a:t>Object: </a:t>
              </a:r>
              <a:r>
                <a:rPr lang="en-US" dirty="0" smtClean="0"/>
                <a:t>	R</a:t>
              </a:r>
              <a:r>
                <a:rPr lang="en-US" baseline="-25000" dirty="0" smtClean="0"/>
                <a:t>o</a:t>
              </a:r>
              <a:r>
                <a:rPr lang="en-US" dirty="0" smtClean="0"/>
                <a:t> = </a:t>
              </a:r>
              <a:r>
                <a:rPr lang="en-US" dirty="0" err="1" smtClean="0"/>
                <a:t>R</a:t>
              </a:r>
              <a:r>
                <a:rPr lang="en-US" baseline="-25000" dirty="0" err="1" smtClean="0"/>
                <a:t>Earth</a:t>
              </a:r>
              <a:r>
                <a:rPr lang="en-US" dirty="0" smtClean="0"/>
                <a:t>,	L = </a:t>
              </a:r>
              <a:r>
                <a:rPr lang="en-US" dirty="0"/>
                <a:t>290 </a:t>
              </a:r>
              <a:r>
                <a:rPr lang="en-US" dirty="0" smtClean="0"/>
                <a:t>pc,  	angular size 1.2e-12 radians</a:t>
              </a:r>
            </a:p>
          </p:txBody>
        </p:sp>
        <p:pic>
          <p:nvPicPr>
            <p:cNvPr id="30" name="Picture 2" descr="http://www.universetoday.com/wp-content/uploads/2008/09/120px-sun_symbo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28081" y="456276"/>
              <a:ext cx="190501" cy="190501"/>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a:off x="2209800" y="479916"/>
            <a:ext cx="4657685" cy="461665"/>
          </a:xfrm>
          <a:prstGeom prst="rect">
            <a:avLst/>
          </a:prstGeom>
          <a:noFill/>
        </p:spPr>
        <p:txBody>
          <a:bodyPr wrap="none" rtlCol="0">
            <a:spAutoFit/>
          </a:bodyPr>
          <a:lstStyle/>
          <a:p>
            <a:r>
              <a:rPr lang="en-US" sz="2400" b="1" dirty="0" smtClean="0">
                <a:solidFill>
                  <a:srgbClr val="002060"/>
                </a:solidFill>
              </a:rPr>
              <a:t>Kepler 20e, intensity measurement</a:t>
            </a:r>
            <a:endParaRPr lang="en-US" sz="2400" b="1" dirty="0">
              <a:solidFill>
                <a:srgbClr val="002060"/>
              </a:solidFill>
            </a:endParaRPr>
          </a:p>
        </p:txBody>
      </p:sp>
      <p:sp>
        <p:nvSpPr>
          <p:cNvPr id="6" name="Rectangle 5"/>
          <p:cNvSpPr/>
          <p:nvPr/>
        </p:nvSpPr>
        <p:spPr>
          <a:xfrm>
            <a:off x="787879" y="1743670"/>
            <a:ext cx="7620000" cy="923330"/>
          </a:xfrm>
          <a:prstGeom prst="rect">
            <a:avLst/>
          </a:prstGeom>
        </p:spPr>
        <p:txBody>
          <a:bodyPr wrap="square">
            <a:spAutoFit/>
          </a:bodyPr>
          <a:lstStyle/>
          <a:p>
            <a:r>
              <a:rPr lang="en-US" i="1" dirty="0"/>
              <a:t>Object </a:t>
            </a:r>
            <a:r>
              <a:rPr lang="en-US" i="1" dirty="0" smtClean="0"/>
              <a:t>appears smaller </a:t>
            </a:r>
            <a:r>
              <a:rPr lang="en-US" i="1" dirty="0"/>
              <a:t>than the source; speckle </a:t>
            </a:r>
            <a:r>
              <a:rPr lang="en-US" i="1" dirty="0" smtClean="0"/>
              <a:t>smaller </a:t>
            </a:r>
            <a:r>
              <a:rPr lang="en-US" i="1" dirty="0"/>
              <a:t>than the </a:t>
            </a:r>
            <a:r>
              <a:rPr lang="en-US" i="1" dirty="0" smtClean="0"/>
              <a:t>object;</a:t>
            </a:r>
          </a:p>
          <a:p>
            <a:r>
              <a:rPr lang="en-US" i="1" dirty="0"/>
              <a:t>speckle </a:t>
            </a:r>
            <a:r>
              <a:rPr lang="en-US" i="1" dirty="0" smtClean="0">
                <a:solidFill>
                  <a:srgbClr val="FF0000"/>
                </a:solidFill>
              </a:rPr>
              <a:t>smaller</a:t>
            </a:r>
            <a:r>
              <a:rPr lang="en-US" i="1" dirty="0" smtClean="0"/>
              <a:t> </a:t>
            </a:r>
            <a:r>
              <a:rPr lang="en-US" i="1" dirty="0"/>
              <a:t>than the shadow </a:t>
            </a:r>
          </a:p>
          <a:p>
            <a:endParaRPr lang="en-US" dirty="0"/>
          </a:p>
        </p:txBody>
      </p:sp>
      <p:grpSp>
        <p:nvGrpSpPr>
          <p:cNvPr id="2" name="Group 1"/>
          <p:cNvGrpSpPr/>
          <p:nvPr/>
        </p:nvGrpSpPr>
        <p:grpSpPr>
          <a:xfrm>
            <a:off x="4572000" y="2367509"/>
            <a:ext cx="4572000" cy="3429000"/>
            <a:chOff x="4572000" y="2367509"/>
            <a:chExt cx="4572000" cy="3429000"/>
          </a:xfrm>
        </p:grpSpPr>
        <p:pic>
          <p:nvPicPr>
            <p:cNvPr id="73730" name="Picture 2" descr="E:\My documents\Dima\Projects\Ghost Imaging\Numeric simulations\Int_Kepler20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367509"/>
              <a:ext cx="4572000"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866626" y="4087898"/>
              <a:ext cx="0" cy="870991"/>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807815" y="4114800"/>
              <a:ext cx="888385" cy="369332"/>
              <a:chOff x="4762626" y="2039255"/>
              <a:chExt cx="888385" cy="369332"/>
            </a:xfrm>
          </p:grpSpPr>
          <p:sp>
            <p:nvSpPr>
              <p:cNvPr id="20" name="TextBox 19"/>
              <p:cNvSpPr txBox="1"/>
              <p:nvPr/>
            </p:nvSpPr>
            <p:spPr>
              <a:xfrm>
                <a:off x="4762626" y="2039255"/>
                <a:ext cx="888385" cy="369332"/>
              </a:xfrm>
              <a:prstGeom prst="rect">
                <a:avLst/>
              </a:prstGeom>
              <a:noFill/>
            </p:spPr>
            <p:txBody>
              <a:bodyPr wrap="none" rtlCol="0">
                <a:spAutoFit/>
              </a:bodyPr>
              <a:lstStyle/>
              <a:p>
                <a:r>
                  <a:rPr lang="en-US" dirty="0" smtClean="0"/>
                  <a:t>1.9 10</a:t>
                </a:r>
                <a:r>
                  <a:rPr lang="en-US" baseline="30000" dirty="0" smtClean="0"/>
                  <a:t>-4</a:t>
                </a:r>
                <a:endParaRPr lang="en-US" baseline="30000" dirty="0"/>
              </a:p>
            </p:txBody>
          </p:sp>
          <p:sp>
            <p:nvSpPr>
              <p:cNvPr id="21" name="TextBox 20"/>
              <p:cNvSpPr txBox="1"/>
              <p:nvPr/>
            </p:nvSpPr>
            <p:spPr>
              <a:xfrm>
                <a:off x="5067426" y="2123893"/>
                <a:ext cx="229550" cy="215444"/>
              </a:xfrm>
              <a:prstGeom prst="rect">
                <a:avLst/>
              </a:prstGeom>
              <a:noFill/>
            </p:spPr>
            <p:txBody>
              <a:bodyPr wrap="none" rtlCol="0">
                <a:spAutoFit/>
              </a:bodyPr>
              <a:lstStyle/>
              <a:p>
                <a:r>
                  <a:rPr lang="en-US" sz="800" dirty="0" smtClean="0"/>
                  <a:t>x</a:t>
                </a:r>
                <a:endParaRPr lang="en-US" sz="800" dirty="0"/>
              </a:p>
            </p:txBody>
          </p:sp>
        </p:grpSp>
      </p:grpSp>
    </p:spTree>
    <p:extLst>
      <p:ext uri="{BB962C8B-B14F-4D97-AF65-F5344CB8AC3E}">
        <p14:creationId xmlns:p14="http://schemas.microsoft.com/office/powerpoint/2010/main" val="27736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40" name="Picture 12" descr="E:\My documents\Dima\Projects\Ghost Imaging\Numeric simulations\g2_width_Kepler20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19200"/>
            <a:ext cx="5960315" cy="447023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242100" y="457200"/>
            <a:ext cx="7165167" cy="461665"/>
          </a:xfrm>
          <a:prstGeom prst="rect">
            <a:avLst/>
          </a:prstGeom>
          <a:noFill/>
        </p:spPr>
        <p:txBody>
          <a:bodyPr wrap="none" rtlCol="0">
            <a:spAutoFit/>
          </a:bodyPr>
          <a:lstStyle/>
          <a:p>
            <a:r>
              <a:rPr lang="en-US" sz="2400" b="1" dirty="0" smtClean="0">
                <a:solidFill>
                  <a:srgbClr val="002060"/>
                </a:solidFill>
              </a:rPr>
              <a:t>Kepler </a:t>
            </a:r>
            <a:r>
              <a:rPr lang="en-US" sz="2400" b="1" dirty="0">
                <a:solidFill>
                  <a:srgbClr val="002060"/>
                </a:solidFill>
              </a:rPr>
              <a:t>20e, speckle width </a:t>
            </a:r>
            <a:r>
              <a:rPr lang="en-US" sz="2400" b="1" dirty="0" smtClean="0">
                <a:solidFill>
                  <a:srgbClr val="002060"/>
                </a:solidFill>
              </a:rPr>
              <a:t>measurement (hypothetical)</a:t>
            </a:r>
            <a:endParaRPr lang="en-US" sz="2400" b="1" dirty="0">
              <a:solidFill>
                <a:srgbClr val="002060"/>
              </a:solidFill>
            </a:endParaRPr>
          </a:p>
        </p:txBody>
      </p:sp>
      <p:grpSp>
        <p:nvGrpSpPr>
          <p:cNvPr id="54" name="Group 53"/>
          <p:cNvGrpSpPr/>
          <p:nvPr/>
        </p:nvGrpSpPr>
        <p:grpSpPr>
          <a:xfrm>
            <a:off x="685800" y="1452661"/>
            <a:ext cx="1485901" cy="3863896"/>
            <a:chOff x="5936367" y="1371600"/>
            <a:chExt cx="1485901" cy="3863896"/>
          </a:xfrm>
        </p:grpSpPr>
        <p:grpSp>
          <p:nvGrpSpPr>
            <p:cNvPr id="33" name="Group 32"/>
            <p:cNvGrpSpPr/>
            <p:nvPr/>
          </p:nvGrpSpPr>
          <p:grpSpPr>
            <a:xfrm>
              <a:off x="5936367" y="3749596"/>
              <a:ext cx="1485901" cy="1485900"/>
              <a:chOff x="6076950" y="1524000"/>
              <a:chExt cx="1485901" cy="1485900"/>
            </a:xfrm>
          </p:grpSpPr>
          <p:grpSp>
            <p:nvGrpSpPr>
              <p:cNvPr id="15" name="Group 14"/>
              <p:cNvGrpSpPr/>
              <p:nvPr/>
            </p:nvGrpSpPr>
            <p:grpSpPr>
              <a:xfrm>
                <a:off x="6076950" y="1524000"/>
                <a:ext cx="1485901" cy="1485900"/>
                <a:chOff x="6076950" y="1524000"/>
                <a:chExt cx="1485901" cy="1485900"/>
              </a:xfrm>
            </p:grpSpPr>
            <p:pic>
              <p:nvPicPr>
                <p:cNvPr id="73739" name="Picture 11" descr="http://yoganirvana.com/wp-content/uploads/2011/08/the-sun.jpg"/>
                <p:cNvPicPr>
                  <a:picLocks noChangeAspect="1" noChangeArrowheads="1"/>
                </p:cNvPicPr>
                <p:nvPr/>
              </p:nvPicPr>
              <p:blipFill rotWithShape="1">
                <a:blip r:embed="rId4">
                  <a:extLst>
                    <a:ext uri="{28A0092B-C50C-407E-A947-70E740481C1C}">
                      <a14:useLocalDpi xmlns:a14="http://schemas.microsoft.com/office/drawing/2010/main" val="0"/>
                    </a:ext>
                  </a:extLst>
                </a:blip>
                <a:srcRect l="14422" r="10577"/>
                <a:stretch/>
              </p:blipFill>
              <p:spPr bwMode="auto">
                <a:xfrm>
                  <a:off x="6076950" y="1524000"/>
                  <a:ext cx="1485901" cy="14859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6743700" y="223927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781800" y="1828800"/>
                  <a:ext cx="0" cy="91440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V="1">
                <a:off x="6781800" y="1981200"/>
                <a:ext cx="0" cy="533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936368" y="1371600"/>
              <a:ext cx="1485900" cy="1485901"/>
              <a:chOff x="6127856" y="3352800"/>
              <a:chExt cx="1485900" cy="1485901"/>
            </a:xfrm>
          </p:grpSpPr>
          <p:grpSp>
            <p:nvGrpSpPr>
              <p:cNvPr id="43" name="Group 42"/>
              <p:cNvGrpSpPr/>
              <p:nvPr/>
            </p:nvGrpSpPr>
            <p:grpSpPr>
              <a:xfrm rot="5400000">
                <a:off x="6127855" y="3352801"/>
                <a:ext cx="1485901" cy="1485900"/>
                <a:chOff x="6076950" y="1524000"/>
                <a:chExt cx="1485901" cy="1485900"/>
              </a:xfrm>
            </p:grpSpPr>
            <p:pic>
              <p:nvPicPr>
                <p:cNvPr id="44" name="Picture 11" descr="http://yoganirvana.com/wp-content/uploads/2011/08/the-sun.jpg"/>
                <p:cNvPicPr>
                  <a:picLocks noChangeAspect="1" noChangeArrowheads="1"/>
                </p:cNvPicPr>
                <p:nvPr/>
              </p:nvPicPr>
              <p:blipFill rotWithShape="1">
                <a:blip r:embed="rId4">
                  <a:extLst>
                    <a:ext uri="{28A0092B-C50C-407E-A947-70E740481C1C}">
                      <a14:useLocalDpi xmlns:a14="http://schemas.microsoft.com/office/drawing/2010/main" val="0"/>
                    </a:ext>
                  </a:extLst>
                </a:blip>
                <a:srcRect l="14422" r="10577"/>
                <a:stretch/>
              </p:blipFill>
              <p:spPr bwMode="auto">
                <a:xfrm>
                  <a:off x="6076950" y="1524000"/>
                  <a:ext cx="1485901" cy="14859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p:cNvSpPr/>
                <p:nvPr/>
              </p:nvSpPr>
              <p:spPr>
                <a:xfrm>
                  <a:off x="6743700" y="223927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6781800" y="1828800"/>
                  <a:ext cx="0" cy="91440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6537430" y="4057651"/>
                <a:ext cx="62865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042605" y="3071526"/>
              <a:ext cx="1273426" cy="550548"/>
              <a:chOff x="6137895" y="3259971"/>
              <a:chExt cx="1273426" cy="550548"/>
            </a:xfrm>
          </p:grpSpPr>
          <p:grpSp>
            <p:nvGrpSpPr>
              <p:cNvPr id="34" name="Group 33"/>
              <p:cNvGrpSpPr/>
              <p:nvPr/>
            </p:nvGrpSpPr>
            <p:grpSpPr>
              <a:xfrm>
                <a:off x="6213507" y="3259971"/>
                <a:ext cx="1046001" cy="173658"/>
                <a:chOff x="6076950" y="3657600"/>
                <a:chExt cx="1046001" cy="173658"/>
              </a:xfrm>
            </p:grpSpPr>
            <p:pic>
              <p:nvPicPr>
                <p:cNvPr id="55" name="Picture 17" descr="http://www.lookupinfo.org/images/macroc_eye_30042010.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flipH="1">
                  <a:off x="6076950" y="3657600"/>
                  <a:ext cx="412103" cy="17365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7" descr="http://www.lookupinfo.org/images/macroc_eye_30042010.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710848" y="3657600"/>
                  <a:ext cx="412103" cy="17365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8" name="Straight Arrow Connector 47"/>
              <p:cNvCxnSpPr/>
              <p:nvPr/>
            </p:nvCxnSpPr>
            <p:spPr>
              <a:xfrm>
                <a:off x="6419558" y="3505200"/>
                <a:ext cx="7901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37895" y="3502742"/>
                <a:ext cx="1273426" cy="307777"/>
              </a:xfrm>
              <a:prstGeom prst="rect">
                <a:avLst/>
              </a:prstGeom>
              <a:noFill/>
            </p:spPr>
            <p:txBody>
              <a:bodyPr wrap="none" rtlCol="0">
                <a:spAutoFit/>
              </a:bodyPr>
              <a:lstStyle/>
              <a:p>
                <a:r>
                  <a:rPr lang="en-US" sz="1400" dirty="0" smtClean="0"/>
                  <a:t>Detectors base</a:t>
                </a:r>
                <a:endParaRPr lang="en-US" sz="1400" dirty="0"/>
              </a:p>
            </p:txBody>
          </p:sp>
        </p:grpSp>
      </p:grpSp>
      <p:cxnSp>
        <p:nvCxnSpPr>
          <p:cNvPr id="53" name="Straight Arrow Connector 52"/>
          <p:cNvCxnSpPr/>
          <p:nvPr/>
        </p:nvCxnSpPr>
        <p:spPr>
          <a:xfrm>
            <a:off x="2286000" y="2157512"/>
            <a:ext cx="1949344" cy="40004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2286000" y="3657601"/>
            <a:ext cx="2381288" cy="926430"/>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486400" y="2970808"/>
            <a:ext cx="304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486400" y="2150944"/>
            <a:ext cx="304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486400" y="4821257"/>
            <a:ext cx="304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81600" y="2786142"/>
            <a:ext cx="301686" cy="369332"/>
          </a:xfrm>
          <a:prstGeom prst="rect">
            <a:avLst/>
          </a:prstGeom>
          <a:noFill/>
        </p:spPr>
        <p:txBody>
          <a:bodyPr wrap="none" rtlCol="0">
            <a:spAutoFit/>
          </a:bodyPr>
          <a:lstStyle/>
          <a:p>
            <a:r>
              <a:rPr lang="en-US" dirty="0" smtClean="0"/>
              <a:t>1</a:t>
            </a:r>
            <a:endParaRPr lang="en-US" dirty="0"/>
          </a:p>
        </p:txBody>
      </p:sp>
      <p:grpSp>
        <p:nvGrpSpPr>
          <p:cNvPr id="73728" name="Group 73727"/>
          <p:cNvGrpSpPr/>
          <p:nvPr/>
        </p:nvGrpSpPr>
        <p:grpSpPr>
          <a:xfrm>
            <a:off x="5067426" y="1752600"/>
            <a:ext cx="1120820" cy="369332"/>
            <a:chOff x="4762626" y="2039255"/>
            <a:chExt cx="1120820" cy="369332"/>
          </a:xfrm>
        </p:grpSpPr>
        <p:sp>
          <p:nvSpPr>
            <p:cNvPr id="74" name="TextBox 73"/>
            <p:cNvSpPr txBox="1"/>
            <p:nvPr/>
          </p:nvSpPr>
          <p:spPr>
            <a:xfrm>
              <a:off x="4762626" y="2039255"/>
              <a:ext cx="1120820" cy="369332"/>
            </a:xfrm>
            <a:prstGeom prst="rect">
              <a:avLst/>
            </a:prstGeom>
            <a:noFill/>
          </p:spPr>
          <p:txBody>
            <a:bodyPr wrap="none" rtlCol="0">
              <a:spAutoFit/>
            </a:bodyPr>
            <a:lstStyle/>
            <a:p>
              <a:r>
                <a:rPr lang="en-US" dirty="0" smtClean="0"/>
                <a:t>1+5.5 10</a:t>
              </a:r>
              <a:r>
                <a:rPr lang="en-US" baseline="30000" dirty="0" smtClean="0"/>
                <a:t>-5</a:t>
              </a:r>
              <a:endParaRPr lang="en-US" baseline="30000" dirty="0"/>
            </a:p>
          </p:txBody>
        </p:sp>
        <p:sp>
          <p:nvSpPr>
            <p:cNvPr id="63" name="TextBox 62"/>
            <p:cNvSpPr txBox="1"/>
            <p:nvPr/>
          </p:nvSpPr>
          <p:spPr>
            <a:xfrm>
              <a:off x="5279972" y="2123893"/>
              <a:ext cx="229550" cy="215444"/>
            </a:xfrm>
            <a:prstGeom prst="rect">
              <a:avLst/>
            </a:prstGeom>
            <a:noFill/>
          </p:spPr>
          <p:txBody>
            <a:bodyPr wrap="none" rtlCol="0">
              <a:spAutoFit/>
            </a:bodyPr>
            <a:lstStyle/>
            <a:p>
              <a:r>
                <a:rPr lang="en-US" sz="800" dirty="0" smtClean="0"/>
                <a:t>x</a:t>
              </a:r>
              <a:endParaRPr lang="en-US" sz="800" dirty="0"/>
            </a:p>
          </p:txBody>
        </p:sp>
      </p:grpSp>
      <p:grpSp>
        <p:nvGrpSpPr>
          <p:cNvPr id="77" name="Group 76"/>
          <p:cNvGrpSpPr/>
          <p:nvPr/>
        </p:nvGrpSpPr>
        <p:grpSpPr>
          <a:xfrm>
            <a:off x="5127580" y="4888468"/>
            <a:ext cx="1075936" cy="369332"/>
            <a:chOff x="4762626" y="2039255"/>
            <a:chExt cx="1075936" cy="369332"/>
          </a:xfrm>
        </p:grpSpPr>
        <p:sp>
          <p:nvSpPr>
            <p:cNvPr id="78" name="TextBox 77"/>
            <p:cNvSpPr txBox="1"/>
            <p:nvPr/>
          </p:nvSpPr>
          <p:spPr>
            <a:xfrm>
              <a:off x="4762626" y="2039255"/>
              <a:ext cx="1075936" cy="369332"/>
            </a:xfrm>
            <a:prstGeom prst="rect">
              <a:avLst/>
            </a:prstGeom>
            <a:noFill/>
          </p:spPr>
          <p:txBody>
            <a:bodyPr wrap="none" rtlCol="0">
              <a:spAutoFit/>
            </a:bodyPr>
            <a:lstStyle/>
            <a:p>
              <a:r>
                <a:rPr lang="en-US" dirty="0" smtClean="0"/>
                <a:t>1-1.1 10</a:t>
              </a:r>
              <a:r>
                <a:rPr lang="en-US" baseline="30000" dirty="0" smtClean="0"/>
                <a:t>-4</a:t>
              </a:r>
              <a:endParaRPr lang="en-US" baseline="30000" dirty="0"/>
            </a:p>
          </p:txBody>
        </p:sp>
        <p:sp>
          <p:nvSpPr>
            <p:cNvPr id="79" name="TextBox 78"/>
            <p:cNvSpPr txBox="1"/>
            <p:nvPr/>
          </p:nvSpPr>
          <p:spPr>
            <a:xfrm>
              <a:off x="5233951" y="2123893"/>
              <a:ext cx="229550" cy="215444"/>
            </a:xfrm>
            <a:prstGeom prst="rect">
              <a:avLst/>
            </a:prstGeom>
            <a:noFill/>
          </p:spPr>
          <p:txBody>
            <a:bodyPr wrap="none" rtlCol="0">
              <a:spAutoFit/>
            </a:bodyPr>
            <a:lstStyle/>
            <a:p>
              <a:r>
                <a:rPr lang="en-US" sz="800" dirty="0" smtClean="0"/>
                <a:t>x</a:t>
              </a:r>
              <a:endParaRPr lang="en-US" sz="800" dirty="0"/>
            </a:p>
          </p:txBody>
        </p:sp>
      </p:grpSp>
      <p:sp>
        <p:nvSpPr>
          <p:cNvPr id="73743" name="TextBox 73742"/>
          <p:cNvSpPr txBox="1"/>
          <p:nvPr/>
        </p:nvSpPr>
        <p:spPr>
          <a:xfrm>
            <a:off x="2290146" y="5863415"/>
            <a:ext cx="4706994" cy="400110"/>
          </a:xfrm>
          <a:prstGeom prst="rect">
            <a:avLst/>
          </a:prstGeom>
          <a:noFill/>
        </p:spPr>
        <p:txBody>
          <a:bodyPr wrap="none" rtlCol="0">
            <a:spAutoFit/>
          </a:bodyPr>
          <a:lstStyle/>
          <a:p>
            <a:r>
              <a:rPr lang="en-US" sz="2000" i="1" dirty="0" smtClean="0">
                <a:solidFill>
                  <a:srgbClr val="FF0000"/>
                </a:solidFill>
                <a:effectLst>
                  <a:outerShdw blurRad="38100" dist="38100" dir="2700000" algn="tl">
                    <a:srgbClr val="000000">
                      <a:alpha val="43137"/>
                    </a:srgbClr>
                  </a:outerShdw>
                </a:effectLst>
              </a:rPr>
              <a:t>We could determine the transient direction!</a:t>
            </a:r>
            <a:endParaRPr lang="en-US" sz="2000" i="1" dirty="0">
              <a:solidFill>
                <a:srgbClr val="FF0000"/>
              </a:solidFill>
              <a:effectLst>
                <a:outerShdw blurRad="38100" dist="38100" dir="2700000" algn="tl">
                  <a:srgbClr val="000000">
                    <a:alpha val="43137"/>
                  </a:srgbClr>
                </a:outerShdw>
              </a:effectLst>
            </a:endParaRPr>
          </a:p>
        </p:txBody>
      </p:sp>
      <p:grpSp>
        <p:nvGrpSpPr>
          <p:cNvPr id="81" name="Group 80"/>
          <p:cNvGrpSpPr/>
          <p:nvPr/>
        </p:nvGrpSpPr>
        <p:grpSpPr>
          <a:xfrm>
            <a:off x="7391400" y="3802008"/>
            <a:ext cx="888385" cy="369332"/>
            <a:chOff x="4762626" y="2039255"/>
            <a:chExt cx="888385" cy="369332"/>
          </a:xfrm>
          <a:solidFill>
            <a:schemeClr val="bg1"/>
          </a:solidFill>
        </p:grpSpPr>
        <p:sp>
          <p:nvSpPr>
            <p:cNvPr id="82" name="TextBox 81"/>
            <p:cNvSpPr txBox="1"/>
            <p:nvPr/>
          </p:nvSpPr>
          <p:spPr>
            <a:xfrm>
              <a:off x="4762626" y="2039255"/>
              <a:ext cx="888385" cy="369332"/>
            </a:xfrm>
            <a:prstGeom prst="rect">
              <a:avLst/>
            </a:prstGeom>
            <a:grpFill/>
          </p:spPr>
          <p:txBody>
            <a:bodyPr wrap="none" rtlCol="0">
              <a:spAutoFit/>
            </a:bodyPr>
            <a:lstStyle/>
            <a:p>
              <a:r>
                <a:rPr lang="en-US" dirty="0" smtClean="0"/>
                <a:t>1.7 10</a:t>
              </a:r>
              <a:r>
                <a:rPr lang="en-US" baseline="30000" dirty="0" smtClean="0"/>
                <a:t>-4</a:t>
              </a:r>
              <a:endParaRPr lang="en-US" baseline="30000" dirty="0"/>
            </a:p>
          </p:txBody>
        </p:sp>
        <p:sp>
          <p:nvSpPr>
            <p:cNvPr id="83" name="TextBox 82"/>
            <p:cNvSpPr txBox="1"/>
            <p:nvPr/>
          </p:nvSpPr>
          <p:spPr>
            <a:xfrm>
              <a:off x="5067426" y="2123893"/>
              <a:ext cx="229550" cy="215444"/>
            </a:xfrm>
            <a:prstGeom prst="rect">
              <a:avLst/>
            </a:prstGeom>
            <a:noFill/>
          </p:spPr>
          <p:txBody>
            <a:bodyPr wrap="none" rtlCol="0">
              <a:spAutoFit/>
            </a:bodyPr>
            <a:lstStyle/>
            <a:p>
              <a:r>
                <a:rPr lang="en-US" sz="800" dirty="0" smtClean="0"/>
                <a:t>x</a:t>
              </a:r>
              <a:endParaRPr lang="en-US" sz="800" dirty="0"/>
            </a:p>
          </p:txBody>
        </p:sp>
      </p:grpSp>
      <p:sp>
        <p:nvSpPr>
          <p:cNvPr id="73729" name="TextBox 73728"/>
          <p:cNvSpPr txBox="1"/>
          <p:nvPr/>
        </p:nvSpPr>
        <p:spPr>
          <a:xfrm>
            <a:off x="7033868" y="3200400"/>
            <a:ext cx="1655518" cy="646331"/>
          </a:xfrm>
          <a:prstGeom prst="rect">
            <a:avLst/>
          </a:prstGeom>
          <a:solidFill>
            <a:schemeClr val="bg1"/>
          </a:solidFill>
        </p:spPr>
        <p:txBody>
          <a:bodyPr wrap="none" rtlCol="0">
            <a:spAutoFit/>
          </a:bodyPr>
          <a:lstStyle/>
          <a:p>
            <a:r>
              <a:rPr lang="en-US" dirty="0" smtClean="0"/>
              <a:t>Max fractional </a:t>
            </a:r>
          </a:p>
          <a:p>
            <a:r>
              <a:rPr lang="en-US" dirty="0" smtClean="0"/>
              <a:t>width variation </a:t>
            </a:r>
            <a:endParaRPr lang="en-US" dirty="0"/>
          </a:p>
        </p:txBody>
      </p:sp>
    </p:spTree>
    <p:extLst>
      <p:ext uri="{BB962C8B-B14F-4D97-AF65-F5344CB8AC3E}">
        <p14:creationId xmlns:p14="http://schemas.microsoft.com/office/powerpoint/2010/main" val="337264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39236</TotalTime>
  <Words>1541</Words>
  <Application>Microsoft Office PowerPoint</Application>
  <PresentationFormat>On-screen Show (4:3)</PresentationFormat>
  <Paragraphs>315</Paragraphs>
  <Slides>32</Slides>
  <Notes>17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Equation</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object reconstruction steps:</vt:lpstr>
      <vt:lpstr>PowerPoint Presentation</vt:lpstr>
      <vt:lpstr>Backup slides</vt:lpstr>
      <vt:lpstr>PowerPoint Presentation</vt:lpstr>
      <vt:lpstr>PowerPoint Presentation</vt:lpstr>
      <vt:lpstr>PowerPoint Presentation</vt:lpstr>
      <vt:lpstr>Phase objects models for Gravitational Lensing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Strekalov, Dmitry V (332J)</dc:creator>
  <cp:lastModifiedBy>Strekalov, Dmitry V (332J)</cp:lastModifiedBy>
  <cp:revision>745</cp:revision>
  <cp:lastPrinted>2013-09-19T23:08:20Z</cp:lastPrinted>
  <dcterms:created xsi:type="dcterms:W3CDTF">2006-08-16T00:00:00Z</dcterms:created>
  <dcterms:modified xsi:type="dcterms:W3CDTF">2014-05-12T08:23:52Z</dcterms:modified>
</cp:coreProperties>
</file>