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361" r:id="rId2"/>
    <p:sldId id="325" r:id="rId3"/>
    <p:sldId id="354" r:id="rId4"/>
    <p:sldId id="357" r:id="rId5"/>
    <p:sldId id="301" r:id="rId6"/>
    <p:sldId id="362" r:id="rId7"/>
    <p:sldId id="359" r:id="rId8"/>
    <p:sldId id="268" r:id="rId9"/>
    <p:sldId id="356" r:id="rId10"/>
    <p:sldId id="355" r:id="rId11"/>
    <p:sldId id="264" r:id="rId12"/>
    <p:sldId id="265" r:id="rId13"/>
    <p:sldId id="266" r:id="rId14"/>
    <p:sldId id="360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9C008"/>
    <a:srgbClr val="0F79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3" d="100"/>
          <a:sy n="113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9F36-7C4B-0A44-AE7B-7B08F32C1B7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7879-3CD6-A54A-AC1F-A638343CA2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17879-3CD6-A54A-AC1F-A638343CA2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FF461-0BDA-2747-B513-E56567EC59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FF461-0BDA-2747-B513-E56567EC59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FF461-0BDA-2747-B513-E56567EC59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FF461-0BDA-2747-B513-E56567EC59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FF461-0BDA-2747-B513-E56567EC59C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788C-9D8F-7D44-A507-6E74EF3E8960}" type="datetimeFigureOut">
              <a:rPr lang="fr-FR" smtClean="0"/>
              <a:pPr/>
              <a:t>9/05/14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1F247-E377-B246-86FC-52CC2FF6A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752600" y="5907584"/>
            <a:ext cx="5486400" cy="785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Aglaé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Kellerer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Durham University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3200" dirty="0">
                <a:solidFill>
                  <a:srgbClr val="FFFFFF"/>
                </a:solidFill>
                <a:latin typeface="Times New Roman"/>
                <a:cs typeface="Times New Roman"/>
              </a:rPr>
              <a:t>Towards quantum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telescopes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</a:p>
          <a:p>
            <a:pPr lvl="0"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lang="fr-FR" sz="3200" dirty="0">
                <a:solidFill>
                  <a:srgbClr val="FFFFFF"/>
                </a:solidFill>
                <a:latin typeface="Times New Roman"/>
                <a:cs typeface="Times New Roman"/>
              </a:rPr>
              <a:t>Quantum Optics serve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astronomy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?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7" name="Image 6" descr="Mu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752600"/>
            <a:ext cx="4654550" cy="359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7053" y="1981200"/>
            <a:ext cx="1041865" cy="25032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38400" y="4196067"/>
            <a:ext cx="1644693" cy="82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Amplifier medium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094981" y="1524521"/>
            <a:ext cx="2049019" cy="53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Coincidence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" name="Grouper 20"/>
          <p:cNvGrpSpPr/>
          <p:nvPr/>
        </p:nvGrpSpPr>
        <p:grpSpPr>
          <a:xfrm>
            <a:off x="3979357" y="3863890"/>
            <a:ext cx="206637" cy="425414"/>
            <a:chOff x="4541529" y="3276601"/>
            <a:chExt cx="161375" cy="332231"/>
          </a:xfrm>
        </p:grpSpPr>
        <p:sp>
          <p:nvSpPr>
            <p:cNvPr id="22" name="Forme libre 2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cteur droit avec flèche 2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er 25"/>
          <p:cNvGrpSpPr/>
          <p:nvPr/>
        </p:nvGrpSpPr>
        <p:grpSpPr>
          <a:xfrm>
            <a:off x="4187412" y="3422501"/>
            <a:ext cx="206637" cy="425414"/>
            <a:chOff x="4541529" y="3276601"/>
            <a:chExt cx="161375" cy="332231"/>
          </a:xfrm>
        </p:grpSpPr>
        <p:sp>
          <p:nvSpPr>
            <p:cNvPr id="27" name="Forme libre 2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cteur droit avec flèche 2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er 30"/>
          <p:cNvGrpSpPr/>
          <p:nvPr/>
        </p:nvGrpSpPr>
        <p:grpSpPr>
          <a:xfrm>
            <a:off x="3685514" y="3691400"/>
            <a:ext cx="206637" cy="425414"/>
            <a:chOff x="4541529" y="3276601"/>
            <a:chExt cx="161375" cy="332231"/>
          </a:xfrm>
        </p:grpSpPr>
        <p:sp>
          <p:nvSpPr>
            <p:cNvPr id="32" name="Forme libre 3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necteur droit avec flèche 3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er 35"/>
          <p:cNvGrpSpPr/>
          <p:nvPr/>
        </p:nvGrpSpPr>
        <p:grpSpPr>
          <a:xfrm>
            <a:off x="3548952" y="3328264"/>
            <a:ext cx="206637" cy="425414"/>
            <a:chOff x="4541529" y="3276601"/>
            <a:chExt cx="161375" cy="332231"/>
          </a:xfrm>
        </p:grpSpPr>
        <p:sp>
          <p:nvSpPr>
            <p:cNvPr id="37" name="Forme libre 3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avec flèche 3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er 40"/>
          <p:cNvGrpSpPr/>
          <p:nvPr/>
        </p:nvGrpSpPr>
        <p:grpSpPr>
          <a:xfrm>
            <a:off x="3951794" y="3270810"/>
            <a:ext cx="206637" cy="425414"/>
            <a:chOff x="4541529" y="3276601"/>
            <a:chExt cx="161375" cy="332231"/>
          </a:xfrm>
        </p:grpSpPr>
        <p:sp>
          <p:nvSpPr>
            <p:cNvPr id="42" name="Forme libre 4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cteur droit avec flèche 4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er 45"/>
          <p:cNvGrpSpPr/>
          <p:nvPr/>
        </p:nvGrpSpPr>
        <p:grpSpPr>
          <a:xfrm>
            <a:off x="4200526" y="2931337"/>
            <a:ext cx="206637" cy="425414"/>
            <a:chOff x="4541529" y="3276601"/>
            <a:chExt cx="161375" cy="332231"/>
          </a:xfrm>
        </p:grpSpPr>
        <p:sp>
          <p:nvSpPr>
            <p:cNvPr id="47" name="Forme libre 4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necteur droit avec flèche 4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er 50"/>
          <p:cNvGrpSpPr/>
          <p:nvPr/>
        </p:nvGrpSpPr>
        <p:grpSpPr>
          <a:xfrm>
            <a:off x="3473613" y="2908631"/>
            <a:ext cx="206637" cy="425414"/>
            <a:chOff x="4541529" y="3276601"/>
            <a:chExt cx="161375" cy="332231"/>
          </a:xfrm>
        </p:grpSpPr>
        <p:sp>
          <p:nvSpPr>
            <p:cNvPr id="52" name="Forme libre 5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Connecteur droit avec flèche 5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er 55"/>
          <p:cNvGrpSpPr/>
          <p:nvPr/>
        </p:nvGrpSpPr>
        <p:grpSpPr>
          <a:xfrm>
            <a:off x="3876455" y="2809645"/>
            <a:ext cx="206637" cy="425414"/>
            <a:chOff x="4541529" y="3276601"/>
            <a:chExt cx="161375" cy="332231"/>
          </a:xfrm>
        </p:grpSpPr>
        <p:sp>
          <p:nvSpPr>
            <p:cNvPr id="57" name="Forme libre 5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eur droit avec flèche 5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er 60"/>
          <p:cNvGrpSpPr/>
          <p:nvPr/>
        </p:nvGrpSpPr>
        <p:grpSpPr>
          <a:xfrm>
            <a:off x="4130451" y="2483216"/>
            <a:ext cx="206637" cy="425414"/>
            <a:chOff x="4541529" y="3276601"/>
            <a:chExt cx="161375" cy="332231"/>
          </a:xfrm>
        </p:grpSpPr>
        <p:sp>
          <p:nvSpPr>
            <p:cNvPr id="62" name="Forme libre 6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Connecteur droit avec flèche 6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er 65"/>
          <p:cNvGrpSpPr/>
          <p:nvPr/>
        </p:nvGrpSpPr>
        <p:grpSpPr>
          <a:xfrm>
            <a:off x="3548954" y="2396655"/>
            <a:ext cx="206637" cy="425414"/>
            <a:chOff x="4541529" y="3276601"/>
            <a:chExt cx="161375" cy="332231"/>
          </a:xfrm>
        </p:grpSpPr>
        <p:sp>
          <p:nvSpPr>
            <p:cNvPr id="67" name="Forme libre 6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onnecteur droit avec flèche 6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e 6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9" name="Grouper 70"/>
          <p:cNvGrpSpPr/>
          <p:nvPr/>
        </p:nvGrpSpPr>
        <p:grpSpPr>
          <a:xfrm>
            <a:off x="3892152" y="2185883"/>
            <a:ext cx="206637" cy="425414"/>
            <a:chOff x="4541529" y="3276601"/>
            <a:chExt cx="161375" cy="332231"/>
          </a:xfrm>
        </p:grpSpPr>
        <p:sp>
          <p:nvSpPr>
            <p:cNvPr id="72" name="Forme libre 7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Connecteur droit avec flèche 7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Parallélogramme 75"/>
          <p:cNvSpPr>
            <a:spLocks noChangeAspect="1"/>
          </p:cNvSpPr>
          <p:nvPr/>
        </p:nvSpPr>
        <p:spPr>
          <a:xfrm rot="5400000" flipH="1">
            <a:off x="6404683" y="3661483"/>
            <a:ext cx="2860402" cy="941831"/>
          </a:xfrm>
          <a:prstGeom prst="parallelogram">
            <a:avLst>
              <a:gd name="adj" fmla="val 68287"/>
            </a:avLst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er 274"/>
          <p:cNvGrpSpPr/>
          <p:nvPr/>
        </p:nvGrpSpPr>
        <p:grpSpPr>
          <a:xfrm>
            <a:off x="1416360" y="2687475"/>
            <a:ext cx="1468048" cy="523373"/>
            <a:chOff x="1416360" y="2687475"/>
            <a:chExt cx="1468048" cy="523373"/>
          </a:xfrm>
          <a:solidFill>
            <a:srgbClr val="E9C008"/>
          </a:solidFill>
        </p:grpSpPr>
        <p:cxnSp>
          <p:nvCxnSpPr>
            <p:cNvPr id="20" name="Connecteur droit avec flèche 19"/>
            <p:cNvCxnSpPr/>
            <p:nvPr/>
          </p:nvCxnSpPr>
          <p:spPr>
            <a:xfrm>
              <a:off x="1416360" y="2687475"/>
              <a:ext cx="560504" cy="128790"/>
            </a:xfrm>
            <a:prstGeom prst="straightConnector1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" name="Grouper 76"/>
            <p:cNvGrpSpPr/>
            <p:nvPr/>
          </p:nvGrpSpPr>
          <p:grpSpPr>
            <a:xfrm>
              <a:off x="2377902" y="2766347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78" name="Forme libre 7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orme libre 7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2" name="Grouper 272"/>
          <p:cNvGrpSpPr/>
          <p:nvPr/>
        </p:nvGrpSpPr>
        <p:grpSpPr>
          <a:xfrm>
            <a:off x="4894640" y="2286000"/>
            <a:ext cx="1593592" cy="1989829"/>
            <a:chOff x="4894640" y="2286000"/>
            <a:chExt cx="1593592" cy="1989829"/>
          </a:xfrm>
          <a:solidFill>
            <a:srgbClr val="E9C008"/>
          </a:solidFill>
        </p:grpSpPr>
        <p:sp>
          <p:nvSpPr>
            <p:cNvPr id="105" name="Rectangle 104"/>
            <p:cNvSpPr/>
            <p:nvPr/>
          </p:nvSpPr>
          <p:spPr>
            <a:xfrm>
              <a:off x="6278881" y="2553820"/>
              <a:ext cx="45719" cy="99061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orme libre 105"/>
            <p:cNvSpPr/>
            <p:nvPr/>
          </p:nvSpPr>
          <p:spPr>
            <a:xfrm>
              <a:off x="4894640" y="2286000"/>
              <a:ext cx="1408781" cy="462675"/>
            </a:xfrm>
            <a:custGeom>
              <a:avLst/>
              <a:gdLst>
                <a:gd name="connsiteX0" fmla="*/ 1137320 w 1182274"/>
                <a:gd name="connsiteY0" fmla="*/ 191046 h 348379"/>
                <a:gd name="connsiteX1" fmla="*/ 856355 w 1182274"/>
                <a:gd name="connsiteY1" fmla="*/ 168570 h 348379"/>
                <a:gd name="connsiteX2" fmla="*/ 800162 w 1182274"/>
                <a:gd name="connsiteY2" fmla="*/ 157332 h 348379"/>
                <a:gd name="connsiteX3" fmla="*/ 710253 w 1182274"/>
                <a:gd name="connsiteY3" fmla="*/ 146094 h 348379"/>
                <a:gd name="connsiteX4" fmla="*/ 597867 w 1182274"/>
                <a:gd name="connsiteY4" fmla="*/ 123618 h 348379"/>
                <a:gd name="connsiteX5" fmla="*/ 474243 w 1182274"/>
                <a:gd name="connsiteY5" fmla="*/ 112380 h 348379"/>
                <a:gd name="connsiteX6" fmla="*/ 361857 w 1182274"/>
                <a:gd name="connsiteY6" fmla="*/ 89904 h 348379"/>
                <a:gd name="connsiteX7" fmla="*/ 271948 w 1182274"/>
                <a:gd name="connsiteY7" fmla="*/ 67428 h 348379"/>
                <a:gd name="connsiteX8" fmla="*/ 238232 w 1182274"/>
                <a:gd name="connsiteY8" fmla="*/ 44952 h 348379"/>
                <a:gd name="connsiteX9" fmla="*/ 159562 w 1182274"/>
                <a:gd name="connsiteY9" fmla="*/ 22476 h 348379"/>
                <a:gd name="connsiteX10" fmla="*/ 92131 w 1182274"/>
                <a:gd name="connsiteY10" fmla="*/ 0 h 348379"/>
                <a:gd name="connsiteX11" fmla="*/ 103369 w 1182274"/>
                <a:gd name="connsiteY11" fmla="*/ 78666 h 348379"/>
                <a:gd name="connsiteX12" fmla="*/ 114608 w 1182274"/>
                <a:gd name="connsiteY12" fmla="*/ 112380 h 348379"/>
                <a:gd name="connsiteX13" fmla="*/ 182039 w 1182274"/>
                <a:gd name="connsiteY13" fmla="*/ 134856 h 348379"/>
                <a:gd name="connsiteX14" fmla="*/ 193278 w 1182274"/>
                <a:gd name="connsiteY14" fmla="*/ 168570 h 348379"/>
                <a:gd name="connsiteX15" fmla="*/ 114608 w 1182274"/>
                <a:gd name="connsiteY15" fmla="*/ 247237 h 348379"/>
                <a:gd name="connsiteX16" fmla="*/ 80892 w 1182274"/>
                <a:gd name="connsiteY16" fmla="*/ 269713 h 348379"/>
                <a:gd name="connsiteX17" fmla="*/ 47176 w 1182274"/>
                <a:gd name="connsiteY17" fmla="*/ 292189 h 348379"/>
                <a:gd name="connsiteX18" fmla="*/ 13460 w 1182274"/>
                <a:gd name="connsiteY18" fmla="*/ 314665 h 348379"/>
                <a:gd name="connsiteX19" fmla="*/ 148323 w 1182274"/>
                <a:gd name="connsiteY19" fmla="*/ 303427 h 348379"/>
                <a:gd name="connsiteX20" fmla="*/ 226994 w 1182274"/>
                <a:gd name="connsiteY20" fmla="*/ 280951 h 348379"/>
                <a:gd name="connsiteX21" fmla="*/ 530436 w 1182274"/>
                <a:gd name="connsiteY21" fmla="*/ 303427 h 348379"/>
                <a:gd name="connsiteX22" fmla="*/ 811400 w 1182274"/>
                <a:gd name="connsiteY22" fmla="*/ 314665 h 348379"/>
                <a:gd name="connsiteX23" fmla="*/ 878832 w 1182274"/>
                <a:gd name="connsiteY23" fmla="*/ 325903 h 348379"/>
                <a:gd name="connsiteX24" fmla="*/ 1114842 w 1182274"/>
                <a:gd name="connsiteY24" fmla="*/ 348379 h 348379"/>
                <a:gd name="connsiteX25" fmla="*/ 1148558 w 1182274"/>
                <a:gd name="connsiteY25" fmla="*/ 325903 h 348379"/>
                <a:gd name="connsiteX26" fmla="*/ 1126081 w 1182274"/>
                <a:gd name="connsiteY26" fmla="*/ 191046 h 348379"/>
                <a:gd name="connsiteX27" fmla="*/ 1137320 w 1182274"/>
                <a:gd name="connsiteY27" fmla="*/ 191046 h 34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2274" h="348379">
                  <a:moveTo>
                    <a:pt x="1137320" y="191046"/>
                  </a:moveTo>
                  <a:cubicBezTo>
                    <a:pt x="1092366" y="187300"/>
                    <a:pt x="940567" y="179798"/>
                    <a:pt x="856355" y="168570"/>
                  </a:cubicBezTo>
                  <a:cubicBezTo>
                    <a:pt x="837421" y="166046"/>
                    <a:pt x="819042" y="160236"/>
                    <a:pt x="800162" y="157332"/>
                  </a:cubicBezTo>
                  <a:cubicBezTo>
                    <a:pt x="770310" y="152740"/>
                    <a:pt x="740045" y="151059"/>
                    <a:pt x="710253" y="146094"/>
                  </a:cubicBezTo>
                  <a:cubicBezTo>
                    <a:pt x="672569" y="139814"/>
                    <a:pt x="635914" y="127077"/>
                    <a:pt x="597867" y="123618"/>
                  </a:cubicBezTo>
                  <a:lnTo>
                    <a:pt x="474243" y="112380"/>
                  </a:lnTo>
                  <a:cubicBezTo>
                    <a:pt x="394729" y="92503"/>
                    <a:pt x="462895" y="108274"/>
                    <a:pt x="361857" y="89904"/>
                  </a:cubicBezTo>
                  <a:cubicBezTo>
                    <a:pt x="341705" y="86240"/>
                    <a:pt x="294230" y="78568"/>
                    <a:pt x="271948" y="67428"/>
                  </a:cubicBezTo>
                  <a:cubicBezTo>
                    <a:pt x="259867" y="61388"/>
                    <a:pt x="250313" y="50992"/>
                    <a:pt x="238232" y="44952"/>
                  </a:cubicBezTo>
                  <a:cubicBezTo>
                    <a:pt x="219348" y="35510"/>
                    <a:pt x="177566" y="27877"/>
                    <a:pt x="159562" y="22476"/>
                  </a:cubicBezTo>
                  <a:cubicBezTo>
                    <a:pt x="136868" y="15668"/>
                    <a:pt x="92131" y="0"/>
                    <a:pt x="92131" y="0"/>
                  </a:cubicBezTo>
                  <a:cubicBezTo>
                    <a:pt x="95877" y="26222"/>
                    <a:pt x="98174" y="52692"/>
                    <a:pt x="103369" y="78666"/>
                  </a:cubicBezTo>
                  <a:cubicBezTo>
                    <a:pt x="105692" y="90282"/>
                    <a:pt x="104968" y="105495"/>
                    <a:pt x="114608" y="112380"/>
                  </a:cubicBezTo>
                  <a:cubicBezTo>
                    <a:pt x="133888" y="126151"/>
                    <a:pt x="182039" y="134856"/>
                    <a:pt x="182039" y="134856"/>
                  </a:cubicBezTo>
                  <a:cubicBezTo>
                    <a:pt x="185785" y="146094"/>
                    <a:pt x="193278" y="156724"/>
                    <a:pt x="193278" y="168570"/>
                  </a:cubicBezTo>
                  <a:cubicBezTo>
                    <a:pt x="193278" y="214725"/>
                    <a:pt x="146786" y="225786"/>
                    <a:pt x="114608" y="247237"/>
                  </a:cubicBezTo>
                  <a:lnTo>
                    <a:pt x="80892" y="269713"/>
                  </a:lnTo>
                  <a:lnTo>
                    <a:pt x="47176" y="292189"/>
                  </a:lnTo>
                  <a:cubicBezTo>
                    <a:pt x="35937" y="299681"/>
                    <a:pt x="0" y="315787"/>
                    <a:pt x="13460" y="314665"/>
                  </a:cubicBezTo>
                  <a:lnTo>
                    <a:pt x="148323" y="303427"/>
                  </a:lnTo>
                  <a:cubicBezTo>
                    <a:pt x="164223" y="298127"/>
                    <a:pt x="212882" y="280951"/>
                    <a:pt x="226994" y="280951"/>
                  </a:cubicBezTo>
                  <a:cubicBezTo>
                    <a:pt x="537882" y="280951"/>
                    <a:pt x="324632" y="291321"/>
                    <a:pt x="530436" y="303427"/>
                  </a:cubicBezTo>
                  <a:cubicBezTo>
                    <a:pt x="624004" y="308931"/>
                    <a:pt x="717745" y="310919"/>
                    <a:pt x="811400" y="314665"/>
                  </a:cubicBezTo>
                  <a:cubicBezTo>
                    <a:pt x="833877" y="318411"/>
                    <a:pt x="856123" y="324011"/>
                    <a:pt x="878832" y="325903"/>
                  </a:cubicBezTo>
                  <a:cubicBezTo>
                    <a:pt x="1116746" y="345728"/>
                    <a:pt x="1012884" y="314394"/>
                    <a:pt x="1114842" y="348379"/>
                  </a:cubicBezTo>
                  <a:cubicBezTo>
                    <a:pt x="1126081" y="340887"/>
                    <a:pt x="1146142" y="339192"/>
                    <a:pt x="1148558" y="325903"/>
                  </a:cubicBezTo>
                  <a:cubicBezTo>
                    <a:pt x="1165319" y="233725"/>
                    <a:pt x="1137813" y="249699"/>
                    <a:pt x="1126081" y="191046"/>
                  </a:cubicBezTo>
                  <a:cubicBezTo>
                    <a:pt x="1124612" y="183700"/>
                    <a:pt x="1182274" y="194792"/>
                    <a:pt x="1137320" y="1910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 rot="360000">
              <a:off x="5092813" y="2375677"/>
              <a:ext cx="98316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Together</a:t>
              </a:r>
              <a:endParaRPr lang="en-US" sz="1600" dirty="0"/>
            </a:p>
          </p:txBody>
        </p:sp>
        <p:grpSp>
          <p:nvGrpSpPr>
            <p:cNvPr id="273" name="Grouper 16"/>
            <p:cNvGrpSpPr/>
            <p:nvPr/>
          </p:nvGrpSpPr>
          <p:grpSpPr>
            <a:xfrm>
              <a:off x="5787764" y="3176940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54" name="Forme libre 1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orme libre 1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4" name="Grouper 19"/>
            <p:cNvGrpSpPr/>
            <p:nvPr/>
          </p:nvGrpSpPr>
          <p:grpSpPr>
            <a:xfrm>
              <a:off x="5981726" y="3438696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52" name="Forme libre 20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orme libre 21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er 22"/>
            <p:cNvGrpSpPr/>
            <p:nvPr/>
          </p:nvGrpSpPr>
          <p:grpSpPr>
            <a:xfrm>
              <a:off x="5884746" y="3765891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50" name="Forme libre 23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orme libre 24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er 34"/>
            <p:cNvGrpSpPr/>
            <p:nvPr/>
          </p:nvGrpSpPr>
          <p:grpSpPr>
            <a:xfrm>
              <a:off x="5399836" y="3111501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42" name="Forme libre 141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orme libre 142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er 37"/>
            <p:cNvGrpSpPr/>
            <p:nvPr/>
          </p:nvGrpSpPr>
          <p:grpSpPr>
            <a:xfrm>
              <a:off x="5593800" y="3373257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40" name="Forme libre 139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orme libre 140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er 40"/>
            <p:cNvGrpSpPr/>
            <p:nvPr/>
          </p:nvGrpSpPr>
          <p:grpSpPr>
            <a:xfrm>
              <a:off x="5690782" y="3569574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38" name="Forme libre 13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orme libre 13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er 52"/>
            <p:cNvGrpSpPr/>
            <p:nvPr/>
          </p:nvGrpSpPr>
          <p:grpSpPr>
            <a:xfrm>
              <a:off x="5108890" y="3307818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30" name="Forme libre 129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orme libre 130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er 55"/>
            <p:cNvGrpSpPr/>
            <p:nvPr/>
          </p:nvGrpSpPr>
          <p:grpSpPr>
            <a:xfrm>
              <a:off x="5302854" y="3504135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28" name="Forme libre 12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orme libre 12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er 58"/>
            <p:cNvGrpSpPr/>
            <p:nvPr/>
          </p:nvGrpSpPr>
          <p:grpSpPr>
            <a:xfrm>
              <a:off x="5496818" y="3700452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26" name="Forme libre 125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orme libre 126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er 70"/>
            <p:cNvGrpSpPr/>
            <p:nvPr/>
          </p:nvGrpSpPr>
          <p:grpSpPr>
            <a:xfrm>
              <a:off x="4914926" y="3242379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8" name="Forme libre 11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orme libre 11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er 73"/>
            <p:cNvGrpSpPr/>
            <p:nvPr/>
          </p:nvGrpSpPr>
          <p:grpSpPr>
            <a:xfrm>
              <a:off x="5011908" y="3635013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6" name="Forme libre 115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orme libre 116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er 76"/>
            <p:cNvGrpSpPr/>
            <p:nvPr/>
          </p:nvGrpSpPr>
          <p:grpSpPr>
            <a:xfrm>
              <a:off x="5205872" y="3831328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4" name="Forme libre 113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orme libre 114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1" name="ZoneTexte 120"/>
          <p:cNvSpPr txBox="1"/>
          <p:nvPr/>
        </p:nvSpPr>
        <p:spPr>
          <a:xfrm>
            <a:off x="2823277" y="364609"/>
            <a:ext cx="229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No-cloning theorem</a:t>
            </a:r>
          </a:p>
        </p:txBody>
      </p:sp>
      <p:grpSp>
        <p:nvGrpSpPr>
          <p:cNvPr id="285" name="Grouper 273"/>
          <p:cNvGrpSpPr/>
          <p:nvPr/>
        </p:nvGrpSpPr>
        <p:grpSpPr>
          <a:xfrm>
            <a:off x="2163555" y="1302271"/>
            <a:ext cx="4843824" cy="4854649"/>
            <a:chOff x="2163555" y="1302271"/>
            <a:chExt cx="4843824" cy="4854649"/>
          </a:xfrm>
        </p:grpSpPr>
        <p:grpSp>
          <p:nvGrpSpPr>
            <p:cNvPr id="286" name="Grouper 70"/>
            <p:cNvGrpSpPr/>
            <p:nvPr/>
          </p:nvGrpSpPr>
          <p:grpSpPr>
            <a:xfrm rot="20381341">
              <a:off x="5219302" y="1758949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23" name="Forme libre 122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orme libre 123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7" name="Grouper 70"/>
            <p:cNvGrpSpPr/>
            <p:nvPr/>
          </p:nvGrpSpPr>
          <p:grpSpPr>
            <a:xfrm rot="1301380">
              <a:off x="4029059" y="4558537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32" name="Forme libre 131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orme libre 132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er 70"/>
            <p:cNvGrpSpPr/>
            <p:nvPr/>
          </p:nvGrpSpPr>
          <p:grpSpPr>
            <a:xfrm>
              <a:off x="5195868" y="4630182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35" name="Forme libre 134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orme libre 135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er 70"/>
            <p:cNvGrpSpPr/>
            <p:nvPr/>
          </p:nvGrpSpPr>
          <p:grpSpPr>
            <a:xfrm>
              <a:off x="4699366" y="5712419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44" name="Forme libre 143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orme libre 144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er 70"/>
            <p:cNvGrpSpPr/>
            <p:nvPr/>
          </p:nvGrpSpPr>
          <p:grpSpPr>
            <a:xfrm flipH="1">
              <a:off x="2377902" y="1462625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47" name="Forme libre 146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orme libre 147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er 70"/>
            <p:cNvGrpSpPr/>
            <p:nvPr/>
          </p:nvGrpSpPr>
          <p:grpSpPr>
            <a:xfrm>
              <a:off x="6312894" y="1302271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56" name="Forme libre 155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orme libre 156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er 70"/>
            <p:cNvGrpSpPr/>
            <p:nvPr/>
          </p:nvGrpSpPr>
          <p:grpSpPr>
            <a:xfrm>
              <a:off x="6348473" y="4145595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59" name="Forme libre 158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orme libre 159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er 70"/>
            <p:cNvGrpSpPr/>
            <p:nvPr/>
          </p:nvGrpSpPr>
          <p:grpSpPr>
            <a:xfrm>
              <a:off x="6500873" y="3151024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62" name="Forme libre 161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orme libre 162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er 70"/>
            <p:cNvGrpSpPr/>
            <p:nvPr/>
          </p:nvGrpSpPr>
          <p:grpSpPr>
            <a:xfrm flipH="1">
              <a:off x="2163555" y="3898181"/>
              <a:ext cx="506506" cy="444501"/>
              <a:chOff x="3608294" y="2954262"/>
              <a:chExt cx="912199" cy="690638"/>
            </a:xfrm>
            <a:solidFill>
              <a:srgbClr val="0F7978"/>
            </a:solidFill>
          </p:grpSpPr>
          <p:sp>
            <p:nvSpPr>
              <p:cNvPr id="165" name="Forme libre 164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orme libre 165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er 268"/>
          <p:cNvGrpSpPr/>
          <p:nvPr/>
        </p:nvGrpSpPr>
        <p:grpSpPr>
          <a:xfrm>
            <a:off x="7772400" y="3989794"/>
            <a:ext cx="314620" cy="353606"/>
            <a:chOff x="7838780" y="5257156"/>
            <a:chExt cx="314620" cy="353606"/>
          </a:xfrm>
          <a:solidFill>
            <a:srgbClr val="E9C008"/>
          </a:solidFill>
        </p:grpSpPr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7922300" y="5372443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7859168" y="5564078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7985433" y="5453154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7991351" y="5569763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8054313" y="5383436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8088753" y="545829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Ellipse 178"/>
            <p:cNvSpPr>
              <a:spLocks noChangeAspect="1"/>
            </p:cNvSpPr>
            <p:nvPr/>
          </p:nvSpPr>
          <p:spPr>
            <a:xfrm>
              <a:off x="7838780" y="551596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Ellipse 193"/>
            <p:cNvSpPr>
              <a:spLocks noChangeAspect="1"/>
            </p:cNvSpPr>
            <p:nvPr/>
          </p:nvSpPr>
          <p:spPr>
            <a:xfrm>
              <a:off x="8090938" y="543976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Ellipse 207"/>
            <p:cNvSpPr>
              <a:spLocks noChangeAspect="1"/>
            </p:cNvSpPr>
            <p:nvPr/>
          </p:nvSpPr>
          <p:spPr>
            <a:xfrm>
              <a:off x="8037004" y="5317582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Ellipse 214"/>
            <p:cNvSpPr>
              <a:spLocks noChangeAspect="1"/>
            </p:cNvSpPr>
            <p:nvPr/>
          </p:nvSpPr>
          <p:spPr>
            <a:xfrm>
              <a:off x="8113204" y="5393782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Ellipse 219"/>
            <p:cNvSpPr>
              <a:spLocks noChangeAspect="1"/>
            </p:cNvSpPr>
            <p:nvPr/>
          </p:nvSpPr>
          <p:spPr>
            <a:xfrm>
              <a:off x="7838780" y="5257156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Ellipse 221"/>
            <p:cNvSpPr>
              <a:spLocks noChangeAspect="1"/>
            </p:cNvSpPr>
            <p:nvPr/>
          </p:nvSpPr>
          <p:spPr>
            <a:xfrm>
              <a:off x="7884604" y="536356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er 271"/>
          <p:cNvGrpSpPr/>
          <p:nvPr/>
        </p:nvGrpSpPr>
        <p:grpSpPr>
          <a:xfrm>
            <a:off x="7467600" y="2971799"/>
            <a:ext cx="829730" cy="2295327"/>
            <a:chOff x="7467600" y="2743199"/>
            <a:chExt cx="829730" cy="2295327"/>
          </a:xfrm>
        </p:grpSpPr>
        <p:sp>
          <p:nvSpPr>
            <p:cNvPr id="8" name="Ellipse 7"/>
            <p:cNvSpPr>
              <a:spLocks noChangeAspect="1"/>
            </p:cNvSpPr>
            <p:nvPr/>
          </p:nvSpPr>
          <p:spPr>
            <a:xfrm>
              <a:off x="7607306" y="387484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>
            <a:xfrm>
              <a:off x="7856781" y="422511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Ellipse 166"/>
            <p:cNvSpPr>
              <a:spLocks noChangeAspect="1"/>
            </p:cNvSpPr>
            <p:nvPr/>
          </p:nvSpPr>
          <p:spPr>
            <a:xfrm>
              <a:off x="7956571" y="398262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Ellipse 167"/>
            <p:cNvSpPr>
              <a:spLocks noChangeAspect="1"/>
            </p:cNvSpPr>
            <p:nvPr/>
          </p:nvSpPr>
          <p:spPr>
            <a:xfrm>
              <a:off x="8040916" y="409039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Ellipse 169"/>
            <p:cNvSpPr>
              <a:spLocks noChangeAspect="1"/>
            </p:cNvSpPr>
            <p:nvPr/>
          </p:nvSpPr>
          <p:spPr>
            <a:xfrm>
              <a:off x="8006466" y="400956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Ellipse 170"/>
            <p:cNvSpPr>
              <a:spLocks noChangeAspect="1"/>
            </p:cNvSpPr>
            <p:nvPr/>
          </p:nvSpPr>
          <p:spPr>
            <a:xfrm>
              <a:off x="8116235" y="438678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Ellipse 171"/>
            <p:cNvSpPr>
              <a:spLocks noChangeAspect="1"/>
            </p:cNvSpPr>
            <p:nvPr/>
          </p:nvSpPr>
          <p:spPr>
            <a:xfrm>
              <a:off x="7617285" y="403651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Ellipse 172"/>
            <p:cNvSpPr>
              <a:spLocks noChangeAspect="1"/>
            </p:cNvSpPr>
            <p:nvPr/>
          </p:nvSpPr>
          <p:spPr>
            <a:xfrm>
              <a:off x="7816865" y="441372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Ellipse 173"/>
            <p:cNvSpPr>
              <a:spLocks noChangeAspect="1"/>
            </p:cNvSpPr>
            <p:nvPr/>
          </p:nvSpPr>
          <p:spPr>
            <a:xfrm>
              <a:off x="7707096" y="435983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Ellipse 174"/>
            <p:cNvSpPr>
              <a:spLocks noChangeAspect="1"/>
            </p:cNvSpPr>
            <p:nvPr/>
          </p:nvSpPr>
          <p:spPr>
            <a:xfrm>
              <a:off x="7727054" y="468316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Ellipse 175"/>
            <p:cNvSpPr>
              <a:spLocks noChangeAspect="1"/>
            </p:cNvSpPr>
            <p:nvPr/>
          </p:nvSpPr>
          <p:spPr>
            <a:xfrm>
              <a:off x="7866760" y="411734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Ellipse 176"/>
            <p:cNvSpPr>
              <a:spLocks noChangeAspect="1"/>
            </p:cNvSpPr>
            <p:nvPr/>
          </p:nvSpPr>
          <p:spPr>
            <a:xfrm>
              <a:off x="7737033" y="406345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Ellipse 177"/>
            <p:cNvSpPr>
              <a:spLocks noChangeAspect="1"/>
            </p:cNvSpPr>
            <p:nvPr/>
          </p:nvSpPr>
          <p:spPr>
            <a:xfrm>
              <a:off x="7906676" y="444067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Ellipse 179"/>
            <p:cNvSpPr>
              <a:spLocks noChangeAspect="1"/>
            </p:cNvSpPr>
            <p:nvPr/>
          </p:nvSpPr>
          <p:spPr>
            <a:xfrm>
              <a:off x="7876739" y="425206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Ellipse 180"/>
            <p:cNvSpPr>
              <a:spLocks noChangeAspect="1"/>
            </p:cNvSpPr>
            <p:nvPr/>
          </p:nvSpPr>
          <p:spPr>
            <a:xfrm>
              <a:off x="7747012" y="414428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Ellipse 181"/>
            <p:cNvSpPr>
              <a:spLocks noChangeAspect="1"/>
            </p:cNvSpPr>
            <p:nvPr/>
          </p:nvSpPr>
          <p:spPr>
            <a:xfrm>
              <a:off x="7916655" y="449455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Ellipse 182"/>
            <p:cNvSpPr>
              <a:spLocks noChangeAspect="1"/>
            </p:cNvSpPr>
            <p:nvPr/>
          </p:nvSpPr>
          <p:spPr>
            <a:xfrm>
              <a:off x="7487558" y="427900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Ellipse 183"/>
            <p:cNvSpPr>
              <a:spLocks noChangeAspect="1"/>
            </p:cNvSpPr>
            <p:nvPr/>
          </p:nvSpPr>
          <p:spPr>
            <a:xfrm>
              <a:off x="7497537" y="452150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Ellipse 184"/>
            <p:cNvSpPr>
              <a:spLocks noChangeAspect="1"/>
            </p:cNvSpPr>
            <p:nvPr/>
          </p:nvSpPr>
          <p:spPr>
            <a:xfrm>
              <a:off x="7547432" y="454844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Ellipse 185"/>
            <p:cNvSpPr>
              <a:spLocks noChangeAspect="1"/>
            </p:cNvSpPr>
            <p:nvPr/>
          </p:nvSpPr>
          <p:spPr>
            <a:xfrm>
              <a:off x="7587348" y="484483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Ellipse 186"/>
            <p:cNvSpPr>
              <a:spLocks noChangeAspect="1"/>
            </p:cNvSpPr>
            <p:nvPr/>
          </p:nvSpPr>
          <p:spPr>
            <a:xfrm>
              <a:off x="7557411" y="430595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Ellipse 187"/>
            <p:cNvSpPr>
              <a:spLocks noChangeAspect="1"/>
            </p:cNvSpPr>
            <p:nvPr/>
          </p:nvSpPr>
          <p:spPr>
            <a:xfrm>
              <a:off x="7597327" y="433289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Ellipse 188"/>
            <p:cNvSpPr>
              <a:spLocks noChangeAspect="1"/>
            </p:cNvSpPr>
            <p:nvPr/>
          </p:nvSpPr>
          <p:spPr>
            <a:xfrm>
              <a:off x="7627264" y="457539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Ellipse 190"/>
            <p:cNvSpPr>
              <a:spLocks noChangeAspect="1"/>
            </p:cNvSpPr>
            <p:nvPr/>
          </p:nvSpPr>
          <p:spPr>
            <a:xfrm>
              <a:off x="8210559" y="392873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Ellipse 192"/>
            <p:cNvSpPr>
              <a:spLocks noChangeAspect="1"/>
            </p:cNvSpPr>
            <p:nvPr/>
          </p:nvSpPr>
          <p:spPr>
            <a:xfrm>
              <a:off x="8220502" y="395567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Ellipse 194"/>
            <p:cNvSpPr>
              <a:spLocks noChangeAspect="1"/>
            </p:cNvSpPr>
            <p:nvPr/>
          </p:nvSpPr>
          <p:spPr>
            <a:xfrm>
              <a:off x="8090811" y="417123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Ellipse 196"/>
            <p:cNvSpPr>
              <a:spLocks noChangeAspect="1"/>
            </p:cNvSpPr>
            <p:nvPr/>
          </p:nvSpPr>
          <p:spPr>
            <a:xfrm>
              <a:off x="8066340" y="446761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Ellipse 199"/>
            <p:cNvSpPr>
              <a:spLocks noChangeAspect="1"/>
            </p:cNvSpPr>
            <p:nvPr/>
          </p:nvSpPr>
          <p:spPr>
            <a:xfrm>
              <a:off x="8110769" y="419817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Ellipse 200"/>
            <p:cNvSpPr>
              <a:spLocks noChangeAspect="1"/>
            </p:cNvSpPr>
            <p:nvPr/>
          </p:nvSpPr>
          <p:spPr>
            <a:xfrm>
              <a:off x="8026424" y="344374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Ellipse 201"/>
            <p:cNvSpPr>
              <a:spLocks noChangeAspect="1"/>
            </p:cNvSpPr>
            <p:nvPr/>
          </p:nvSpPr>
          <p:spPr>
            <a:xfrm>
              <a:off x="8130727" y="363235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Ellipse 202"/>
            <p:cNvSpPr>
              <a:spLocks noChangeAspect="1"/>
            </p:cNvSpPr>
            <p:nvPr/>
          </p:nvSpPr>
          <p:spPr>
            <a:xfrm>
              <a:off x="8001000" y="355151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Ellipse 203"/>
            <p:cNvSpPr>
              <a:spLocks noChangeAspect="1"/>
            </p:cNvSpPr>
            <p:nvPr/>
          </p:nvSpPr>
          <p:spPr>
            <a:xfrm>
              <a:off x="8190601" y="379401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Ellipse 204"/>
            <p:cNvSpPr>
              <a:spLocks noChangeAspect="1"/>
            </p:cNvSpPr>
            <p:nvPr/>
          </p:nvSpPr>
          <p:spPr>
            <a:xfrm>
              <a:off x="7756991" y="357846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Ellipse 206"/>
            <p:cNvSpPr>
              <a:spLocks noChangeAspect="1"/>
            </p:cNvSpPr>
            <p:nvPr/>
          </p:nvSpPr>
          <p:spPr>
            <a:xfrm>
              <a:off x="7806886" y="371318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Ellipse 208"/>
            <p:cNvSpPr>
              <a:spLocks noChangeAspect="1"/>
            </p:cNvSpPr>
            <p:nvPr/>
          </p:nvSpPr>
          <p:spPr>
            <a:xfrm>
              <a:off x="7966550" y="365929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Ellipse 209"/>
            <p:cNvSpPr>
              <a:spLocks noChangeAspect="1"/>
            </p:cNvSpPr>
            <p:nvPr/>
          </p:nvSpPr>
          <p:spPr>
            <a:xfrm>
              <a:off x="7826844" y="360540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Ellipse 211"/>
            <p:cNvSpPr>
              <a:spLocks noChangeAspect="1"/>
            </p:cNvSpPr>
            <p:nvPr/>
          </p:nvSpPr>
          <p:spPr>
            <a:xfrm>
              <a:off x="7697117" y="368623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Ellipse 215"/>
            <p:cNvSpPr>
              <a:spLocks noChangeAspect="1"/>
            </p:cNvSpPr>
            <p:nvPr/>
          </p:nvSpPr>
          <p:spPr>
            <a:xfrm>
              <a:off x="7467600" y="374012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Ellipse 216"/>
            <p:cNvSpPr>
              <a:spLocks noChangeAspect="1"/>
            </p:cNvSpPr>
            <p:nvPr/>
          </p:nvSpPr>
          <p:spPr>
            <a:xfrm>
              <a:off x="7637243" y="384790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Ellipse 217"/>
            <p:cNvSpPr>
              <a:spLocks noChangeAspect="1"/>
            </p:cNvSpPr>
            <p:nvPr/>
          </p:nvSpPr>
          <p:spPr>
            <a:xfrm>
              <a:off x="7477579" y="382095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9" name="Ellipse 218"/>
            <p:cNvSpPr>
              <a:spLocks noChangeAspect="1"/>
            </p:cNvSpPr>
            <p:nvPr/>
          </p:nvSpPr>
          <p:spPr>
            <a:xfrm>
              <a:off x="7507516" y="390179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Ellipse 220"/>
            <p:cNvSpPr>
              <a:spLocks noChangeAspect="1"/>
            </p:cNvSpPr>
            <p:nvPr/>
          </p:nvSpPr>
          <p:spPr>
            <a:xfrm>
              <a:off x="7517495" y="376707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Ellipse 222"/>
            <p:cNvSpPr>
              <a:spLocks noChangeAspect="1"/>
            </p:cNvSpPr>
            <p:nvPr/>
          </p:nvSpPr>
          <p:spPr>
            <a:xfrm>
              <a:off x="7886718" y="303958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Ellipse 223"/>
            <p:cNvSpPr>
              <a:spLocks noChangeAspect="1"/>
            </p:cNvSpPr>
            <p:nvPr/>
          </p:nvSpPr>
          <p:spPr>
            <a:xfrm>
              <a:off x="8036403" y="322819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Ellipse 224"/>
            <p:cNvSpPr>
              <a:spLocks noChangeAspect="1"/>
            </p:cNvSpPr>
            <p:nvPr/>
          </p:nvSpPr>
          <p:spPr>
            <a:xfrm>
              <a:off x="7926634" y="314735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Ellipse 225"/>
            <p:cNvSpPr>
              <a:spLocks noChangeAspect="1"/>
            </p:cNvSpPr>
            <p:nvPr/>
          </p:nvSpPr>
          <p:spPr>
            <a:xfrm>
              <a:off x="8010979" y="336291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Ellipse 226"/>
            <p:cNvSpPr>
              <a:spLocks noChangeAspect="1"/>
            </p:cNvSpPr>
            <p:nvPr/>
          </p:nvSpPr>
          <p:spPr>
            <a:xfrm>
              <a:off x="7527474" y="317430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Ellipse 227"/>
            <p:cNvSpPr>
              <a:spLocks noChangeAspect="1"/>
            </p:cNvSpPr>
            <p:nvPr/>
          </p:nvSpPr>
          <p:spPr>
            <a:xfrm>
              <a:off x="7766970" y="338985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Ellipse 228"/>
            <p:cNvSpPr>
              <a:spLocks noChangeAspect="1"/>
            </p:cNvSpPr>
            <p:nvPr/>
          </p:nvSpPr>
          <p:spPr>
            <a:xfrm>
              <a:off x="7567390" y="333596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Ellipse 229"/>
            <p:cNvSpPr>
              <a:spLocks noChangeAspect="1"/>
            </p:cNvSpPr>
            <p:nvPr/>
          </p:nvSpPr>
          <p:spPr>
            <a:xfrm>
              <a:off x="7647222" y="352457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Ellipse 230"/>
            <p:cNvSpPr>
              <a:spLocks noChangeAspect="1"/>
            </p:cNvSpPr>
            <p:nvPr/>
          </p:nvSpPr>
          <p:spPr>
            <a:xfrm>
              <a:off x="7796907" y="325513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Ellipse 231"/>
            <p:cNvSpPr>
              <a:spLocks noChangeAspect="1"/>
            </p:cNvSpPr>
            <p:nvPr/>
          </p:nvSpPr>
          <p:spPr>
            <a:xfrm>
              <a:off x="7657201" y="320124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Ellipse 232"/>
            <p:cNvSpPr>
              <a:spLocks noChangeAspect="1"/>
            </p:cNvSpPr>
            <p:nvPr/>
          </p:nvSpPr>
          <p:spPr>
            <a:xfrm>
              <a:off x="7836823" y="341679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Ellipse 233"/>
            <p:cNvSpPr>
              <a:spLocks noChangeAspect="1"/>
            </p:cNvSpPr>
            <p:nvPr/>
          </p:nvSpPr>
          <p:spPr>
            <a:xfrm>
              <a:off x="8120748" y="330902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Ellipse 234"/>
            <p:cNvSpPr>
              <a:spLocks noChangeAspect="1"/>
            </p:cNvSpPr>
            <p:nvPr/>
          </p:nvSpPr>
          <p:spPr>
            <a:xfrm>
              <a:off x="8200580" y="349763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Ellipse 235"/>
            <p:cNvSpPr>
              <a:spLocks noChangeAspect="1"/>
            </p:cNvSpPr>
            <p:nvPr/>
          </p:nvSpPr>
          <p:spPr>
            <a:xfrm>
              <a:off x="8150685" y="347068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7" name="Ellipse 236"/>
            <p:cNvSpPr>
              <a:spLocks noChangeAspect="1"/>
            </p:cNvSpPr>
            <p:nvPr/>
          </p:nvSpPr>
          <p:spPr>
            <a:xfrm>
              <a:off x="8046382" y="298569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8" name="Ellipse 237"/>
            <p:cNvSpPr>
              <a:spLocks noChangeAspect="1"/>
            </p:cNvSpPr>
            <p:nvPr/>
          </p:nvSpPr>
          <p:spPr>
            <a:xfrm>
              <a:off x="8106256" y="312041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Ellipse 238"/>
            <p:cNvSpPr>
              <a:spLocks noChangeAspect="1"/>
            </p:cNvSpPr>
            <p:nvPr/>
          </p:nvSpPr>
          <p:spPr>
            <a:xfrm>
              <a:off x="8255941" y="306652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0" name="Ellipse 239"/>
            <p:cNvSpPr>
              <a:spLocks noChangeAspect="1"/>
            </p:cNvSpPr>
            <p:nvPr/>
          </p:nvSpPr>
          <p:spPr>
            <a:xfrm>
              <a:off x="8136193" y="301263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Ellipse 240"/>
            <p:cNvSpPr>
              <a:spLocks noChangeAspect="1"/>
            </p:cNvSpPr>
            <p:nvPr/>
          </p:nvSpPr>
          <p:spPr>
            <a:xfrm>
              <a:off x="7996487" y="309347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Ellipse 241"/>
            <p:cNvSpPr>
              <a:spLocks noChangeAspect="1"/>
            </p:cNvSpPr>
            <p:nvPr/>
          </p:nvSpPr>
          <p:spPr>
            <a:xfrm>
              <a:off x="8186088" y="274319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Ellipse 242"/>
            <p:cNvSpPr>
              <a:spLocks noChangeAspect="1"/>
            </p:cNvSpPr>
            <p:nvPr/>
          </p:nvSpPr>
          <p:spPr>
            <a:xfrm>
              <a:off x="8265920" y="282403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4" name="Ellipse 243"/>
            <p:cNvSpPr>
              <a:spLocks noChangeAspect="1"/>
            </p:cNvSpPr>
            <p:nvPr/>
          </p:nvSpPr>
          <p:spPr>
            <a:xfrm>
              <a:off x="8226004" y="277014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Ellipse 244"/>
            <p:cNvSpPr>
              <a:spLocks noChangeAspect="1"/>
            </p:cNvSpPr>
            <p:nvPr/>
          </p:nvSpPr>
          <p:spPr>
            <a:xfrm>
              <a:off x="8160664" y="328207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6" name="Ellipse 245"/>
            <p:cNvSpPr>
              <a:spLocks noChangeAspect="1"/>
            </p:cNvSpPr>
            <p:nvPr/>
          </p:nvSpPr>
          <p:spPr>
            <a:xfrm>
              <a:off x="8056361" y="290486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Ellipse 246"/>
            <p:cNvSpPr>
              <a:spLocks noChangeAspect="1"/>
            </p:cNvSpPr>
            <p:nvPr/>
          </p:nvSpPr>
          <p:spPr>
            <a:xfrm>
              <a:off x="7936613" y="287791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Ellipse 247"/>
            <p:cNvSpPr>
              <a:spLocks noChangeAspect="1"/>
            </p:cNvSpPr>
            <p:nvPr/>
          </p:nvSpPr>
          <p:spPr>
            <a:xfrm>
              <a:off x="7976529" y="295875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Ellipse 248"/>
            <p:cNvSpPr>
              <a:spLocks noChangeAspect="1"/>
            </p:cNvSpPr>
            <p:nvPr/>
          </p:nvSpPr>
          <p:spPr>
            <a:xfrm>
              <a:off x="8076319" y="285097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Ellipse 249"/>
            <p:cNvSpPr>
              <a:spLocks noChangeAspect="1"/>
            </p:cNvSpPr>
            <p:nvPr/>
          </p:nvSpPr>
          <p:spPr>
            <a:xfrm>
              <a:off x="7986508" y="279708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Ellipse 250"/>
            <p:cNvSpPr>
              <a:spLocks noChangeAspect="1"/>
            </p:cNvSpPr>
            <p:nvPr/>
          </p:nvSpPr>
          <p:spPr>
            <a:xfrm>
              <a:off x="8146172" y="293180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2" name="Ellipse 251"/>
            <p:cNvSpPr>
              <a:spLocks noChangeAspect="1"/>
            </p:cNvSpPr>
            <p:nvPr/>
          </p:nvSpPr>
          <p:spPr>
            <a:xfrm>
              <a:off x="8166130" y="457199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Ellipse 252"/>
            <p:cNvSpPr>
              <a:spLocks noChangeAspect="1"/>
            </p:cNvSpPr>
            <p:nvPr/>
          </p:nvSpPr>
          <p:spPr>
            <a:xfrm>
              <a:off x="8016445" y="4602335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Ellipse 253"/>
            <p:cNvSpPr>
              <a:spLocks noChangeAspect="1"/>
            </p:cNvSpPr>
            <p:nvPr/>
          </p:nvSpPr>
          <p:spPr>
            <a:xfrm>
              <a:off x="8156151" y="473366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Ellipse 254"/>
            <p:cNvSpPr>
              <a:spLocks noChangeAspect="1"/>
            </p:cNvSpPr>
            <p:nvPr/>
          </p:nvSpPr>
          <p:spPr>
            <a:xfrm>
              <a:off x="7687138" y="462927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6" name="Ellipse 255"/>
            <p:cNvSpPr>
              <a:spLocks noChangeAspect="1"/>
            </p:cNvSpPr>
            <p:nvPr/>
          </p:nvSpPr>
          <p:spPr>
            <a:xfrm>
              <a:off x="7846802" y="476060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Ellipse 256"/>
            <p:cNvSpPr>
              <a:spLocks noChangeAspect="1"/>
            </p:cNvSpPr>
            <p:nvPr/>
          </p:nvSpPr>
          <p:spPr>
            <a:xfrm>
              <a:off x="7717075" y="481788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8" name="Ellipse 257"/>
            <p:cNvSpPr>
              <a:spLocks noChangeAspect="1"/>
            </p:cNvSpPr>
            <p:nvPr/>
          </p:nvSpPr>
          <p:spPr>
            <a:xfrm>
              <a:off x="7776949" y="497955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Ellipse 258"/>
            <p:cNvSpPr>
              <a:spLocks noChangeAspect="1"/>
            </p:cNvSpPr>
            <p:nvPr/>
          </p:nvSpPr>
          <p:spPr>
            <a:xfrm>
              <a:off x="7896697" y="459894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Ellipse 259"/>
            <p:cNvSpPr>
              <a:spLocks noChangeAspect="1"/>
            </p:cNvSpPr>
            <p:nvPr/>
          </p:nvSpPr>
          <p:spPr>
            <a:xfrm>
              <a:off x="7786928" y="465622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Ellipse 260"/>
            <p:cNvSpPr>
              <a:spLocks noChangeAspect="1"/>
            </p:cNvSpPr>
            <p:nvPr/>
          </p:nvSpPr>
          <p:spPr>
            <a:xfrm>
              <a:off x="7946592" y="4787551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2" name="Ellipse 261"/>
            <p:cNvSpPr>
              <a:spLocks noChangeAspect="1"/>
            </p:cNvSpPr>
            <p:nvPr/>
          </p:nvSpPr>
          <p:spPr>
            <a:xfrm>
              <a:off x="7537453" y="4763999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Ellipse 262"/>
            <p:cNvSpPr>
              <a:spLocks noChangeAspect="1"/>
            </p:cNvSpPr>
            <p:nvPr/>
          </p:nvSpPr>
          <p:spPr>
            <a:xfrm>
              <a:off x="7577369" y="4952607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Ellipse 263"/>
            <p:cNvSpPr>
              <a:spLocks noChangeAspect="1"/>
            </p:cNvSpPr>
            <p:nvPr/>
          </p:nvSpPr>
          <p:spPr>
            <a:xfrm>
              <a:off x="7677159" y="5006488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Ellipse 264"/>
            <p:cNvSpPr>
              <a:spLocks noChangeAspect="1"/>
            </p:cNvSpPr>
            <p:nvPr/>
          </p:nvSpPr>
          <p:spPr>
            <a:xfrm>
              <a:off x="7667180" y="4790943"/>
              <a:ext cx="31410" cy="32038"/>
            </a:xfrm>
            <a:prstGeom prst="ellipse">
              <a:avLst/>
            </a:prstGeom>
            <a:solidFill>
              <a:srgbClr val="0F7978"/>
            </a:solidFill>
            <a:ln>
              <a:solidFill>
                <a:srgbClr val="0F797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6" name="ZoneTexte 265"/>
          <p:cNvSpPr txBox="1"/>
          <p:nvPr/>
        </p:nvSpPr>
        <p:spPr>
          <a:xfrm>
            <a:off x="102296" y="6156920"/>
            <a:ext cx="4597070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No! Huge noise contribution from spontaneous emissions</a:t>
            </a:r>
            <a:endParaRPr lang="en-US" sz="1600" dirty="0">
              <a:solidFill>
                <a:srgbClr val="E9C008"/>
              </a:solidFill>
              <a:latin typeface="Times New Roman"/>
              <a:cs typeface="Times New Roman"/>
            </a:endParaRPr>
          </a:p>
        </p:txBody>
      </p:sp>
      <p:sp>
        <p:nvSpPr>
          <p:cNvPr id="267" name="ZoneTexte 266"/>
          <p:cNvSpPr txBox="1"/>
          <p:nvPr/>
        </p:nvSpPr>
        <p:spPr>
          <a:xfrm>
            <a:off x="5368708" y="6027002"/>
            <a:ext cx="3775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See: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Milonni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&amp; Hardies, Phys.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Lett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 A 1982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Wootters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&amp;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Zurek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Nature 1982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Mandel, Nature 1983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8" name="ZoneTexte 267"/>
          <p:cNvSpPr txBox="1"/>
          <p:nvPr/>
        </p:nvSpPr>
        <p:spPr>
          <a:xfrm>
            <a:off x="79367" y="5572144"/>
            <a:ext cx="4597070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Can photon cloning be used to beat the diffraction limit of a telescope?</a:t>
            </a:r>
            <a:endParaRPr lang="en-US" sz="1600" dirty="0">
              <a:solidFill>
                <a:srgbClr val="E9C008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821443" y="1974010"/>
            <a:ext cx="1041865" cy="25032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élogramme 4"/>
          <p:cNvSpPr/>
          <p:nvPr/>
        </p:nvSpPr>
        <p:spPr>
          <a:xfrm rot="5400000" flipH="1">
            <a:off x="1240558" y="2200603"/>
            <a:ext cx="2788504" cy="918157"/>
          </a:xfrm>
          <a:prstGeom prst="parallelogram">
            <a:avLst>
              <a:gd name="adj" fmla="val 68287"/>
            </a:avLst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18931" y="3771802"/>
            <a:ext cx="2049019" cy="82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Quantum non-demolition measurement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778211" y="5182718"/>
            <a:ext cx="5530793" cy="15237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>
            <a:spLocks noChangeAspect="1"/>
          </p:cNvSpPr>
          <p:nvPr/>
        </p:nvSpPr>
        <p:spPr>
          <a:xfrm>
            <a:off x="2809545" y="1136639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2809545" y="1331784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2809545" y="1526929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2809545" y="1722073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2809545" y="1917217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2809545" y="2112361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 rot="916045">
            <a:off x="2595369" y="5473712"/>
            <a:ext cx="5223566" cy="82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Detector read-out conditioned on trigger-signal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2815652" y="2323867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2815652" y="2519012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2815652" y="2714155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2815652" y="2909300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2815652" y="3104445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2815652" y="3299590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2818730" y="3494735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2824836" y="3706239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2824836" y="3901384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2824836" y="4096529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2824836" y="4291673"/>
            <a:ext cx="126265" cy="1287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arallélogramme 28"/>
          <p:cNvSpPr/>
          <p:nvPr/>
        </p:nvSpPr>
        <p:spPr>
          <a:xfrm rot="5400000" flipH="1">
            <a:off x="1923564" y="2198057"/>
            <a:ext cx="2788504" cy="918157"/>
          </a:xfrm>
          <a:prstGeom prst="parallelogram">
            <a:avLst>
              <a:gd name="adj" fmla="val 68287"/>
            </a:avLst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avec flèche 29"/>
          <p:cNvCxnSpPr/>
          <p:nvPr/>
        </p:nvCxnSpPr>
        <p:spPr>
          <a:xfrm rot="5400000">
            <a:off x="2472294" y="4876798"/>
            <a:ext cx="611837" cy="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6200000" flipV="1">
            <a:off x="7775605" y="6173065"/>
            <a:ext cx="1066799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ouper 150"/>
          <p:cNvGrpSpPr/>
          <p:nvPr/>
        </p:nvGrpSpPr>
        <p:grpSpPr>
          <a:xfrm>
            <a:off x="8160473" y="3915775"/>
            <a:ext cx="421691" cy="353932"/>
            <a:chOff x="8160473" y="3915775"/>
            <a:chExt cx="421691" cy="353932"/>
          </a:xfrm>
          <a:solidFill>
            <a:srgbClr val="E9C008"/>
          </a:solidFill>
        </p:grpSpPr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8160473" y="4042708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>
            <a:xfrm>
              <a:off x="8355788" y="3915775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Ellipse 32"/>
            <p:cNvSpPr>
              <a:spLocks noChangeAspect="1"/>
            </p:cNvSpPr>
            <p:nvPr/>
          </p:nvSpPr>
          <p:spPr>
            <a:xfrm>
              <a:off x="8286737" y="4002352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Ellipse 33"/>
            <p:cNvSpPr>
              <a:spLocks noChangeAspect="1"/>
            </p:cNvSpPr>
            <p:nvPr/>
          </p:nvSpPr>
          <p:spPr>
            <a:xfrm>
              <a:off x="8223605" y="4163774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>
            <a:xfrm>
              <a:off x="8349870" y="4083063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Ellipse 35"/>
            <p:cNvSpPr>
              <a:spLocks noChangeAspect="1"/>
            </p:cNvSpPr>
            <p:nvPr/>
          </p:nvSpPr>
          <p:spPr>
            <a:xfrm>
              <a:off x="8355788" y="4169459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Ellipse 37"/>
            <p:cNvSpPr>
              <a:spLocks noChangeAspect="1"/>
            </p:cNvSpPr>
            <p:nvPr/>
          </p:nvSpPr>
          <p:spPr>
            <a:xfrm>
              <a:off x="8355617" y="4237852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Ellipse 38"/>
            <p:cNvSpPr>
              <a:spLocks noChangeAspect="1"/>
            </p:cNvSpPr>
            <p:nvPr/>
          </p:nvSpPr>
          <p:spPr>
            <a:xfrm>
              <a:off x="8550933" y="4110919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Ellipse 39"/>
            <p:cNvSpPr>
              <a:spLocks noChangeAspect="1"/>
            </p:cNvSpPr>
            <p:nvPr/>
          </p:nvSpPr>
          <p:spPr>
            <a:xfrm>
              <a:off x="8481882" y="4197497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Ellipse 40"/>
            <p:cNvSpPr>
              <a:spLocks noChangeAspect="1"/>
            </p:cNvSpPr>
            <p:nvPr/>
          </p:nvSpPr>
          <p:spPr>
            <a:xfrm>
              <a:off x="8418750" y="4013345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8453190" y="3915775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Ellipse 42"/>
            <p:cNvSpPr>
              <a:spLocks noChangeAspect="1"/>
            </p:cNvSpPr>
            <p:nvPr/>
          </p:nvSpPr>
          <p:spPr>
            <a:xfrm>
              <a:off x="8453190" y="4088208"/>
              <a:ext cx="31231" cy="31855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4" name="Connecteur droit avec flèche 43"/>
          <p:cNvCxnSpPr/>
          <p:nvPr/>
        </p:nvCxnSpPr>
        <p:spPr>
          <a:xfrm>
            <a:off x="4208966" y="3064777"/>
            <a:ext cx="534875" cy="136488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809716" y="2158075"/>
            <a:ext cx="522170" cy="13316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45"/>
          <p:cNvGrpSpPr/>
          <p:nvPr/>
        </p:nvGrpSpPr>
        <p:grpSpPr>
          <a:xfrm>
            <a:off x="5373747" y="3856700"/>
            <a:ext cx="206637" cy="425414"/>
            <a:chOff x="4541529" y="3276601"/>
            <a:chExt cx="161375" cy="332231"/>
          </a:xfrm>
        </p:grpSpPr>
        <p:sp>
          <p:nvSpPr>
            <p:cNvPr id="47" name="Forme libre 4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necteur droit avec flèche 4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er 50"/>
          <p:cNvGrpSpPr/>
          <p:nvPr/>
        </p:nvGrpSpPr>
        <p:grpSpPr>
          <a:xfrm>
            <a:off x="5581802" y="3415311"/>
            <a:ext cx="206637" cy="425414"/>
            <a:chOff x="4541529" y="3276601"/>
            <a:chExt cx="161375" cy="332231"/>
          </a:xfrm>
        </p:grpSpPr>
        <p:sp>
          <p:nvSpPr>
            <p:cNvPr id="52" name="Forme libre 5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Connecteur droit avec flèche 5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er 55"/>
          <p:cNvGrpSpPr/>
          <p:nvPr/>
        </p:nvGrpSpPr>
        <p:grpSpPr>
          <a:xfrm>
            <a:off x="5079904" y="3684210"/>
            <a:ext cx="206637" cy="425414"/>
            <a:chOff x="4541529" y="3276601"/>
            <a:chExt cx="161375" cy="332231"/>
          </a:xfrm>
        </p:grpSpPr>
        <p:sp>
          <p:nvSpPr>
            <p:cNvPr id="57" name="Forme libre 5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eur droit avec flèche 5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er 60"/>
          <p:cNvGrpSpPr/>
          <p:nvPr/>
        </p:nvGrpSpPr>
        <p:grpSpPr>
          <a:xfrm>
            <a:off x="4943342" y="3321074"/>
            <a:ext cx="206637" cy="425414"/>
            <a:chOff x="4541529" y="3276601"/>
            <a:chExt cx="161375" cy="332231"/>
          </a:xfrm>
        </p:grpSpPr>
        <p:sp>
          <p:nvSpPr>
            <p:cNvPr id="62" name="Forme libre 6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Connecteur droit avec flèche 6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er 65"/>
          <p:cNvGrpSpPr/>
          <p:nvPr/>
        </p:nvGrpSpPr>
        <p:grpSpPr>
          <a:xfrm>
            <a:off x="5346184" y="3263620"/>
            <a:ext cx="206637" cy="425414"/>
            <a:chOff x="4541529" y="3276601"/>
            <a:chExt cx="161375" cy="332231"/>
          </a:xfrm>
        </p:grpSpPr>
        <p:sp>
          <p:nvSpPr>
            <p:cNvPr id="67" name="Forme libre 6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onnecteur droit avec flèche 6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e 6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er 70"/>
          <p:cNvGrpSpPr/>
          <p:nvPr/>
        </p:nvGrpSpPr>
        <p:grpSpPr>
          <a:xfrm>
            <a:off x="5594916" y="2924147"/>
            <a:ext cx="206637" cy="425414"/>
            <a:chOff x="4541529" y="3276601"/>
            <a:chExt cx="161375" cy="332231"/>
          </a:xfrm>
        </p:grpSpPr>
        <p:sp>
          <p:nvSpPr>
            <p:cNvPr id="72" name="Forme libre 7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Connecteur droit avec flèche 7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er 75"/>
          <p:cNvGrpSpPr/>
          <p:nvPr/>
        </p:nvGrpSpPr>
        <p:grpSpPr>
          <a:xfrm>
            <a:off x="4868003" y="2901441"/>
            <a:ext cx="206637" cy="425414"/>
            <a:chOff x="4541529" y="3276601"/>
            <a:chExt cx="161375" cy="332231"/>
          </a:xfrm>
        </p:grpSpPr>
        <p:sp>
          <p:nvSpPr>
            <p:cNvPr id="77" name="Forme libre 7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Connecteur droit avec flèche 7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er 80"/>
          <p:cNvGrpSpPr/>
          <p:nvPr/>
        </p:nvGrpSpPr>
        <p:grpSpPr>
          <a:xfrm>
            <a:off x="5270845" y="2802455"/>
            <a:ext cx="206637" cy="425414"/>
            <a:chOff x="4541529" y="3276601"/>
            <a:chExt cx="161375" cy="332231"/>
          </a:xfrm>
        </p:grpSpPr>
        <p:sp>
          <p:nvSpPr>
            <p:cNvPr id="82" name="Forme libre 8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Connecteur droit avec flèche 8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Ellipse 8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er 85"/>
          <p:cNvGrpSpPr/>
          <p:nvPr/>
        </p:nvGrpSpPr>
        <p:grpSpPr>
          <a:xfrm>
            <a:off x="5524841" y="2476026"/>
            <a:ext cx="206637" cy="425414"/>
            <a:chOff x="4541529" y="3276601"/>
            <a:chExt cx="161375" cy="332231"/>
          </a:xfrm>
        </p:grpSpPr>
        <p:sp>
          <p:nvSpPr>
            <p:cNvPr id="87" name="Forme libre 8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Connecteur droit avec flèche 8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lipse 8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er 90"/>
          <p:cNvGrpSpPr/>
          <p:nvPr/>
        </p:nvGrpSpPr>
        <p:grpSpPr>
          <a:xfrm>
            <a:off x="4943344" y="2389465"/>
            <a:ext cx="206637" cy="425414"/>
            <a:chOff x="4541529" y="3276601"/>
            <a:chExt cx="161375" cy="332231"/>
          </a:xfrm>
        </p:grpSpPr>
        <p:sp>
          <p:nvSpPr>
            <p:cNvPr id="92" name="Forme libre 9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Connecteur droit avec flèche 9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Ellipse 9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er 95"/>
          <p:cNvGrpSpPr/>
          <p:nvPr/>
        </p:nvGrpSpPr>
        <p:grpSpPr>
          <a:xfrm>
            <a:off x="5286542" y="2178693"/>
            <a:ext cx="206637" cy="425414"/>
            <a:chOff x="4541529" y="3276601"/>
            <a:chExt cx="161375" cy="332231"/>
          </a:xfrm>
        </p:grpSpPr>
        <p:sp>
          <p:nvSpPr>
            <p:cNvPr id="97" name="Forme libre 9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necteur droit avec flèche 9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9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1" name="Connecteur droit avec flèche 100"/>
          <p:cNvCxnSpPr/>
          <p:nvPr/>
        </p:nvCxnSpPr>
        <p:spPr>
          <a:xfrm rot="5400000">
            <a:off x="2391663" y="1909163"/>
            <a:ext cx="545890" cy="203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Parallélogramme 101"/>
          <p:cNvSpPr>
            <a:spLocks noChangeAspect="1"/>
          </p:cNvSpPr>
          <p:nvPr/>
        </p:nvSpPr>
        <p:spPr>
          <a:xfrm rot="5400000" flipH="1">
            <a:off x="6719945" y="3424769"/>
            <a:ext cx="3332512" cy="1097280"/>
          </a:xfrm>
          <a:prstGeom prst="parallelogram">
            <a:avLst>
              <a:gd name="adj" fmla="val 68287"/>
            </a:avLst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er 102"/>
          <p:cNvGrpSpPr/>
          <p:nvPr/>
        </p:nvGrpSpPr>
        <p:grpSpPr>
          <a:xfrm>
            <a:off x="1543441" y="2135341"/>
            <a:ext cx="506506" cy="444501"/>
            <a:chOff x="3608294" y="2954262"/>
            <a:chExt cx="912199" cy="690638"/>
          </a:xfrm>
          <a:solidFill>
            <a:srgbClr val="E9C008"/>
          </a:solidFill>
        </p:grpSpPr>
        <p:sp>
          <p:nvSpPr>
            <p:cNvPr id="104" name="Forme libre 103"/>
            <p:cNvSpPr/>
            <p:nvPr/>
          </p:nvSpPr>
          <p:spPr>
            <a:xfrm>
              <a:off x="3608294" y="2954290"/>
              <a:ext cx="912199" cy="690610"/>
            </a:xfrm>
            <a:custGeom>
              <a:avLst/>
              <a:gdLst>
                <a:gd name="connsiteX0" fmla="*/ 910326 w 912199"/>
                <a:gd name="connsiteY0" fmla="*/ 89904 h 690610"/>
                <a:gd name="connsiteX1" fmla="*/ 876611 w 912199"/>
                <a:gd name="connsiteY1" fmla="*/ 78666 h 690610"/>
                <a:gd name="connsiteX2" fmla="*/ 842895 w 912199"/>
                <a:gd name="connsiteY2" fmla="*/ 56190 h 690610"/>
                <a:gd name="connsiteX3" fmla="*/ 797940 w 912199"/>
                <a:gd name="connsiteY3" fmla="*/ 22476 h 690610"/>
                <a:gd name="connsiteX4" fmla="*/ 730509 w 912199"/>
                <a:gd name="connsiteY4" fmla="*/ 0 h 690610"/>
                <a:gd name="connsiteX5" fmla="*/ 595646 w 912199"/>
                <a:gd name="connsiteY5" fmla="*/ 11238 h 690610"/>
                <a:gd name="connsiteX6" fmla="*/ 528214 w 912199"/>
                <a:gd name="connsiteY6" fmla="*/ 33714 h 690610"/>
                <a:gd name="connsiteX7" fmla="*/ 494498 w 912199"/>
                <a:gd name="connsiteY7" fmla="*/ 67428 h 690610"/>
                <a:gd name="connsiteX8" fmla="*/ 460783 w 912199"/>
                <a:gd name="connsiteY8" fmla="*/ 89904 h 690610"/>
                <a:gd name="connsiteX9" fmla="*/ 415828 w 912199"/>
                <a:gd name="connsiteY9" fmla="*/ 179809 h 690610"/>
                <a:gd name="connsiteX10" fmla="*/ 370874 w 912199"/>
                <a:gd name="connsiteY10" fmla="*/ 235999 h 690610"/>
                <a:gd name="connsiteX11" fmla="*/ 303442 w 912199"/>
                <a:gd name="connsiteY11" fmla="*/ 258475 h 690610"/>
                <a:gd name="connsiteX12" fmla="*/ 269727 w 912199"/>
                <a:gd name="connsiteY12" fmla="*/ 247237 h 690610"/>
                <a:gd name="connsiteX13" fmla="*/ 303442 w 912199"/>
                <a:gd name="connsiteY13" fmla="*/ 235999 h 690610"/>
                <a:gd name="connsiteX14" fmla="*/ 337158 w 912199"/>
                <a:gd name="connsiteY14" fmla="*/ 247237 h 690610"/>
                <a:gd name="connsiteX15" fmla="*/ 325920 w 912199"/>
                <a:gd name="connsiteY15" fmla="*/ 427045 h 690610"/>
                <a:gd name="connsiteX16" fmla="*/ 303442 w 912199"/>
                <a:gd name="connsiteY16" fmla="*/ 449521 h 690610"/>
                <a:gd name="connsiteX17" fmla="*/ 202295 w 912199"/>
                <a:gd name="connsiteY17" fmla="*/ 438283 h 690610"/>
                <a:gd name="connsiteX18" fmla="*/ 168579 w 912199"/>
                <a:gd name="connsiteY18" fmla="*/ 427045 h 690610"/>
                <a:gd name="connsiteX19" fmla="*/ 134864 w 912199"/>
                <a:gd name="connsiteY19" fmla="*/ 359617 h 690610"/>
                <a:gd name="connsiteX20" fmla="*/ 123625 w 912199"/>
                <a:gd name="connsiteY20" fmla="*/ 213523 h 690610"/>
                <a:gd name="connsiteX21" fmla="*/ 89909 w 912199"/>
                <a:gd name="connsiteY21" fmla="*/ 224761 h 690610"/>
                <a:gd name="connsiteX22" fmla="*/ 67432 w 912199"/>
                <a:gd name="connsiteY22" fmla="*/ 258475 h 690610"/>
                <a:gd name="connsiteX23" fmla="*/ 33716 w 912199"/>
                <a:gd name="connsiteY23" fmla="*/ 269713 h 690610"/>
                <a:gd name="connsiteX24" fmla="*/ 0 w 912199"/>
                <a:gd name="connsiteY24" fmla="*/ 292189 h 690610"/>
                <a:gd name="connsiteX25" fmla="*/ 33716 w 912199"/>
                <a:gd name="connsiteY25" fmla="*/ 314665 h 690610"/>
                <a:gd name="connsiteX26" fmla="*/ 78671 w 912199"/>
                <a:gd name="connsiteY26" fmla="*/ 337141 h 690610"/>
                <a:gd name="connsiteX27" fmla="*/ 89909 w 912199"/>
                <a:gd name="connsiteY27" fmla="*/ 370855 h 690610"/>
                <a:gd name="connsiteX28" fmla="*/ 101148 w 912199"/>
                <a:gd name="connsiteY28" fmla="*/ 460759 h 690610"/>
                <a:gd name="connsiteX29" fmla="*/ 168579 w 912199"/>
                <a:gd name="connsiteY29" fmla="*/ 483235 h 690610"/>
                <a:gd name="connsiteX30" fmla="*/ 348397 w 912199"/>
                <a:gd name="connsiteY30" fmla="*/ 494473 h 690610"/>
                <a:gd name="connsiteX31" fmla="*/ 516976 w 912199"/>
                <a:gd name="connsiteY31" fmla="*/ 483235 h 690610"/>
                <a:gd name="connsiteX32" fmla="*/ 573169 w 912199"/>
                <a:gd name="connsiteY32" fmla="*/ 494473 h 690610"/>
                <a:gd name="connsiteX33" fmla="*/ 528214 w 912199"/>
                <a:gd name="connsiteY33" fmla="*/ 516949 h 690610"/>
                <a:gd name="connsiteX34" fmla="*/ 460783 w 912199"/>
                <a:gd name="connsiteY34" fmla="*/ 539425 h 690610"/>
                <a:gd name="connsiteX35" fmla="*/ 438306 w 912199"/>
                <a:gd name="connsiteY35" fmla="*/ 606853 h 690610"/>
                <a:gd name="connsiteX36" fmla="*/ 449544 w 912199"/>
                <a:gd name="connsiteY36" fmla="*/ 640567 h 690610"/>
                <a:gd name="connsiteX37" fmla="*/ 483260 w 912199"/>
                <a:gd name="connsiteY37" fmla="*/ 651805 h 690610"/>
                <a:gd name="connsiteX38" fmla="*/ 561930 w 912199"/>
                <a:gd name="connsiteY38" fmla="*/ 685519 h 690610"/>
                <a:gd name="connsiteX39" fmla="*/ 573169 w 912199"/>
                <a:gd name="connsiteY39" fmla="*/ 651805 h 690610"/>
                <a:gd name="connsiteX40" fmla="*/ 550691 w 912199"/>
                <a:gd name="connsiteY40" fmla="*/ 629329 h 690610"/>
                <a:gd name="connsiteX41" fmla="*/ 528214 w 912199"/>
                <a:gd name="connsiteY41" fmla="*/ 595615 h 690610"/>
                <a:gd name="connsiteX42" fmla="*/ 573169 w 912199"/>
                <a:gd name="connsiteY42" fmla="*/ 584377 h 690610"/>
                <a:gd name="connsiteX43" fmla="*/ 651839 w 912199"/>
                <a:gd name="connsiteY43" fmla="*/ 494473 h 690610"/>
                <a:gd name="connsiteX44" fmla="*/ 674316 w 912199"/>
                <a:gd name="connsiteY44" fmla="*/ 460759 h 690610"/>
                <a:gd name="connsiteX45" fmla="*/ 651839 w 912199"/>
                <a:gd name="connsiteY45" fmla="*/ 427045 h 690610"/>
                <a:gd name="connsiteX46" fmla="*/ 618123 w 912199"/>
                <a:gd name="connsiteY46" fmla="*/ 404569 h 690610"/>
                <a:gd name="connsiteX47" fmla="*/ 472021 w 912199"/>
                <a:gd name="connsiteY47" fmla="*/ 370855 h 690610"/>
                <a:gd name="connsiteX48" fmla="*/ 584407 w 912199"/>
                <a:gd name="connsiteY48" fmla="*/ 359617 h 690610"/>
                <a:gd name="connsiteX49" fmla="*/ 618123 w 912199"/>
                <a:gd name="connsiteY49" fmla="*/ 325903 h 690610"/>
                <a:gd name="connsiteX50" fmla="*/ 651839 w 912199"/>
                <a:gd name="connsiteY50" fmla="*/ 314665 h 690610"/>
                <a:gd name="connsiteX51" fmla="*/ 618123 w 912199"/>
                <a:gd name="connsiteY51" fmla="*/ 292189 h 690610"/>
                <a:gd name="connsiteX52" fmla="*/ 573169 w 912199"/>
                <a:gd name="connsiteY52" fmla="*/ 213523 h 690610"/>
                <a:gd name="connsiteX53" fmla="*/ 595646 w 912199"/>
                <a:gd name="connsiteY53" fmla="*/ 202285 h 690610"/>
                <a:gd name="connsiteX54" fmla="*/ 629362 w 912199"/>
                <a:gd name="connsiteY54" fmla="*/ 213523 h 690610"/>
                <a:gd name="connsiteX55" fmla="*/ 708032 w 912199"/>
                <a:gd name="connsiteY55" fmla="*/ 202285 h 690610"/>
                <a:gd name="connsiteX56" fmla="*/ 775463 w 912199"/>
                <a:gd name="connsiteY56" fmla="*/ 157333 h 690610"/>
                <a:gd name="connsiteX57" fmla="*/ 797940 w 912199"/>
                <a:gd name="connsiteY57" fmla="*/ 134856 h 690610"/>
                <a:gd name="connsiteX58" fmla="*/ 865372 w 912199"/>
                <a:gd name="connsiteY58" fmla="*/ 112380 h 690610"/>
                <a:gd name="connsiteX59" fmla="*/ 910326 w 912199"/>
                <a:gd name="connsiteY59" fmla="*/ 89904 h 69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12199" h="690610">
                  <a:moveTo>
                    <a:pt x="910326" y="89904"/>
                  </a:moveTo>
                  <a:cubicBezTo>
                    <a:pt x="912199" y="84285"/>
                    <a:pt x="887207" y="83964"/>
                    <a:pt x="876611" y="78666"/>
                  </a:cubicBezTo>
                  <a:cubicBezTo>
                    <a:pt x="864530" y="72626"/>
                    <a:pt x="853886" y="64040"/>
                    <a:pt x="842895" y="56190"/>
                  </a:cubicBezTo>
                  <a:cubicBezTo>
                    <a:pt x="827653" y="45303"/>
                    <a:pt x="814694" y="30852"/>
                    <a:pt x="797940" y="22476"/>
                  </a:cubicBezTo>
                  <a:cubicBezTo>
                    <a:pt x="776748" y="11881"/>
                    <a:pt x="730509" y="0"/>
                    <a:pt x="730509" y="0"/>
                  </a:cubicBezTo>
                  <a:cubicBezTo>
                    <a:pt x="685555" y="3746"/>
                    <a:pt x="640142" y="3822"/>
                    <a:pt x="595646" y="11238"/>
                  </a:cubicBezTo>
                  <a:cubicBezTo>
                    <a:pt x="572275" y="15133"/>
                    <a:pt x="528214" y="33714"/>
                    <a:pt x="528214" y="33714"/>
                  </a:cubicBezTo>
                  <a:cubicBezTo>
                    <a:pt x="516975" y="44952"/>
                    <a:pt x="506708" y="57254"/>
                    <a:pt x="494498" y="67428"/>
                  </a:cubicBezTo>
                  <a:cubicBezTo>
                    <a:pt x="484122" y="76075"/>
                    <a:pt x="467942" y="78450"/>
                    <a:pt x="460783" y="89904"/>
                  </a:cubicBezTo>
                  <a:cubicBezTo>
                    <a:pt x="374698" y="227637"/>
                    <a:pt x="482008" y="113634"/>
                    <a:pt x="415828" y="179809"/>
                  </a:cubicBezTo>
                  <a:cubicBezTo>
                    <a:pt x="403641" y="216369"/>
                    <a:pt x="410658" y="218318"/>
                    <a:pt x="370874" y="235999"/>
                  </a:cubicBezTo>
                  <a:cubicBezTo>
                    <a:pt x="349223" y="245621"/>
                    <a:pt x="303442" y="258475"/>
                    <a:pt x="303442" y="258475"/>
                  </a:cubicBezTo>
                  <a:cubicBezTo>
                    <a:pt x="292204" y="254729"/>
                    <a:pt x="269727" y="259083"/>
                    <a:pt x="269727" y="247237"/>
                  </a:cubicBezTo>
                  <a:cubicBezTo>
                    <a:pt x="269727" y="235391"/>
                    <a:pt x="291596" y="235999"/>
                    <a:pt x="303442" y="235999"/>
                  </a:cubicBezTo>
                  <a:cubicBezTo>
                    <a:pt x="315289" y="235999"/>
                    <a:pt x="325919" y="243491"/>
                    <a:pt x="337158" y="247237"/>
                  </a:cubicBezTo>
                  <a:cubicBezTo>
                    <a:pt x="333412" y="307173"/>
                    <a:pt x="335793" y="367809"/>
                    <a:pt x="325920" y="427045"/>
                  </a:cubicBezTo>
                  <a:cubicBezTo>
                    <a:pt x="324178" y="437497"/>
                    <a:pt x="313994" y="448562"/>
                    <a:pt x="303442" y="449521"/>
                  </a:cubicBezTo>
                  <a:cubicBezTo>
                    <a:pt x="269658" y="452592"/>
                    <a:pt x="236011" y="442029"/>
                    <a:pt x="202295" y="438283"/>
                  </a:cubicBezTo>
                  <a:cubicBezTo>
                    <a:pt x="191056" y="434537"/>
                    <a:pt x="177830" y="434445"/>
                    <a:pt x="168579" y="427045"/>
                  </a:cubicBezTo>
                  <a:cubicBezTo>
                    <a:pt x="148773" y="411201"/>
                    <a:pt x="142267" y="381827"/>
                    <a:pt x="134864" y="359617"/>
                  </a:cubicBezTo>
                  <a:cubicBezTo>
                    <a:pt x="131118" y="310919"/>
                    <a:pt x="139071" y="259858"/>
                    <a:pt x="123625" y="213523"/>
                  </a:cubicBezTo>
                  <a:cubicBezTo>
                    <a:pt x="119879" y="202284"/>
                    <a:pt x="99160" y="217361"/>
                    <a:pt x="89909" y="224761"/>
                  </a:cubicBezTo>
                  <a:cubicBezTo>
                    <a:pt x="79362" y="233198"/>
                    <a:pt x="77979" y="250038"/>
                    <a:pt x="67432" y="258475"/>
                  </a:cubicBezTo>
                  <a:cubicBezTo>
                    <a:pt x="58181" y="265875"/>
                    <a:pt x="44312" y="264415"/>
                    <a:pt x="33716" y="269713"/>
                  </a:cubicBezTo>
                  <a:cubicBezTo>
                    <a:pt x="21635" y="275753"/>
                    <a:pt x="11239" y="284697"/>
                    <a:pt x="0" y="292189"/>
                  </a:cubicBezTo>
                  <a:cubicBezTo>
                    <a:pt x="11239" y="299681"/>
                    <a:pt x="21989" y="307964"/>
                    <a:pt x="33716" y="314665"/>
                  </a:cubicBezTo>
                  <a:cubicBezTo>
                    <a:pt x="48262" y="322977"/>
                    <a:pt x="66824" y="325295"/>
                    <a:pt x="78671" y="337141"/>
                  </a:cubicBezTo>
                  <a:cubicBezTo>
                    <a:pt x="87048" y="345517"/>
                    <a:pt x="86163" y="359617"/>
                    <a:pt x="89909" y="370855"/>
                  </a:cubicBezTo>
                  <a:cubicBezTo>
                    <a:pt x="93655" y="400823"/>
                    <a:pt x="83828" y="436018"/>
                    <a:pt x="101148" y="460759"/>
                  </a:cubicBezTo>
                  <a:cubicBezTo>
                    <a:pt x="114735" y="480169"/>
                    <a:pt x="144932" y="481757"/>
                    <a:pt x="168579" y="483235"/>
                  </a:cubicBezTo>
                  <a:lnTo>
                    <a:pt x="348397" y="494473"/>
                  </a:lnTo>
                  <a:cubicBezTo>
                    <a:pt x="404590" y="490727"/>
                    <a:pt x="460658" y="483235"/>
                    <a:pt x="516976" y="483235"/>
                  </a:cubicBezTo>
                  <a:cubicBezTo>
                    <a:pt x="536078" y="483235"/>
                    <a:pt x="567128" y="476351"/>
                    <a:pt x="573169" y="494473"/>
                  </a:cubicBezTo>
                  <a:cubicBezTo>
                    <a:pt x="578467" y="510367"/>
                    <a:pt x="543769" y="510727"/>
                    <a:pt x="528214" y="516949"/>
                  </a:cubicBezTo>
                  <a:cubicBezTo>
                    <a:pt x="506216" y="525748"/>
                    <a:pt x="460783" y="539425"/>
                    <a:pt x="460783" y="539425"/>
                  </a:cubicBezTo>
                  <a:cubicBezTo>
                    <a:pt x="453291" y="561901"/>
                    <a:pt x="430814" y="584377"/>
                    <a:pt x="438306" y="606853"/>
                  </a:cubicBezTo>
                  <a:cubicBezTo>
                    <a:pt x="442052" y="618091"/>
                    <a:pt x="441168" y="632191"/>
                    <a:pt x="449544" y="640567"/>
                  </a:cubicBezTo>
                  <a:cubicBezTo>
                    <a:pt x="457921" y="648944"/>
                    <a:pt x="472664" y="646507"/>
                    <a:pt x="483260" y="651805"/>
                  </a:cubicBezTo>
                  <a:cubicBezTo>
                    <a:pt x="560874" y="690610"/>
                    <a:pt x="468370" y="662130"/>
                    <a:pt x="561930" y="685519"/>
                  </a:cubicBezTo>
                  <a:cubicBezTo>
                    <a:pt x="565676" y="674281"/>
                    <a:pt x="575492" y="663421"/>
                    <a:pt x="573169" y="651805"/>
                  </a:cubicBezTo>
                  <a:cubicBezTo>
                    <a:pt x="571091" y="641415"/>
                    <a:pt x="557310" y="637603"/>
                    <a:pt x="550691" y="629329"/>
                  </a:cubicBezTo>
                  <a:cubicBezTo>
                    <a:pt x="542253" y="618782"/>
                    <a:pt x="535706" y="606853"/>
                    <a:pt x="528214" y="595615"/>
                  </a:cubicBezTo>
                  <a:cubicBezTo>
                    <a:pt x="543199" y="591869"/>
                    <a:pt x="558972" y="590461"/>
                    <a:pt x="573169" y="584377"/>
                  </a:cubicBezTo>
                  <a:cubicBezTo>
                    <a:pt x="616872" y="565648"/>
                    <a:pt x="624368" y="535677"/>
                    <a:pt x="651839" y="494473"/>
                  </a:cubicBezTo>
                  <a:lnTo>
                    <a:pt x="674316" y="460759"/>
                  </a:lnTo>
                  <a:cubicBezTo>
                    <a:pt x="666824" y="449521"/>
                    <a:pt x="661390" y="436595"/>
                    <a:pt x="651839" y="427045"/>
                  </a:cubicBezTo>
                  <a:cubicBezTo>
                    <a:pt x="642288" y="417494"/>
                    <a:pt x="630466" y="410054"/>
                    <a:pt x="618123" y="404569"/>
                  </a:cubicBezTo>
                  <a:cubicBezTo>
                    <a:pt x="559663" y="378588"/>
                    <a:pt x="536019" y="379997"/>
                    <a:pt x="472021" y="370855"/>
                  </a:cubicBezTo>
                  <a:cubicBezTo>
                    <a:pt x="509483" y="367109"/>
                    <a:pt x="548423" y="370688"/>
                    <a:pt x="584407" y="359617"/>
                  </a:cubicBezTo>
                  <a:cubicBezTo>
                    <a:pt x="599598" y="354943"/>
                    <a:pt x="604899" y="334719"/>
                    <a:pt x="618123" y="325903"/>
                  </a:cubicBezTo>
                  <a:cubicBezTo>
                    <a:pt x="627980" y="319332"/>
                    <a:pt x="640600" y="318411"/>
                    <a:pt x="651839" y="314665"/>
                  </a:cubicBezTo>
                  <a:cubicBezTo>
                    <a:pt x="640600" y="307173"/>
                    <a:pt x="624825" y="303916"/>
                    <a:pt x="618123" y="292189"/>
                  </a:cubicBezTo>
                  <a:cubicBezTo>
                    <a:pt x="562571" y="194980"/>
                    <a:pt x="652238" y="266234"/>
                    <a:pt x="573169" y="213523"/>
                  </a:cubicBezTo>
                  <a:cubicBezTo>
                    <a:pt x="595688" y="123446"/>
                    <a:pt x="573074" y="179714"/>
                    <a:pt x="595646" y="202285"/>
                  </a:cubicBezTo>
                  <a:cubicBezTo>
                    <a:pt x="604023" y="210661"/>
                    <a:pt x="618123" y="209777"/>
                    <a:pt x="629362" y="213523"/>
                  </a:cubicBezTo>
                  <a:cubicBezTo>
                    <a:pt x="655585" y="209777"/>
                    <a:pt x="683308" y="211794"/>
                    <a:pt x="708032" y="202285"/>
                  </a:cubicBezTo>
                  <a:cubicBezTo>
                    <a:pt x="733245" y="192588"/>
                    <a:pt x="756361" y="176435"/>
                    <a:pt x="775463" y="157333"/>
                  </a:cubicBezTo>
                  <a:cubicBezTo>
                    <a:pt x="782955" y="149841"/>
                    <a:pt x="788463" y="139594"/>
                    <a:pt x="797940" y="134856"/>
                  </a:cubicBezTo>
                  <a:cubicBezTo>
                    <a:pt x="819132" y="124260"/>
                    <a:pt x="865372" y="112380"/>
                    <a:pt x="865372" y="112380"/>
                  </a:cubicBezTo>
                  <a:cubicBezTo>
                    <a:pt x="889927" y="75549"/>
                    <a:pt x="908453" y="95523"/>
                    <a:pt x="910326" y="89904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4268792" y="2954262"/>
              <a:ext cx="69305" cy="116366"/>
            </a:xfrm>
            <a:custGeom>
              <a:avLst/>
              <a:gdLst>
                <a:gd name="connsiteX0" fmla="*/ 1873 w 69305"/>
                <a:gd name="connsiteY0" fmla="*/ 91241 h 116366"/>
                <a:gd name="connsiteX1" fmla="*/ 35589 w 69305"/>
                <a:gd name="connsiteY1" fmla="*/ 113717 h 116366"/>
                <a:gd name="connsiteX2" fmla="*/ 69305 w 69305"/>
                <a:gd name="connsiteY2" fmla="*/ 35051 h 116366"/>
                <a:gd name="connsiteX3" fmla="*/ 24350 w 69305"/>
                <a:gd name="connsiteY3" fmla="*/ 57527 h 116366"/>
                <a:gd name="connsiteX4" fmla="*/ 1873 w 69305"/>
                <a:gd name="connsiteY4" fmla="*/ 91241 h 11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05" h="116366">
                  <a:moveTo>
                    <a:pt x="1873" y="91241"/>
                  </a:moveTo>
                  <a:cubicBezTo>
                    <a:pt x="3746" y="100606"/>
                    <a:pt x="22344" y="116366"/>
                    <a:pt x="35589" y="113717"/>
                  </a:cubicBezTo>
                  <a:cubicBezTo>
                    <a:pt x="56013" y="109632"/>
                    <a:pt x="66935" y="44528"/>
                    <a:pt x="69305" y="35051"/>
                  </a:cubicBezTo>
                  <a:cubicBezTo>
                    <a:pt x="16725" y="0"/>
                    <a:pt x="45740" y="4054"/>
                    <a:pt x="24350" y="57527"/>
                  </a:cubicBezTo>
                  <a:cubicBezTo>
                    <a:pt x="22382" y="62446"/>
                    <a:pt x="0" y="81876"/>
                    <a:pt x="1873" y="91241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er 105"/>
          <p:cNvGrpSpPr/>
          <p:nvPr/>
        </p:nvGrpSpPr>
        <p:grpSpPr>
          <a:xfrm>
            <a:off x="3753241" y="2855089"/>
            <a:ext cx="506506" cy="444501"/>
            <a:chOff x="3608294" y="2954262"/>
            <a:chExt cx="912199" cy="690638"/>
          </a:xfrm>
          <a:solidFill>
            <a:srgbClr val="E9C008"/>
          </a:solidFill>
        </p:grpSpPr>
        <p:sp>
          <p:nvSpPr>
            <p:cNvPr id="107" name="Forme libre 106"/>
            <p:cNvSpPr/>
            <p:nvPr/>
          </p:nvSpPr>
          <p:spPr>
            <a:xfrm>
              <a:off x="3608294" y="2954290"/>
              <a:ext cx="912199" cy="690610"/>
            </a:xfrm>
            <a:custGeom>
              <a:avLst/>
              <a:gdLst>
                <a:gd name="connsiteX0" fmla="*/ 910326 w 912199"/>
                <a:gd name="connsiteY0" fmla="*/ 89904 h 690610"/>
                <a:gd name="connsiteX1" fmla="*/ 876611 w 912199"/>
                <a:gd name="connsiteY1" fmla="*/ 78666 h 690610"/>
                <a:gd name="connsiteX2" fmla="*/ 842895 w 912199"/>
                <a:gd name="connsiteY2" fmla="*/ 56190 h 690610"/>
                <a:gd name="connsiteX3" fmla="*/ 797940 w 912199"/>
                <a:gd name="connsiteY3" fmla="*/ 22476 h 690610"/>
                <a:gd name="connsiteX4" fmla="*/ 730509 w 912199"/>
                <a:gd name="connsiteY4" fmla="*/ 0 h 690610"/>
                <a:gd name="connsiteX5" fmla="*/ 595646 w 912199"/>
                <a:gd name="connsiteY5" fmla="*/ 11238 h 690610"/>
                <a:gd name="connsiteX6" fmla="*/ 528214 w 912199"/>
                <a:gd name="connsiteY6" fmla="*/ 33714 h 690610"/>
                <a:gd name="connsiteX7" fmla="*/ 494498 w 912199"/>
                <a:gd name="connsiteY7" fmla="*/ 67428 h 690610"/>
                <a:gd name="connsiteX8" fmla="*/ 460783 w 912199"/>
                <a:gd name="connsiteY8" fmla="*/ 89904 h 690610"/>
                <a:gd name="connsiteX9" fmla="*/ 415828 w 912199"/>
                <a:gd name="connsiteY9" fmla="*/ 179809 h 690610"/>
                <a:gd name="connsiteX10" fmla="*/ 370874 w 912199"/>
                <a:gd name="connsiteY10" fmla="*/ 235999 h 690610"/>
                <a:gd name="connsiteX11" fmla="*/ 303442 w 912199"/>
                <a:gd name="connsiteY11" fmla="*/ 258475 h 690610"/>
                <a:gd name="connsiteX12" fmla="*/ 269727 w 912199"/>
                <a:gd name="connsiteY12" fmla="*/ 247237 h 690610"/>
                <a:gd name="connsiteX13" fmla="*/ 303442 w 912199"/>
                <a:gd name="connsiteY13" fmla="*/ 235999 h 690610"/>
                <a:gd name="connsiteX14" fmla="*/ 337158 w 912199"/>
                <a:gd name="connsiteY14" fmla="*/ 247237 h 690610"/>
                <a:gd name="connsiteX15" fmla="*/ 325920 w 912199"/>
                <a:gd name="connsiteY15" fmla="*/ 427045 h 690610"/>
                <a:gd name="connsiteX16" fmla="*/ 303442 w 912199"/>
                <a:gd name="connsiteY16" fmla="*/ 449521 h 690610"/>
                <a:gd name="connsiteX17" fmla="*/ 202295 w 912199"/>
                <a:gd name="connsiteY17" fmla="*/ 438283 h 690610"/>
                <a:gd name="connsiteX18" fmla="*/ 168579 w 912199"/>
                <a:gd name="connsiteY18" fmla="*/ 427045 h 690610"/>
                <a:gd name="connsiteX19" fmla="*/ 134864 w 912199"/>
                <a:gd name="connsiteY19" fmla="*/ 359617 h 690610"/>
                <a:gd name="connsiteX20" fmla="*/ 123625 w 912199"/>
                <a:gd name="connsiteY20" fmla="*/ 213523 h 690610"/>
                <a:gd name="connsiteX21" fmla="*/ 89909 w 912199"/>
                <a:gd name="connsiteY21" fmla="*/ 224761 h 690610"/>
                <a:gd name="connsiteX22" fmla="*/ 67432 w 912199"/>
                <a:gd name="connsiteY22" fmla="*/ 258475 h 690610"/>
                <a:gd name="connsiteX23" fmla="*/ 33716 w 912199"/>
                <a:gd name="connsiteY23" fmla="*/ 269713 h 690610"/>
                <a:gd name="connsiteX24" fmla="*/ 0 w 912199"/>
                <a:gd name="connsiteY24" fmla="*/ 292189 h 690610"/>
                <a:gd name="connsiteX25" fmla="*/ 33716 w 912199"/>
                <a:gd name="connsiteY25" fmla="*/ 314665 h 690610"/>
                <a:gd name="connsiteX26" fmla="*/ 78671 w 912199"/>
                <a:gd name="connsiteY26" fmla="*/ 337141 h 690610"/>
                <a:gd name="connsiteX27" fmla="*/ 89909 w 912199"/>
                <a:gd name="connsiteY27" fmla="*/ 370855 h 690610"/>
                <a:gd name="connsiteX28" fmla="*/ 101148 w 912199"/>
                <a:gd name="connsiteY28" fmla="*/ 460759 h 690610"/>
                <a:gd name="connsiteX29" fmla="*/ 168579 w 912199"/>
                <a:gd name="connsiteY29" fmla="*/ 483235 h 690610"/>
                <a:gd name="connsiteX30" fmla="*/ 348397 w 912199"/>
                <a:gd name="connsiteY30" fmla="*/ 494473 h 690610"/>
                <a:gd name="connsiteX31" fmla="*/ 516976 w 912199"/>
                <a:gd name="connsiteY31" fmla="*/ 483235 h 690610"/>
                <a:gd name="connsiteX32" fmla="*/ 573169 w 912199"/>
                <a:gd name="connsiteY32" fmla="*/ 494473 h 690610"/>
                <a:gd name="connsiteX33" fmla="*/ 528214 w 912199"/>
                <a:gd name="connsiteY33" fmla="*/ 516949 h 690610"/>
                <a:gd name="connsiteX34" fmla="*/ 460783 w 912199"/>
                <a:gd name="connsiteY34" fmla="*/ 539425 h 690610"/>
                <a:gd name="connsiteX35" fmla="*/ 438306 w 912199"/>
                <a:gd name="connsiteY35" fmla="*/ 606853 h 690610"/>
                <a:gd name="connsiteX36" fmla="*/ 449544 w 912199"/>
                <a:gd name="connsiteY36" fmla="*/ 640567 h 690610"/>
                <a:gd name="connsiteX37" fmla="*/ 483260 w 912199"/>
                <a:gd name="connsiteY37" fmla="*/ 651805 h 690610"/>
                <a:gd name="connsiteX38" fmla="*/ 561930 w 912199"/>
                <a:gd name="connsiteY38" fmla="*/ 685519 h 690610"/>
                <a:gd name="connsiteX39" fmla="*/ 573169 w 912199"/>
                <a:gd name="connsiteY39" fmla="*/ 651805 h 690610"/>
                <a:gd name="connsiteX40" fmla="*/ 550691 w 912199"/>
                <a:gd name="connsiteY40" fmla="*/ 629329 h 690610"/>
                <a:gd name="connsiteX41" fmla="*/ 528214 w 912199"/>
                <a:gd name="connsiteY41" fmla="*/ 595615 h 690610"/>
                <a:gd name="connsiteX42" fmla="*/ 573169 w 912199"/>
                <a:gd name="connsiteY42" fmla="*/ 584377 h 690610"/>
                <a:gd name="connsiteX43" fmla="*/ 651839 w 912199"/>
                <a:gd name="connsiteY43" fmla="*/ 494473 h 690610"/>
                <a:gd name="connsiteX44" fmla="*/ 674316 w 912199"/>
                <a:gd name="connsiteY44" fmla="*/ 460759 h 690610"/>
                <a:gd name="connsiteX45" fmla="*/ 651839 w 912199"/>
                <a:gd name="connsiteY45" fmla="*/ 427045 h 690610"/>
                <a:gd name="connsiteX46" fmla="*/ 618123 w 912199"/>
                <a:gd name="connsiteY46" fmla="*/ 404569 h 690610"/>
                <a:gd name="connsiteX47" fmla="*/ 472021 w 912199"/>
                <a:gd name="connsiteY47" fmla="*/ 370855 h 690610"/>
                <a:gd name="connsiteX48" fmla="*/ 584407 w 912199"/>
                <a:gd name="connsiteY48" fmla="*/ 359617 h 690610"/>
                <a:gd name="connsiteX49" fmla="*/ 618123 w 912199"/>
                <a:gd name="connsiteY49" fmla="*/ 325903 h 690610"/>
                <a:gd name="connsiteX50" fmla="*/ 651839 w 912199"/>
                <a:gd name="connsiteY50" fmla="*/ 314665 h 690610"/>
                <a:gd name="connsiteX51" fmla="*/ 618123 w 912199"/>
                <a:gd name="connsiteY51" fmla="*/ 292189 h 690610"/>
                <a:gd name="connsiteX52" fmla="*/ 573169 w 912199"/>
                <a:gd name="connsiteY52" fmla="*/ 213523 h 690610"/>
                <a:gd name="connsiteX53" fmla="*/ 595646 w 912199"/>
                <a:gd name="connsiteY53" fmla="*/ 202285 h 690610"/>
                <a:gd name="connsiteX54" fmla="*/ 629362 w 912199"/>
                <a:gd name="connsiteY54" fmla="*/ 213523 h 690610"/>
                <a:gd name="connsiteX55" fmla="*/ 708032 w 912199"/>
                <a:gd name="connsiteY55" fmla="*/ 202285 h 690610"/>
                <a:gd name="connsiteX56" fmla="*/ 775463 w 912199"/>
                <a:gd name="connsiteY56" fmla="*/ 157333 h 690610"/>
                <a:gd name="connsiteX57" fmla="*/ 797940 w 912199"/>
                <a:gd name="connsiteY57" fmla="*/ 134856 h 690610"/>
                <a:gd name="connsiteX58" fmla="*/ 865372 w 912199"/>
                <a:gd name="connsiteY58" fmla="*/ 112380 h 690610"/>
                <a:gd name="connsiteX59" fmla="*/ 910326 w 912199"/>
                <a:gd name="connsiteY59" fmla="*/ 89904 h 69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12199" h="690610">
                  <a:moveTo>
                    <a:pt x="910326" y="89904"/>
                  </a:moveTo>
                  <a:cubicBezTo>
                    <a:pt x="912199" y="84285"/>
                    <a:pt x="887207" y="83964"/>
                    <a:pt x="876611" y="78666"/>
                  </a:cubicBezTo>
                  <a:cubicBezTo>
                    <a:pt x="864530" y="72626"/>
                    <a:pt x="853886" y="64040"/>
                    <a:pt x="842895" y="56190"/>
                  </a:cubicBezTo>
                  <a:cubicBezTo>
                    <a:pt x="827653" y="45303"/>
                    <a:pt x="814694" y="30852"/>
                    <a:pt x="797940" y="22476"/>
                  </a:cubicBezTo>
                  <a:cubicBezTo>
                    <a:pt x="776748" y="11881"/>
                    <a:pt x="730509" y="0"/>
                    <a:pt x="730509" y="0"/>
                  </a:cubicBezTo>
                  <a:cubicBezTo>
                    <a:pt x="685555" y="3746"/>
                    <a:pt x="640142" y="3822"/>
                    <a:pt x="595646" y="11238"/>
                  </a:cubicBezTo>
                  <a:cubicBezTo>
                    <a:pt x="572275" y="15133"/>
                    <a:pt x="528214" y="33714"/>
                    <a:pt x="528214" y="33714"/>
                  </a:cubicBezTo>
                  <a:cubicBezTo>
                    <a:pt x="516975" y="44952"/>
                    <a:pt x="506708" y="57254"/>
                    <a:pt x="494498" y="67428"/>
                  </a:cubicBezTo>
                  <a:cubicBezTo>
                    <a:pt x="484122" y="76075"/>
                    <a:pt x="467942" y="78450"/>
                    <a:pt x="460783" y="89904"/>
                  </a:cubicBezTo>
                  <a:cubicBezTo>
                    <a:pt x="374698" y="227637"/>
                    <a:pt x="482008" y="113634"/>
                    <a:pt x="415828" y="179809"/>
                  </a:cubicBezTo>
                  <a:cubicBezTo>
                    <a:pt x="403641" y="216369"/>
                    <a:pt x="410658" y="218318"/>
                    <a:pt x="370874" y="235999"/>
                  </a:cubicBezTo>
                  <a:cubicBezTo>
                    <a:pt x="349223" y="245621"/>
                    <a:pt x="303442" y="258475"/>
                    <a:pt x="303442" y="258475"/>
                  </a:cubicBezTo>
                  <a:cubicBezTo>
                    <a:pt x="292204" y="254729"/>
                    <a:pt x="269727" y="259083"/>
                    <a:pt x="269727" y="247237"/>
                  </a:cubicBezTo>
                  <a:cubicBezTo>
                    <a:pt x="269727" y="235391"/>
                    <a:pt x="291596" y="235999"/>
                    <a:pt x="303442" y="235999"/>
                  </a:cubicBezTo>
                  <a:cubicBezTo>
                    <a:pt x="315289" y="235999"/>
                    <a:pt x="325919" y="243491"/>
                    <a:pt x="337158" y="247237"/>
                  </a:cubicBezTo>
                  <a:cubicBezTo>
                    <a:pt x="333412" y="307173"/>
                    <a:pt x="335793" y="367809"/>
                    <a:pt x="325920" y="427045"/>
                  </a:cubicBezTo>
                  <a:cubicBezTo>
                    <a:pt x="324178" y="437497"/>
                    <a:pt x="313994" y="448562"/>
                    <a:pt x="303442" y="449521"/>
                  </a:cubicBezTo>
                  <a:cubicBezTo>
                    <a:pt x="269658" y="452592"/>
                    <a:pt x="236011" y="442029"/>
                    <a:pt x="202295" y="438283"/>
                  </a:cubicBezTo>
                  <a:cubicBezTo>
                    <a:pt x="191056" y="434537"/>
                    <a:pt x="177830" y="434445"/>
                    <a:pt x="168579" y="427045"/>
                  </a:cubicBezTo>
                  <a:cubicBezTo>
                    <a:pt x="148773" y="411201"/>
                    <a:pt x="142267" y="381827"/>
                    <a:pt x="134864" y="359617"/>
                  </a:cubicBezTo>
                  <a:cubicBezTo>
                    <a:pt x="131118" y="310919"/>
                    <a:pt x="139071" y="259858"/>
                    <a:pt x="123625" y="213523"/>
                  </a:cubicBezTo>
                  <a:cubicBezTo>
                    <a:pt x="119879" y="202284"/>
                    <a:pt x="99160" y="217361"/>
                    <a:pt x="89909" y="224761"/>
                  </a:cubicBezTo>
                  <a:cubicBezTo>
                    <a:pt x="79362" y="233198"/>
                    <a:pt x="77979" y="250038"/>
                    <a:pt x="67432" y="258475"/>
                  </a:cubicBezTo>
                  <a:cubicBezTo>
                    <a:pt x="58181" y="265875"/>
                    <a:pt x="44312" y="264415"/>
                    <a:pt x="33716" y="269713"/>
                  </a:cubicBezTo>
                  <a:cubicBezTo>
                    <a:pt x="21635" y="275753"/>
                    <a:pt x="11239" y="284697"/>
                    <a:pt x="0" y="292189"/>
                  </a:cubicBezTo>
                  <a:cubicBezTo>
                    <a:pt x="11239" y="299681"/>
                    <a:pt x="21989" y="307964"/>
                    <a:pt x="33716" y="314665"/>
                  </a:cubicBezTo>
                  <a:cubicBezTo>
                    <a:pt x="48262" y="322977"/>
                    <a:pt x="66824" y="325295"/>
                    <a:pt x="78671" y="337141"/>
                  </a:cubicBezTo>
                  <a:cubicBezTo>
                    <a:pt x="87048" y="345517"/>
                    <a:pt x="86163" y="359617"/>
                    <a:pt x="89909" y="370855"/>
                  </a:cubicBezTo>
                  <a:cubicBezTo>
                    <a:pt x="93655" y="400823"/>
                    <a:pt x="83828" y="436018"/>
                    <a:pt x="101148" y="460759"/>
                  </a:cubicBezTo>
                  <a:cubicBezTo>
                    <a:pt x="114735" y="480169"/>
                    <a:pt x="144932" y="481757"/>
                    <a:pt x="168579" y="483235"/>
                  </a:cubicBezTo>
                  <a:lnTo>
                    <a:pt x="348397" y="494473"/>
                  </a:lnTo>
                  <a:cubicBezTo>
                    <a:pt x="404590" y="490727"/>
                    <a:pt x="460658" y="483235"/>
                    <a:pt x="516976" y="483235"/>
                  </a:cubicBezTo>
                  <a:cubicBezTo>
                    <a:pt x="536078" y="483235"/>
                    <a:pt x="567128" y="476351"/>
                    <a:pt x="573169" y="494473"/>
                  </a:cubicBezTo>
                  <a:cubicBezTo>
                    <a:pt x="578467" y="510367"/>
                    <a:pt x="543769" y="510727"/>
                    <a:pt x="528214" y="516949"/>
                  </a:cubicBezTo>
                  <a:cubicBezTo>
                    <a:pt x="506216" y="525748"/>
                    <a:pt x="460783" y="539425"/>
                    <a:pt x="460783" y="539425"/>
                  </a:cubicBezTo>
                  <a:cubicBezTo>
                    <a:pt x="453291" y="561901"/>
                    <a:pt x="430814" y="584377"/>
                    <a:pt x="438306" y="606853"/>
                  </a:cubicBezTo>
                  <a:cubicBezTo>
                    <a:pt x="442052" y="618091"/>
                    <a:pt x="441168" y="632191"/>
                    <a:pt x="449544" y="640567"/>
                  </a:cubicBezTo>
                  <a:cubicBezTo>
                    <a:pt x="457921" y="648944"/>
                    <a:pt x="472664" y="646507"/>
                    <a:pt x="483260" y="651805"/>
                  </a:cubicBezTo>
                  <a:cubicBezTo>
                    <a:pt x="560874" y="690610"/>
                    <a:pt x="468370" y="662130"/>
                    <a:pt x="561930" y="685519"/>
                  </a:cubicBezTo>
                  <a:cubicBezTo>
                    <a:pt x="565676" y="674281"/>
                    <a:pt x="575492" y="663421"/>
                    <a:pt x="573169" y="651805"/>
                  </a:cubicBezTo>
                  <a:cubicBezTo>
                    <a:pt x="571091" y="641415"/>
                    <a:pt x="557310" y="637603"/>
                    <a:pt x="550691" y="629329"/>
                  </a:cubicBezTo>
                  <a:cubicBezTo>
                    <a:pt x="542253" y="618782"/>
                    <a:pt x="535706" y="606853"/>
                    <a:pt x="528214" y="595615"/>
                  </a:cubicBezTo>
                  <a:cubicBezTo>
                    <a:pt x="543199" y="591869"/>
                    <a:pt x="558972" y="590461"/>
                    <a:pt x="573169" y="584377"/>
                  </a:cubicBezTo>
                  <a:cubicBezTo>
                    <a:pt x="616872" y="565648"/>
                    <a:pt x="624368" y="535677"/>
                    <a:pt x="651839" y="494473"/>
                  </a:cubicBezTo>
                  <a:lnTo>
                    <a:pt x="674316" y="460759"/>
                  </a:lnTo>
                  <a:cubicBezTo>
                    <a:pt x="666824" y="449521"/>
                    <a:pt x="661390" y="436595"/>
                    <a:pt x="651839" y="427045"/>
                  </a:cubicBezTo>
                  <a:cubicBezTo>
                    <a:pt x="642288" y="417494"/>
                    <a:pt x="630466" y="410054"/>
                    <a:pt x="618123" y="404569"/>
                  </a:cubicBezTo>
                  <a:cubicBezTo>
                    <a:pt x="559663" y="378588"/>
                    <a:pt x="536019" y="379997"/>
                    <a:pt x="472021" y="370855"/>
                  </a:cubicBezTo>
                  <a:cubicBezTo>
                    <a:pt x="509483" y="367109"/>
                    <a:pt x="548423" y="370688"/>
                    <a:pt x="584407" y="359617"/>
                  </a:cubicBezTo>
                  <a:cubicBezTo>
                    <a:pt x="599598" y="354943"/>
                    <a:pt x="604899" y="334719"/>
                    <a:pt x="618123" y="325903"/>
                  </a:cubicBezTo>
                  <a:cubicBezTo>
                    <a:pt x="627980" y="319332"/>
                    <a:pt x="640600" y="318411"/>
                    <a:pt x="651839" y="314665"/>
                  </a:cubicBezTo>
                  <a:cubicBezTo>
                    <a:pt x="640600" y="307173"/>
                    <a:pt x="624825" y="303916"/>
                    <a:pt x="618123" y="292189"/>
                  </a:cubicBezTo>
                  <a:cubicBezTo>
                    <a:pt x="562571" y="194980"/>
                    <a:pt x="652238" y="266234"/>
                    <a:pt x="573169" y="213523"/>
                  </a:cubicBezTo>
                  <a:cubicBezTo>
                    <a:pt x="595688" y="123446"/>
                    <a:pt x="573074" y="179714"/>
                    <a:pt x="595646" y="202285"/>
                  </a:cubicBezTo>
                  <a:cubicBezTo>
                    <a:pt x="604023" y="210661"/>
                    <a:pt x="618123" y="209777"/>
                    <a:pt x="629362" y="213523"/>
                  </a:cubicBezTo>
                  <a:cubicBezTo>
                    <a:pt x="655585" y="209777"/>
                    <a:pt x="683308" y="211794"/>
                    <a:pt x="708032" y="202285"/>
                  </a:cubicBezTo>
                  <a:cubicBezTo>
                    <a:pt x="733245" y="192588"/>
                    <a:pt x="756361" y="176435"/>
                    <a:pt x="775463" y="157333"/>
                  </a:cubicBezTo>
                  <a:cubicBezTo>
                    <a:pt x="782955" y="149841"/>
                    <a:pt x="788463" y="139594"/>
                    <a:pt x="797940" y="134856"/>
                  </a:cubicBezTo>
                  <a:cubicBezTo>
                    <a:pt x="819132" y="124260"/>
                    <a:pt x="865372" y="112380"/>
                    <a:pt x="865372" y="112380"/>
                  </a:cubicBezTo>
                  <a:cubicBezTo>
                    <a:pt x="889927" y="75549"/>
                    <a:pt x="908453" y="95523"/>
                    <a:pt x="910326" y="89904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4268792" y="2954262"/>
              <a:ext cx="69305" cy="116366"/>
            </a:xfrm>
            <a:custGeom>
              <a:avLst/>
              <a:gdLst>
                <a:gd name="connsiteX0" fmla="*/ 1873 w 69305"/>
                <a:gd name="connsiteY0" fmla="*/ 91241 h 116366"/>
                <a:gd name="connsiteX1" fmla="*/ 35589 w 69305"/>
                <a:gd name="connsiteY1" fmla="*/ 113717 h 116366"/>
                <a:gd name="connsiteX2" fmla="*/ 69305 w 69305"/>
                <a:gd name="connsiteY2" fmla="*/ 35051 h 116366"/>
                <a:gd name="connsiteX3" fmla="*/ 24350 w 69305"/>
                <a:gd name="connsiteY3" fmla="*/ 57527 h 116366"/>
                <a:gd name="connsiteX4" fmla="*/ 1873 w 69305"/>
                <a:gd name="connsiteY4" fmla="*/ 91241 h 11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05" h="116366">
                  <a:moveTo>
                    <a:pt x="1873" y="91241"/>
                  </a:moveTo>
                  <a:cubicBezTo>
                    <a:pt x="3746" y="100606"/>
                    <a:pt x="22344" y="116366"/>
                    <a:pt x="35589" y="113717"/>
                  </a:cubicBezTo>
                  <a:cubicBezTo>
                    <a:pt x="56013" y="109632"/>
                    <a:pt x="66935" y="44528"/>
                    <a:pt x="69305" y="35051"/>
                  </a:cubicBezTo>
                  <a:cubicBezTo>
                    <a:pt x="16725" y="0"/>
                    <a:pt x="45740" y="4054"/>
                    <a:pt x="24350" y="57527"/>
                  </a:cubicBezTo>
                  <a:cubicBezTo>
                    <a:pt x="22382" y="62446"/>
                    <a:pt x="0" y="81876"/>
                    <a:pt x="1873" y="91241"/>
                  </a:cubicBez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er 148"/>
          <p:cNvGrpSpPr/>
          <p:nvPr/>
        </p:nvGrpSpPr>
        <p:grpSpPr>
          <a:xfrm>
            <a:off x="5893449" y="2430636"/>
            <a:ext cx="1593592" cy="1989829"/>
            <a:chOff x="5797808" y="1667771"/>
            <a:chExt cx="1593592" cy="1989829"/>
          </a:xfrm>
          <a:solidFill>
            <a:srgbClr val="E9C008"/>
          </a:solidFill>
        </p:grpSpPr>
        <p:sp>
          <p:nvSpPr>
            <p:cNvPr id="109" name="Rectangle 108"/>
            <p:cNvSpPr/>
            <p:nvPr/>
          </p:nvSpPr>
          <p:spPr>
            <a:xfrm>
              <a:off x="7182049" y="1935591"/>
              <a:ext cx="45719" cy="99061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5797808" y="1667771"/>
              <a:ext cx="1408781" cy="462675"/>
            </a:xfrm>
            <a:custGeom>
              <a:avLst/>
              <a:gdLst>
                <a:gd name="connsiteX0" fmla="*/ 1137320 w 1182274"/>
                <a:gd name="connsiteY0" fmla="*/ 191046 h 348379"/>
                <a:gd name="connsiteX1" fmla="*/ 856355 w 1182274"/>
                <a:gd name="connsiteY1" fmla="*/ 168570 h 348379"/>
                <a:gd name="connsiteX2" fmla="*/ 800162 w 1182274"/>
                <a:gd name="connsiteY2" fmla="*/ 157332 h 348379"/>
                <a:gd name="connsiteX3" fmla="*/ 710253 w 1182274"/>
                <a:gd name="connsiteY3" fmla="*/ 146094 h 348379"/>
                <a:gd name="connsiteX4" fmla="*/ 597867 w 1182274"/>
                <a:gd name="connsiteY4" fmla="*/ 123618 h 348379"/>
                <a:gd name="connsiteX5" fmla="*/ 474243 w 1182274"/>
                <a:gd name="connsiteY5" fmla="*/ 112380 h 348379"/>
                <a:gd name="connsiteX6" fmla="*/ 361857 w 1182274"/>
                <a:gd name="connsiteY6" fmla="*/ 89904 h 348379"/>
                <a:gd name="connsiteX7" fmla="*/ 271948 w 1182274"/>
                <a:gd name="connsiteY7" fmla="*/ 67428 h 348379"/>
                <a:gd name="connsiteX8" fmla="*/ 238232 w 1182274"/>
                <a:gd name="connsiteY8" fmla="*/ 44952 h 348379"/>
                <a:gd name="connsiteX9" fmla="*/ 159562 w 1182274"/>
                <a:gd name="connsiteY9" fmla="*/ 22476 h 348379"/>
                <a:gd name="connsiteX10" fmla="*/ 92131 w 1182274"/>
                <a:gd name="connsiteY10" fmla="*/ 0 h 348379"/>
                <a:gd name="connsiteX11" fmla="*/ 103369 w 1182274"/>
                <a:gd name="connsiteY11" fmla="*/ 78666 h 348379"/>
                <a:gd name="connsiteX12" fmla="*/ 114608 w 1182274"/>
                <a:gd name="connsiteY12" fmla="*/ 112380 h 348379"/>
                <a:gd name="connsiteX13" fmla="*/ 182039 w 1182274"/>
                <a:gd name="connsiteY13" fmla="*/ 134856 h 348379"/>
                <a:gd name="connsiteX14" fmla="*/ 193278 w 1182274"/>
                <a:gd name="connsiteY14" fmla="*/ 168570 h 348379"/>
                <a:gd name="connsiteX15" fmla="*/ 114608 w 1182274"/>
                <a:gd name="connsiteY15" fmla="*/ 247237 h 348379"/>
                <a:gd name="connsiteX16" fmla="*/ 80892 w 1182274"/>
                <a:gd name="connsiteY16" fmla="*/ 269713 h 348379"/>
                <a:gd name="connsiteX17" fmla="*/ 47176 w 1182274"/>
                <a:gd name="connsiteY17" fmla="*/ 292189 h 348379"/>
                <a:gd name="connsiteX18" fmla="*/ 13460 w 1182274"/>
                <a:gd name="connsiteY18" fmla="*/ 314665 h 348379"/>
                <a:gd name="connsiteX19" fmla="*/ 148323 w 1182274"/>
                <a:gd name="connsiteY19" fmla="*/ 303427 h 348379"/>
                <a:gd name="connsiteX20" fmla="*/ 226994 w 1182274"/>
                <a:gd name="connsiteY20" fmla="*/ 280951 h 348379"/>
                <a:gd name="connsiteX21" fmla="*/ 530436 w 1182274"/>
                <a:gd name="connsiteY21" fmla="*/ 303427 h 348379"/>
                <a:gd name="connsiteX22" fmla="*/ 811400 w 1182274"/>
                <a:gd name="connsiteY22" fmla="*/ 314665 h 348379"/>
                <a:gd name="connsiteX23" fmla="*/ 878832 w 1182274"/>
                <a:gd name="connsiteY23" fmla="*/ 325903 h 348379"/>
                <a:gd name="connsiteX24" fmla="*/ 1114842 w 1182274"/>
                <a:gd name="connsiteY24" fmla="*/ 348379 h 348379"/>
                <a:gd name="connsiteX25" fmla="*/ 1148558 w 1182274"/>
                <a:gd name="connsiteY25" fmla="*/ 325903 h 348379"/>
                <a:gd name="connsiteX26" fmla="*/ 1126081 w 1182274"/>
                <a:gd name="connsiteY26" fmla="*/ 191046 h 348379"/>
                <a:gd name="connsiteX27" fmla="*/ 1137320 w 1182274"/>
                <a:gd name="connsiteY27" fmla="*/ 191046 h 34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2274" h="348379">
                  <a:moveTo>
                    <a:pt x="1137320" y="191046"/>
                  </a:moveTo>
                  <a:cubicBezTo>
                    <a:pt x="1092366" y="187300"/>
                    <a:pt x="940567" y="179798"/>
                    <a:pt x="856355" y="168570"/>
                  </a:cubicBezTo>
                  <a:cubicBezTo>
                    <a:pt x="837421" y="166046"/>
                    <a:pt x="819042" y="160236"/>
                    <a:pt x="800162" y="157332"/>
                  </a:cubicBezTo>
                  <a:cubicBezTo>
                    <a:pt x="770310" y="152740"/>
                    <a:pt x="740045" y="151059"/>
                    <a:pt x="710253" y="146094"/>
                  </a:cubicBezTo>
                  <a:cubicBezTo>
                    <a:pt x="672569" y="139814"/>
                    <a:pt x="635914" y="127077"/>
                    <a:pt x="597867" y="123618"/>
                  </a:cubicBezTo>
                  <a:lnTo>
                    <a:pt x="474243" y="112380"/>
                  </a:lnTo>
                  <a:cubicBezTo>
                    <a:pt x="394729" y="92503"/>
                    <a:pt x="462895" y="108274"/>
                    <a:pt x="361857" y="89904"/>
                  </a:cubicBezTo>
                  <a:cubicBezTo>
                    <a:pt x="341705" y="86240"/>
                    <a:pt x="294230" y="78568"/>
                    <a:pt x="271948" y="67428"/>
                  </a:cubicBezTo>
                  <a:cubicBezTo>
                    <a:pt x="259867" y="61388"/>
                    <a:pt x="250313" y="50992"/>
                    <a:pt x="238232" y="44952"/>
                  </a:cubicBezTo>
                  <a:cubicBezTo>
                    <a:pt x="219348" y="35510"/>
                    <a:pt x="177566" y="27877"/>
                    <a:pt x="159562" y="22476"/>
                  </a:cubicBezTo>
                  <a:cubicBezTo>
                    <a:pt x="136868" y="15668"/>
                    <a:pt x="92131" y="0"/>
                    <a:pt x="92131" y="0"/>
                  </a:cubicBezTo>
                  <a:cubicBezTo>
                    <a:pt x="95877" y="26222"/>
                    <a:pt x="98174" y="52692"/>
                    <a:pt x="103369" y="78666"/>
                  </a:cubicBezTo>
                  <a:cubicBezTo>
                    <a:pt x="105692" y="90282"/>
                    <a:pt x="104968" y="105495"/>
                    <a:pt x="114608" y="112380"/>
                  </a:cubicBezTo>
                  <a:cubicBezTo>
                    <a:pt x="133888" y="126151"/>
                    <a:pt x="182039" y="134856"/>
                    <a:pt x="182039" y="134856"/>
                  </a:cubicBezTo>
                  <a:cubicBezTo>
                    <a:pt x="185785" y="146094"/>
                    <a:pt x="193278" y="156724"/>
                    <a:pt x="193278" y="168570"/>
                  </a:cubicBezTo>
                  <a:cubicBezTo>
                    <a:pt x="193278" y="214725"/>
                    <a:pt x="146786" y="225786"/>
                    <a:pt x="114608" y="247237"/>
                  </a:cubicBezTo>
                  <a:lnTo>
                    <a:pt x="80892" y="269713"/>
                  </a:lnTo>
                  <a:lnTo>
                    <a:pt x="47176" y="292189"/>
                  </a:lnTo>
                  <a:cubicBezTo>
                    <a:pt x="35937" y="299681"/>
                    <a:pt x="0" y="315787"/>
                    <a:pt x="13460" y="314665"/>
                  </a:cubicBezTo>
                  <a:lnTo>
                    <a:pt x="148323" y="303427"/>
                  </a:lnTo>
                  <a:cubicBezTo>
                    <a:pt x="164223" y="298127"/>
                    <a:pt x="212882" y="280951"/>
                    <a:pt x="226994" y="280951"/>
                  </a:cubicBezTo>
                  <a:cubicBezTo>
                    <a:pt x="537882" y="280951"/>
                    <a:pt x="324632" y="291321"/>
                    <a:pt x="530436" y="303427"/>
                  </a:cubicBezTo>
                  <a:cubicBezTo>
                    <a:pt x="624004" y="308931"/>
                    <a:pt x="717745" y="310919"/>
                    <a:pt x="811400" y="314665"/>
                  </a:cubicBezTo>
                  <a:cubicBezTo>
                    <a:pt x="833877" y="318411"/>
                    <a:pt x="856123" y="324011"/>
                    <a:pt x="878832" y="325903"/>
                  </a:cubicBezTo>
                  <a:cubicBezTo>
                    <a:pt x="1116746" y="345728"/>
                    <a:pt x="1012884" y="314394"/>
                    <a:pt x="1114842" y="348379"/>
                  </a:cubicBezTo>
                  <a:cubicBezTo>
                    <a:pt x="1126081" y="340887"/>
                    <a:pt x="1146142" y="339192"/>
                    <a:pt x="1148558" y="325903"/>
                  </a:cubicBezTo>
                  <a:cubicBezTo>
                    <a:pt x="1165319" y="233725"/>
                    <a:pt x="1137813" y="249699"/>
                    <a:pt x="1126081" y="191046"/>
                  </a:cubicBezTo>
                  <a:cubicBezTo>
                    <a:pt x="1124612" y="183700"/>
                    <a:pt x="1182274" y="194792"/>
                    <a:pt x="1137320" y="1910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 rot="360000">
              <a:off x="5995981" y="1757448"/>
              <a:ext cx="98316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Together</a:t>
              </a:r>
              <a:endParaRPr lang="en-US" sz="1600" dirty="0"/>
            </a:p>
          </p:txBody>
        </p:sp>
        <p:grpSp>
          <p:nvGrpSpPr>
            <p:cNvPr id="106" name="Grouper 16"/>
            <p:cNvGrpSpPr/>
            <p:nvPr/>
          </p:nvGrpSpPr>
          <p:grpSpPr>
            <a:xfrm>
              <a:off x="6690932" y="2558711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3" name="Forme libre 1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orme libre 1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er 19"/>
            <p:cNvGrpSpPr/>
            <p:nvPr/>
          </p:nvGrpSpPr>
          <p:grpSpPr>
            <a:xfrm>
              <a:off x="6884894" y="2820467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6" name="Forme libre 20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orme libre 21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er 22"/>
            <p:cNvGrpSpPr/>
            <p:nvPr/>
          </p:nvGrpSpPr>
          <p:grpSpPr>
            <a:xfrm>
              <a:off x="6787914" y="3147662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9" name="Forme libre 23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orme libre 24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er 34"/>
            <p:cNvGrpSpPr/>
            <p:nvPr/>
          </p:nvGrpSpPr>
          <p:grpSpPr>
            <a:xfrm>
              <a:off x="6303004" y="2493272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22" name="Forme libre 121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orme libre 122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er 37"/>
            <p:cNvGrpSpPr/>
            <p:nvPr/>
          </p:nvGrpSpPr>
          <p:grpSpPr>
            <a:xfrm>
              <a:off x="6496968" y="2755028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25" name="Forme libre 124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orme libre 125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er 40"/>
            <p:cNvGrpSpPr/>
            <p:nvPr/>
          </p:nvGrpSpPr>
          <p:grpSpPr>
            <a:xfrm>
              <a:off x="6593950" y="2951345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28" name="Forme libre 12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orme libre 12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er 52"/>
            <p:cNvGrpSpPr/>
            <p:nvPr/>
          </p:nvGrpSpPr>
          <p:grpSpPr>
            <a:xfrm>
              <a:off x="6012058" y="2689589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31" name="Forme libre 130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orme libre 131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er 55"/>
            <p:cNvGrpSpPr/>
            <p:nvPr/>
          </p:nvGrpSpPr>
          <p:grpSpPr>
            <a:xfrm>
              <a:off x="6206022" y="2885906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34" name="Forme libre 133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orme libre 134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er 58"/>
            <p:cNvGrpSpPr/>
            <p:nvPr/>
          </p:nvGrpSpPr>
          <p:grpSpPr>
            <a:xfrm>
              <a:off x="6399986" y="3082223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37" name="Forme libre 136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orme libre 137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er 70"/>
            <p:cNvGrpSpPr/>
            <p:nvPr/>
          </p:nvGrpSpPr>
          <p:grpSpPr>
            <a:xfrm>
              <a:off x="5818094" y="2624150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40" name="Forme libre 139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orme libre 140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er 73"/>
            <p:cNvGrpSpPr/>
            <p:nvPr/>
          </p:nvGrpSpPr>
          <p:grpSpPr>
            <a:xfrm>
              <a:off x="5915076" y="3016784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43" name="Forme libre 142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orme libre 143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er 76"/>
            <p:cNvGrpSpPr/>
            <p:nvPr/>
          </p:nvGrpSpPr>
          <p:grpSpPr>
            <a:xfrm>
              <a:off x="6109040" y="3213099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46" name="Forme libre 145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orme libre 146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8" name="ZoneTexte 15"/>
          <p:cNvSpPr txBox="1">
            <a:spLocks noChangeArrowheads="1"/>
          </p:cNvSpPr>
          <p:nvPr/>
        </p:nvSpPr>
        <p:spPr bwMode="auto">
          <a:xfrm>
            <a:off x="4583112" y="0"/>
            <a:ext cx="456088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Kellerer</a:t>
            </a:r>
            <a:r>
              <a:rPr lang="en-US" sz="1600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 “</a:t>
            </a:r>
            <a:r>
              <a:rPr lang="en-US" sz="1600" i="1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Beating the diffraction limit in astronomy via quantum cloning</a:t>
            </a:r>
            <a:r>
              <a:rPr lang="en-US" sz="1600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” A&amp;A 2014</a:t>
            </a:r>
          </a:p>
          <a:p>
            <a:pPr>
              <a:spcAft>
                <a:spcPts val="1200"/>
              </a:spcAft>
            </a:pPr>
            <a:r>
              <a:rPr lang="en-US" sz="1600" dirty="0" err="1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Kellerer</a:t>
            </a:r>
            <a:r>
              <a:rPr lang="en-US" sz="1600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 “</a:t>
            </a:r>
            <a:r>
              <a:rPr lang="en-US" sz="1600" i="1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Quantum telescopes</a:t>
            </a:r>
            <a:r>
              <a:rPr lang="en-US" sz="1600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” A&amp;G in press </a:t>
            </a:r>
            <a:endParaRPr lang="en-US" sz="1600" dirty="0">
              <a:solidFill>
                <a:srgbClr val="FFFFFF"/>
              </a:solidFill>
              <a:latin typeface="Times New Roman"/>
              <a:ea typeface="Apple Casual" charset="0"/>
              <a:cs typeface="Times New Roman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98772" y="199587"/>
            <a:ext cx="27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Heralded photon cloning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51130" y="5867400"/>
            <a:ext cx="4597070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The contribution from spontaneous emissions is minimized through use of a trigger signal</a:t>
            </a:r>
            <a:endParaRPr lang="en-US" sz="1600" dirty="0">
              <a:solidFill>
                <a:srgbClr val="3EC9C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roch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685800"/>
            <a:ext cx="8089900" cy="56366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38400" y="179943"/>
            <a:ext cx="439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Quantum non-demolition measurements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869513"/>
            <a:ext cx="8763000" cy="531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828800" y="6019800"/>
            <a:ext cx="58924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Not applicable to astronomy: the photon is trapped inside the cavity</a:t>
            </a:r>
            <a:endParaRPr lang="en-US" sz="1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eiserer_abstr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543800" cy="3922568"/>
          </a:xfrm>
          <a:prstGeom prst="rect">
            <a:avLst/>
          </a:prstGeom>
        </p:spPr>
      </p:pic>
      <p:pic>
        <p:nvPicPr>
          <p:cNvPr id="6" name="Image 5" descr="Reiser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685800"/>
            <a:ext cx="4486275" cy="143827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4800600" y="5257800"/>
            <a:ext cx="30480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990600" y="5486400"/>
            <a:ext cx="67056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990600" y="5713412"/>
            <a:ext cx="68580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28850" y="179943"/>
            <a:ext cx="439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Quantum non-demolition measurements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71600" y="6350169"/>
            <a:ext cx="589247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 this experiment the photon is not trapped inside the cavity</a:t>
            </a:r>
            <a:endParaRPr lang="en-US" sz="1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1169" y="3152001"/>
            <a:ext cx="2602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baseline="30000" dirty="0" smtClean="0"/>
              <a:t>Science </a:t>
            </a:r>
            <a:r>
              <a:rPr lang="fr-FR" sz="2400" b="1" i="1" baseline="30000" dirty="0" smtClean="0"/>
              <a:t>342, 1349 (2013);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373904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Other approaches to overcome the diffraction limit behind a telescope?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068886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What medium and cavity are required to amplify a single photon?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763869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Quantum non demolition measurements on single photons from an astronomical source?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Image 6" descr="Mu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158"/>
            <a:ext cx="3048000" cy="2354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990600"/>
            <a:ext cx="4724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Comic Sans MS"/>
                <a:cs typeface="Comic Sans MS"/>
              </a:rPr>
              <a:t>Towards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latin typeface="Comic Sans MS"/>
                <a:cs typeface="Comic Sans MS"/>
              </a:rPr>
              <a:t> quantum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  <a:latin typeface="Comic Sans MS"/>
                <a:cs typeface="Comic Sans MS"/>
              </a:rPr>
              <a:t>telescopes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Comic Sans MS"/>
                <a:cs typeface="Comic Sans MS"/>
              </a:rPr>
              <a:t>: 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mic Sans MS"/>
                <a:cs typeface="Comic Sans MS"/>
              </a:rPr>
              <a:t>Some questions for the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900238" y="228600"/>
            <a:ext cx="55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Stimulated emission depletion microscopy (STED)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944" y="2039384"/>
            <a:ext cx="2590800" cy="2460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1152144" y="2835210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57144" y="2039384"/>
            <a:ext cx="2590800" cy="2460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3895344" y="2835210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ouée 13"/>
          <p:cNvSpPr>
            <a:spLocks noChangeAspect="1"/>
          </p:cNvSpPr>
          <p:nvPr/>
        </p:nvSpPr>
        <p:spPr>
          <a:xfrm>
            <a:off x="3419856" y="2297238"/>
            <a:ext cx="1990344" cy="1990344"/>
          </a:xfrm>
          <a:prstGeom prst="donut">
            <a:avLst>
              <a:gd name="adj" fmla="val 41075"/>
            </a:avLst>
          </a:prstGeom>
          <a:solidFill>
            <a:srgbClr val="0F79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00344" y="2039384"/>
            <a:ext cx="2590800" cy="2460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6964680" y="3155250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/>
          <p:nvPr/>
        </p:nvCxnSpPr>
        <p:spPr>
          <a:xfrm rot="10800000">
            <a:off x="1219200" y="5622372"/>
            <a:ext cx="990600" cy="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>
            <a:off x="1219199" y="5012772"/>
            <a:ext cx="990600" cy="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ous-titre 2"/>
          <p:cNvSpPr txBox="1">
            <a:spLocks/>
          </p:cNvSpPr>
          <p:nvPr/>
        </p:nvSpPr>
        <p:spPr>
          <a:xfrm>
            <a:off x="762000" y="5460447"/>
            <a:ext cx="777692" cy="32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omic Sans MS"/>
              </a:rPr>
              <a:t>E</a:t>
            </a:r>
            <a:r>
              <a:rPr kumimoji="0" lang="en-US" sz="16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omic Sans MS"/>
              </a:rPr>
              <a:t>0</a:t>
            </a:r>
            <a:endParaRPr kumimoji="0" lang="en-US" sz="1600" b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Comic Sans MS"/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762000" y="4835243"/>
            <a:ext cx="777692" cy="32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omic Sans MS"/>
              </a:rPr>
              <a:t>E</a:t>
            </a:r>
            <a:r>
              <a:rPr kumimoji="0" lang="en-US" sz="1600" b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omic Sans MS"/>
              </a:rPr>
              <a:t>1</a:t>
            </a:r>
            <a:endParaRPr kumimoji="0" lang="en-US" sz="1600" b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Comic Sans MS"/>
            </a:endParaRPr>
          </a:p>
        </p:txBody>
      </p:sp>
      <p:sp>
        <p:nvSpPr>
          <p:cNvPr id="25" name="Forme libre 24"/>
          <p:cNvSpPr/>
          <p:nvPr/>
        </p:nvSpPr>
        <p:spPr>
          <a:xfrm flipH="1" flipV="1">
            <a:off x="1399356" y="5011184"/>
            <a:ext cx="216536" cy="618091"/>
          </a:xfrm>
          <a:custGeom>
            <a:avLst/>
            <a:gdLst>
              <a:gd name="connsiteX0" fmla="*/ 0 w 207914"/>
              <a:gd name="connsiteY0" fmla="*/ 0 h 618091"/>
              <a:gd name="connsiteX1" fmla="*/ 202295 w 207914"/>
              <a:gd name="connsiteY1" fmla="*/ 325902 h 618091"/>
              <a:gd name="connsiteX2" fmla="*/ 33716 w 207914"/>
              <a:gd name="connsiteY2" fmla="*/ 618091 h 618091"/>
              <a:gd name="connsiteX3" fmla="*/ 33716 w 207914"/>
              <a:gd name="connsiteY3" fmla="*/ 618091 h 6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4" h="618091">
                <a:moveTo>
                  <a:pt x="0" y="0"/>
                </a:moveTo>
                <a:cubicBezTo>
                  <a:pt x="98338" y="111443"/>
                  <a:pt x="196676" y="222887"/>
                  <a:pt x="202295" y="325902"/>
                </a:cubicBezTo>
                <a:cubicBezTo>
                  <a:pt x="207914" y="428917"/>
                  <a:pt x="33716" y="618091"/>
                  <a:pt x="33716" y="618091"/>
                </a:cubicBezTo>
                <a:lnTo>
                  <a:pt x="33716" y="618091"/>
                </a:lnTo>
              </a:path>
            </a:pathLst>
          </a:custGeom>
          <a:ln>
            <a:solidFill>
              <a:srgbClr val="FFFF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1660876" y="4968043"/>
            <a:ext cx="98608" cy="100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Connecteur droit avec flèche 27"/>
          <p:cNvCxnSpPr/>
          <p:nvPr/>
        </p:nvCxnSpPr>
        <p:spPr>
          <a:xfrm rot="10800000">
            <a:off x="3971544" y="5629275"/>
            <a:ext cx="990600" cy="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>
            <a:off x="3971543" y="5019675"/>
            <a:ext cx="990600" cy="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>
            <a:off x="4511828" y="5012773"/>
            <a:ext cx="219792" cy="616503"/>
          </a:xfrm>
          <a:custGeom>
            <a:avLst/>
            <a:gdLst>
              <a:gd name="connsiteX0" fmla="*/ 0 w 207914"/>
              <a:gd name="connsiteY0" fmla="*/ 0 h 618091"/>
              <a:gd name="connsiteX1" fmla="*/ 202295 w 207914"/>
              <a:gd name="connsiteY1" fmla="*/ 325902 h 618091"/>
              <a:gd name="connsiteX2" fmla="*/ 33716 w 207914"/>
              <a:gd name="connsiteY2" fmla="*/ 618091 h 618091"/>
              <a:gd name="connsiteX3" fmla="*/ 33716 w 207914"/>
              <a:gd name="connsiteY3" fmla="*/ 618091 h 6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4" h="618091">
                <a:moveTo>
                  <a:pt x="0" y="0"/>
                </a:moveTo>
                <a:cubicBezTo>
                  <a:pt x="98338" y="111443"/>
                  <a:pt x="196676" y="222887"/>
                  <a:pt x="202295" y="325902"/>
                </a:cubicBezTo>
                <a:cubicBezTo>
                  <a:pt x="207914" y="428917"/>
                  <a:pt x="33716" y="618091"/>
                  <a:pt x="33716" y="618091"/>
                </a:cubicBezTo>
                <a:lnTo>
                  <a:pt x="33716" y="618091"/>
                </a:lnTo>
              </a:path>
            </a:pathLst>
          </a:custGeom>
          <a:ln>
            <a:solidFill>
              <a:srgbClr val="FFFF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4413220" y="5573927"/>
            <a:ext cx="98608" cy="100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Connecteur droit avec flèche 33"/>
          <p:cNvCxnSpPr/>
          <p:nvPr/>
        </p:nvCxnSpPr>
        <p:spPr>
          <a:xfrm rot="10800000">
            <a:off x="6781800" y="5573927"/>
            <a:ext cx="990600" cy="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10800000">
            <a:off x="6781799" y="4964327"/>
            <a:ext cx="990600" cy="0"/>
          </a:xfrm>
          <a:prstGeom prst="straightConnector1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orme libre 37"/>
          <p:cNvSpPr/>
          <p:nvPr/>
        </p:nvSpPr>
        <p:spPr>
          <a:xfrm>
            <a:off x="7322084" y="4957425"/>
            <a:ext cx="219792" cy="616503"/>
          </a:xfrm>
          <a:custGeom>
            <a:avLst/>
            <a:gdLst>
              <a:gd name="connsiteX0" fmla="*/ 0 w 207914"/>
              <a:gd name="connsiteY0" fmla="*/ 0 h 618091"/>
              <a:gd name="connsiteX1" fmla="*/ 202295 w 207914"/>
              <a:gd name="connsiteY1" fmla="*/ 325902 h 618091"/>
              <a:gd name="connsiteX2" fmla="*/ 33716 w 207914"/>
              <a:gd name="connsiteY2" fmla="*/ 618091 h 618091"/>
              <a:gd name="connsiteX3" fmla="*/ 33716 w 207914"/>
              <a:gd name="connsiteY3" fmla="*/ 618091 h 6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14" h="618091">
                <a:moveTo>
                  <a:pt x="0" y="0"/>
                </a:moveTo>
                <a:cubicBezTo>
                  <a:pt x="98338" y="111443"/>
                  <a:pt x="196676" y="222887"/>
                  <a:pt x="202295" y="325902"/>
                </a:cubicBezTo>
                <a:cubicBezTo>
                  <a:pt x="207914" y="428917"/>
                  <a:pt x="33716" y="618091"/>
                  <a:pt x="33716" y="618091"/>
                </a:cubicBezTo>
                <a:lnTo>
                  <a:pt x="33716" y="618091"/>
                </a:lnTo>
              </a:path>
            </a:pathLst>
          </a:custGeom>
          <a:ln>
            <a:solidFill>
              <a:srgbClr val="FFFF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7223476" y="5518579"/>
            <a:ext cx="98608" cy="1005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ZoneTexte 15"/>
          <p:cNvSpPr txBox="1">
            <a:spLocks noChangeArrowheads="1"/>
          </p:cNvSpPr>
          <p:nvPr/>
        </p:nvSpPr>
        <p:spPr bwMode="auto">
          <a:xfrm>
            <a:off x="289198" y="1460212"/>
            <a:ext cx="26155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Atoms are excited</a:t>
            </a:r>
            <a:endParaRPr lang="en-US" sz="1600" dirty="0">
              <a:solidFill>
                <a:srgbClr val="FFFFFF"/>
              </a:solidFill>
              <a:latin typeface="Times New Roman"/>
              <a:ea typeface="Apple Casual" charset="0"/>
              <a:cs typeface="Times New Roman"/>
            </a:endParaRPr>
          </a:p>
        </p:txBody>
      </p:sp>
      <p:sp>
        <p:nvSpPr>
          <p:cNvPr id="41" name="ZoneTexte 15"/>
          <p:cNvSpPr txBox="1">
            <a:spLocks noChangeArrowheads="1"/>
          </p:cNvSpPr>
          <p:nvPr/>
        </p:nvSpPr>
        <p:spPr bwMode="auto">
          <a:xfrm>
            <a:off x="3057144" y="1460212"/>
            <a:ext cx="2590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Back into ground state through stimulated emission </a:t>
            </a:r>
            <a:endParaRPr lang="en-US" sz="1600" dirty="0">
              <a:solidFill>
                <a:srgbClr val="FFFFFF"/>
              </a:solidFill>
              <a:latin typeface="Times New Roman"/>
              <a:ea typeface="Apple Casual" charset="0"/>
              <a:cs typeface="Times New Roman"/>
            </a:endParaRPr>
          </a:p>
        </p:txBody>
      </p:sp>
      <p:sp>
        <p:nvSpPr>
          <p:cNvPr id="42" name="ZoneTexte 15"/>
          <p:cNvSpPr txBox="1">
            <a:spLocks noChangeArrowheads="1"/>
          </p:cNvSpPr>
          <p:nvPr/>
        </p:nvSpPr>
        <p:spPr bwMode="auto">
          <a:xfrm>
            <a:off x="5791200" y="1460212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Times New Roman"/>
                <a:ea typeface="Apple Casual" charset="0"/>
                <a:cs typeface="Times New Roman"/>
              </a:rPr>
              <a:t>Atoms emit spontaneously</a:t>
            </a:r>
            <a:endParaRPr lang="en-US" sz="1600" dirty="0">
              <a:solidFill>
                <a:srgbClr val="FFFFFF"/>
              </a:solidFill>
              <a:latin typeface="Times New Roman"/>
              <a:ea typeface="Apple Casual" charset="0"/>
              <a:cs typeface="Times New Roman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3209544" y="5165996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3209544" y="5319984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209544" y="5460447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4962144" y="5105400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962144" y="5259388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4962144" y="5399851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962144" y="5550663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7781544" y="5260976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289198" y="5321572"/>
            <a:ext cx="609600" cy="1588"/>
          </a:xfrm>
          <a:prstGeom prst="straightConnector1">
            <a:avLst/>
          </a:pr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316164" y="6172200"/>
            <a:ext cx="50059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diffraction limit is routinely overcome in microscopy</a:t>
            </a:r>
            <a:endParaRPr lang="en-US" sz="1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883156" y="3292410"/>
            <a:ext cx="274320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2066544" y="3292410"/>
            <a:ext cx="274320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ous-titre 2"/>
          <p:cNvSpPr txBox="1">
            <a:spLocks/>
          </p:cNvSpPr>
          <p:nvPr/>
        </p:nvSpPr>
        <p:spPr>
          <a:xfrm>
            <a:off x="1219200" y="3123133"/>
            <a:ext cx="777692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omic Sans MS"/>
              </a:rPr>
              <a:t>λ/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omic Sans MS"/>
              </a:rPr>
              <a:t>D</a:t>
            </a:r>
            <a:endParaRPr kumimoji="0" lang="en-US" sz="1600" b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Comic Sans MS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3148009" y="3292410"/>
            <a:ext cx="274320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>
            <a:off x="4252724" y="3292410"/>
            <a:ext cx="274320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Sous-titre 2"/>
          <p:cNvSpPr txBox="1">
            <a:spLocks/>
          </p:cNvSpPr>
          <p:nvPr/>
        </p:nvSpPr>
        <p:spPr>
          <a:xfrm>
            <a:off x="3450336" y="3123133"/>
            <a:ext cx="777692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omic Sans MS"/>
              </a:rPr>
              <a:t>λ/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omic Sans MS"/>
              </a:rPr>
              <a:t>D</a:t>
            </a:r>
            <a:endParaRPr kumimoji="0" lang="en-US" sz="16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omic Sans MS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6702363" y="3293477"/>
            <a:ext cx="274320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7234432" y="3293477"/>
            <a:ext cx="274320" cy="0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Sous-titre 2"/>
          <p:cNvSpPr txBox="1">
            <a:spLocks/>
          </p:cNvSpPr>
          <p:nvPr/>
        </p:nvSpPr>
        <p:spPr>
          <a:xfrm>
            <a:off x="6705600" y="3395246"/>
            <a:ext cx="777692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omic Sans MS"/>
              </a:rPr>
              <a:t>&lt;&lt; λ/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omic Sans MS"/>
              </a:rPr>
              <a:t>D</a:t>
            </a:r>
            <a:endParaRPr kumimoji="0" lang="en-US" sz="16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32" grpId="0" animBg="1"/>
      <p:bldP spid="33" grpId="0" animBg="1"/>
      <p:bldP spid="38" grpId="0" animBg="1"/>
      <p:bldP spid="39" grpId="0" animBg="1"/>
      <p:bldP spid="41" grpId="0"/>
      <p:bldP spid="42" grpId="0"/>
      <p:bldP spid="36" grpId="0"/>
      <p:bldP spid="59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 rot="5400000">
            <a:off x="7021273" y="4108310"/>
            <a:ext cx="3493807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ous-titre 2"/>
          <p:cNvSpPr txBox="1">
            <a:spLocks/>
          </p:cNvSpPr>
          <p:nvPr/>
        </p:nvSpPr>
        <p:spPr>
          <a:xfrm>
            <a:off x="4397192" y="934244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telescope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aperture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7924800" y="1714500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124200" y="4108310"/>
            <a:ext cx="1143000" cy="158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5759925" y="2851805"/>
            <a:ext cx="183675" cy="25145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endCxn id="34" idx="0"/>
          </p:cNvCxnSpPr>
          <p:nvPr/>
        </p:nvCxnSpPr>
        <p:spPr>
          <a:xfrm rot="5400000">
            <a:off x="5059308" y="2054950"/>
            <a:ext cx="1593710" cy="0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5339639" y="5850522"/>
            <a:ext cx="1033046" cy="2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38900" y="507763"/>
            <a:ext cx="2286000" cy="750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anchor="ctr" anchorCtr="0">
            <a:noAutofit/>
          </a:bodyPr>
          <a:lstStyle/>
          <a:p>
            <a:pPr algn="ctr"/>
            <a:r>
              <a:rPr lang="fr-FR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fr-FR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fr-FR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&gt;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ħ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440"/>
            <a:ext cx="442452" cy="3657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79606" y="179943"/>
            <a:ext cx="341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Origin of the diffraction limit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22432" y="6443246"/>
            <a:ext cx="64895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The diffraction limit is rooted in the Heisenberg uncertainty principle </a:t>
            </a:r>
            <a:endParaRPr lang="en-US" sz="1600" dirty="0">
              <a:solidFill>
                <a:srgbClr val="E9C008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 rot="5400000">
            <a:off x="7021273" y="4108310"/>
            <a:ext cx="3493807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ous-titre 2"/>
          <p:cNvSpPr txBox="1">
            <a:spLocks/>
          </p:cNvSpPr>
          <p:nvPr/>
        </p:nvSpPr>
        <p:spPr>
          <a:xfrm>
            <a:off x="4397192" y="934244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telescope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aperture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7924800" y="1714500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124200" y="4108310"/>
            <a:ext cx="1143000" cy="158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944394" y="4115932"/>
            <a:ext cx="1143691" cy="15126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5759925" y="2851805"/>
            <a:ext cx="183675" cy="25145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endCxn id="34" idx="0"/>
          </p:cNvCxnSpPr>
          <p:nvPr/>
        </p:nvCxnSpPr>
        <p:spPr>
          <a:xfrm rot="5400000">
            <a:off x="5059308" y="2054950"/>
            <a:ext cx="1593710" cy="0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5339639" y="5850522"/>
            <a:ext cx="1033046" cy="2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38900" y="507763"/>
            <a:ext cx="2286000" cy="750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anchor="ctr" anchorCtr="0">
            <a:noAutofit/>
          </a:bodyPr>
          <a:lstStyle/>
          <a:p>
            <a:pPr algn="ctr"/>
            <a:r>
              <a:rPr lang="fr-FR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fr-FR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fr-FR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&gt;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ħ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440"/>
            <a:ext cx="442452" cy="3657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79606" y="179943"/>
            <a:ext cx="341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Origin of the diffraction limit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22432" y="6443246"/>
            <a:ext cx="64895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The diffraction limit is rooted in the Heisenberg uncertainty principle </a:t>
            </a:r>
            <a:endParaRPr lang="en-US" sz="1600" dirty="0">
              <a:solidFill>
                <a:srgbClr val="E9C008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 rot="5400000">
            <a:off x="7021273" y="4108310"/>
            <a:ext cx="3493807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ous-titre 2"/>
          <p:cNvSpPr txBox="1">
            <a:spLocks/>
          </p:cNvSpPr>
          <p:nvPr/>
        </p:nvSpPr>
        <p:spPr>
          <a:xfrm>
            <a:off x="4397192" y="934244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telescope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aperture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7924800" y="1714500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124200" y="4108310"/>
            <a:ext cx="1143000" cy="158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5944394" y="3963532"/>
            <a:ext cx="1143691" cy="14809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5759925" y="2851805"/>
            <a:ext cx="183675" cy="25145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8724900" y="3810000"/>
            <a:ext cx="98608" cy="10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endCxn id="34" idx="0"/>
          </p:cNvCxnSpPr>
          <p:nvPr/>
        </p:nvCxnSpPr>
        <p:spPr>
          <a:xfrm rot="5400000">
            <a:off x="5059308" y="2054950"/>
            <a:ext cx="1593710" cy="0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5339639" y="5850522"/>
            <a:ext cx="1033046" cy="2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38900" y="507763"/>
            <a:ext cx="2286000" cy="750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anchor="ctr" anchorCtr="0">
            <a:noAutofit/>
          </a:bodyPr>
          <a:lstStyle/>
          <a:p>
            <a:pPr algn="ctr"/>
            <a:r>
              <a:rPr lang="fr-FR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fr-FR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fr-FR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&gt;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ħ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440"/>
            <a:ext cx="442452" cy="3657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79606" y="179943"/>
            <a:ext cx="341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Origin of the diffraction limit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22432" y="6443246"/>
            <a:ext cx="64895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The diffraction limit is rooted in the Heisenberg uncertainty principle </a:t>
            </a:r>
            <a:endParaRPr lang="en-US" sz="1600" dirty="0">
              <a:solidFill>
                <a:srgbClr val="E9C008"/>
              </a:solidFill>
              <a:latin typeface="Times New Roman"/>
              <a:cs typeface="Times New Roman"/>
            </a:endParaRPr>
          </a:p>
        </p:txBody>
      </p:sp>
      <p:sp>
        <p:nvSpPr>
          <p:cNvPr id="15" name="Forme libre 14"/>
          <p:cNvSpPr>
            <a:spLocks noChangeAspect="1"/>
          </p:cNvSpPr>
          <p:nvPr/>
        </p:nvSpPr>
        <p:spPr>
          <a:xfrm rot="16200000">
            <a:off x="7581319" y="3657020"/>
            <a:ext cx="1371600" cy="915562"/>
          </a:xfrm>
          <a:custGeom>
            <a:avLst/>
            <a:gdLst>
              <a:gd name="connsiteX0" fmla="*/ 0 w 1416063"/>
              <a:gd name="connsiteY0" fmla="*/ 1406626 h 1417864"/>
              <a:gd name="connsiteX1" fmla="*/ 146102 w 1416063"/>
              <a:gd name="connsiteY1" fmla="*/ 1361674 h 1417864"/>
              <a:gd name="connsiteX2" fmla="*/ 280965 w 1416063"/>
              <a:gd name="connsiteY2" fmla="*/ 1406626 h 1417864"/>
              <a:gd name="connsiteX3" fmla="*/ 359635 w 1416063"/>
              <a:gd name="connsiteY3" fmla="*/ 1361674 h 1417864"/>
              <a:gd name="connsiteX4" fmla="*/ 483260 w 1416063"/>
              <a:gd name="connsiteY4" fmla="*/ 1069485 h 1417864"/>
              <a:gd name="connsiteX5" fmla="*/ 561930 w 1416063"/>
              <a:gd name="connsiteY5" fmla="*/ 642440 h 1417864"/>
              <a:gd name="connsiteX6" fmla="*/ 629361 w 1416063"/>
              <a:gd name="connsiteY6" fmla="*/ 192920 h 1417864"/>
              <a:gd name="connsiteX7" fmla="*/ 685554 w 1416063"/>
              <a:gd name="connsiteY7" fmla="*/ 35588 h 1417864"/>
              <a:gd name="connsiteX8" fmla="*/ 719270 w 1416063"/>
              <a:gd name="connsiteY8" fmla="*/ 1873 h 1417864"/>
              <a:gd name="connsiteX9" fmla="*/ 775463 w 1416063"/>
              <a:gd name="connsiteY9" fmla="*/ 46826 h 1417864"/>
              <a:gd name="connsiteX10" fmla="*/ 820417 w 1416063"/>
              <a:gd name="connsiteY10" fmla="*/ 215396 h 1417864"/>
              <a:gd name="connsiteX11" fmla="*/ 865372 w 1416063"/>
              <a:gd name="connsiteY11" fmla="*/ 473870 h 1417864"/>
              <a:gd name="connsiteX12" fmla="*/ 932803 w 1416063"/>
              <a:gd name="connsiteY12" fmla="*/ 799773 h 1417864"/>
              <a:gd name="connsiteX13" fmla="*/ 1000235 w 1416063"/>
              <a:gd name="connsiteY13" fmla="*/ 1181865 h 1417864"/>
              <a:gd name="connsiteX14" fmla="*/ 1090144 w 1416063"/>
              <a:gd name="connsiteY14" fmla="*/ 1372912 h 1417864"/>
              <a:gd name="connsiteX15" fmla="*/ 1146337 w 1416063"/>
              <a:gd name="connsiteY15" fmla="*/ 1406626 h 1417864"/>
              <a:gd name="connsiteX16" fmla="*/ 1281200 w 1416063"/>
              <a:gd name="connsiteY16" fmla="*/ 1384150 h 1417864"/>
              <a:gd name="connsiteX17" fmla="*/ 1314916 w 1416063"/>
              <a:gd name="connsiteY17" fmla="*/ 1361674 h 1417864"/>
              <a:gd name="connsiteX18" fmla="*/ 1416063 w 1416063"/>
              <a:gd name="connsiteY18" fmla="*/ 1406626 h 141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16063" h="1417864">
                <a:moveTo>
                  <a:pt x="0" y="1406626"/>
                </a:moveTo>
                <a:cubicBezTo>
                  <a:pt x="49637" y="1384150"/>
                  <a:pt x="99275" y="1361674"/>
                  <a:pt x="146102" y="1361674"/>
                </a:cubicBezTo>
                <a:cubicBezTo>
                  <a:pt x="192929" y="1361674"/>
                  <a:pt x="245376" y="1406626"/>
                  <a:pt x="280965" y="1406626"/>
                </a:cubicBezTo>
                <a:cubicBezTo>
                  <a:pt x="316554" y="1406626"/>
                  <a:pt x="325919" y="1417864"/>
                  <a:pt x="359635" y="1361674"/>
                </a:cubicBezTo>
                <a:cubicBezTo>
                  <a:pt x="393351" y="1305484"/>
                  <a:pt x="449544" y="1189357"/>
                  <a:pt x="483260" y="1069485"/>
                </a:cubicBezTo>
                <a:cubicBezTo>
                  <a:pt x="516976" y="949613"/>
                  <a:pt x="537580" y="788534"/>
                  <a:pt x="561930" y="642440"/>
                </a:cubicBezTo>
                <a:cubicBezTo>
                  <a:pt x="586280" y="496346"/>
                  <a:pt x="608757" y="294062"/>
                  <a:pt x="629361" y="192920"/>
                </a:cubicBezTo>
                <a:cubicBezTo>
                  <a:pt x="649965" y="91778"/>
                  <a:pt x="670569" y="67429"/>
                  <a:pt x="685554" y="35588"/>
                </a:cubicBezTo>
                <a:cubicBezTo>
                  <a:pt x="700539" y="3747"/>
                  <a:pt x="704285" y="0"/>
                  <a:pt x="719270" y="1873"/>
                </a:cubicBezTo>
                <a:cubicBezTo>
                  <a:pt x="734255" y="3746"/>
                  <a:pt x="758605" y="11239"/>
                  <a:pt x="775463" y="46826"/>
                </a:cubicBezTo>
                <a:cubicBezTo>
                  <a:pt x="792321" y="82413"/>
                  <a:pt x="805432" y="144222"/>
                  <a:pt x="820417" y="215396"/>
                </a:cubicBezTo>
                <a:cubicBezTo>
                  <a:pt x="835402" y="286570"/>
                  <a:pt x="846641" y="376474"/>
                  <a:pt x="865372" y="473870"/>
                </a:cubicBezTo>
                <a:cubicBezTo>
                  <a:pt x="884103" y="571266"/>
                  <a:pt x="910326" y="681774"/>
                  <a:pt x="932803" y="799773"/>
                </a:cubicBezTo>
                <a:cubicBezTo>
                  <a:pt x="955280" y="917772"/>
                  <a:pt x="974012" y="1086342"/>
                  <a:pt x="1000235" y="1181865"/>
                </a:cubicBezTo>
                <a:cubicBezTo>
                  <a:pt x="1026458" y="1277388"/>
                  <a:pt x="1065794" y="1335452"/>
                  <a:pt x="1090144" y="1372912"/>
                </a:cubicBezTo>
                <a:cubicBezTo>
                  <a:pt x="1114494" y="1410372"/>
                  <a:pt x="1114494" y="1404753"/>
                  <a:pt x="1146337" y="1406626"/>
                </a:cubicBezTo>
                <a:cubicBezTo>
                  <a:pt x="1178180" y="1408499"/>
                  <a:pt x="1253104" y="1391642"/>
                  <a:pt x="1281200" y="1384150"/>
                </a:cubicBezTo>
                <a:cubicBezTo>
                  <a:pt x="1309296" y="1376658"/>
                  <a:pt x="1292439" y="1357928"/>
                  <a:pt x="1314916" y="1361674"/>
                </a:cubicBezTo>
                <a:cubicBezTo>
                  <a:pt x="1337393" y="1365420"/>
                  <a:pt x="1416063" y="1406626"/>
                  <a:pt x="1416063" y="1406626"/>
                </a:cubicBezTo>
              </a:path>
            </a:pathLst>
          </a:cu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/>
          <p:cNvCxnSpPr/>
          <p:nvPr/>
        </p:nvCxnSpPr>
        <p:spPr>
          <a:xfrm rot="5400000">
            <a:off x="7021273" y="4108310"/>
            <a:ext cx="3493807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ous-titre 2"/>
          <p:cNvSpPr txBox="1">
            <a:spLocks/>
          </p:cNvSpPr>
          <p:nvPr/>
        </p:nvSpPr>
        <p:spPr>
          <a:xfrm>
            <a:off x="4397192" y="934244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telescope 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aperture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7924800" y="1714500"/>
            <a:ext cx="1600200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124200" y="4108310"/>
            <a:ext cx="1143000" cy="1588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5759925" y="2851805"/>
            <a:ext cx="183675" cy="25145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endCxn id="34" idx="0"/>
          </p:cNvCxnSpPr>
          <p:nvPr/>
        </p:nvCxnSpPr>
        <p:spPr>
          <a:xfrm rot="5400000">
            <a:off x="5059308" y="2054950"/>
            <a:ext cx="1593710" cy="0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5339639" y="5850522"/>
            <a:ext cx="1033046" cy="2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440"/>
            <a:ext cx="442452" cy="36576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79606" y="179943"/>
            <a:ext cx="341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Origin of the diffraction limit</a:t>
            </a:r>
          </a:p>
        </p:txBody>
      </p:sp>
      <p:sp>
        <p:nvSpPr>
          <p:cNvPr id="15" name="Forme libre 14"/>
          <p:cNvSpPr>
            <a:spLocks noChangeAspect="1"/>
          </p:cNvSpPr>
          <p:nvPr/>
        </p:nvSpPr>
        <p:spPr>
          <a:xfrm rot="16200000">
            <a:off x="7581319" y="3657020"/>
            <a:ext cx="1371600" cy="915562"/>
          </a:xfrm>
          <a:custGeom>
            <a:avLst/>
            <a:gdLst>
              <a:gd name="connsiteX0" fmla="*/ 0 w 1416063"/>
              <a:gd name="connsiteY0" fmla="*/ 1406626 h 1417864"/>
              <a:gd name="connsiteX1" fmla="*/ 146102 w 1416063"/>
              <a:gd name="connsiteY1" fmla="*/ 1361674 h 1417864"/>
              <a:gd name="connsiteX2" fmla="*/ 280965 w 1416063"/>
              <a:gd name="connsiteY2" fmla="*/ 1406626 h 1417864"/>
              <a:gd name="connsiteX3" fmla="*/ 359635 w 1416063"/>
              <a:gd name="connsiteY3" fmla="*/ 1361674 h 1417864"/>
              <a:gd name="connsiteX4" fmla="*/ 483260 w 1416063"/>
              <a:gd name="connsiteY4" fmla="*/ 1069485 h 1417864"/>
              <a:gd name="connsiteX5" fmla="*/ 561930 w 1416063"/>
              <a:gd name="connsiteY5" fmla="*/ 642440 h 1417864"/>
              <a:gd name="connsiteX6" fmla="*/ 629361 w 1416063"/>
              <a:gd name="connsiteY6" fmla="*/ 192920 h 1417864"/>
              <a:gd name="connsiteX7" fmla="*/ 685554 w 1416063"/>
              <a:gd name="connsiteY7" fmla="*/ 35588 h 1417864"/>
              <a:gd name="connsiteX8" fmla="*/ 719270 w 1416063"/>
              <a:gd name="connsiteY8" fmla="*/ 1873 h 1417864"/>
              <a:gd name="connsiteX9" fmla="*/ 775463 w 1416063"/>
              <a:gd name="connsiteY9" fmla="*/ 46826 h 1417864"/>
              <a:gd name="connsiteX10" fmla="*/ 820417 w 1416063"/>
              <a:gd name="connsiteY10" fmla="*/ 215396 h 1417864"/>
              <a:gd name="connsiteX11" fmla="*/ 865372 w 1416063"/>
              <a:gd name="connsiteY11" fmla="*/ 473870 h 1417864"/>
              <a:gd name="connsiteX12" fmla="*/ 932803 w 1416063"/>
              <a:gd name="connsiteY12" fmla="*/ 799773 h 1417864"/>
              <a:gd name="connsiteX13" fmla="*/ 1000235 w 1416063"/>
              <a:gd name="connsiteY13" fmla="*/ 1181865 h 1417864"/>
              <a:gd name="connsiteX14" fmla="*/ 1090144 w 1416063"/>
              <a:gd name="connsiteY14" fmla="*/ 1372912 h 1417864"/>
              <a:gd name="connsiteX15" fmla="*/ 1146337 w 1416063"/>
              <a:gd name="connsiteY15" fmla="*/ 1406626 h 1417864"/>
              <a:gd name="connsiteX16" fmla="*/ 1281200 w 1416063"/>
              <a:gd name="connsiteY16" fmla="*/ 1384150 h 1417864"/>
              <a:gd name="connsiteX17" fmla="*/ 1314916 w 1416063"/>
              <a:gd name="connsiteY17" fmla="*/ 1361674 h 1417864"/>
              <a:gd name="connsiteX18" fmla="*/ 1416063 w 1416063"/>
              <a:gd name="connsiteY18" fmla="*/ 1406626 h 141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16063" h="1417864">
                <a:moveTo>
                  <a:pt x="0" y="1406626"/>
                </a:moveTo>
                <a:cubicBezTo>
                  <a:pt x="49637" y="1384150"/>
                  <a:pt x="99275" y="1361674"/>
                  <a:pt x="146102" y="1361674"/>
                </a:cubicBezTo>
                <a:cubicBezTo>
                  <a:pt x="192929" y="1361674"/>
                  <a:pt x="245376" y="1406626"/>
                  <a:pt x="280965" y="1406626"/>
                </a:cubicBezTo>
                <a:cubicBezTo>
                  <a:pt x="316554" y="1406626"/>
                  <a:pt x="325919" y="1417864"/>
                  <a:pt x="359635" y="1361674"/>
                </a:cubicBezTo>
                <a:cubicBezTo>
                  <a:pt x="393351" y="1305484"/>
                  <a:pt x="449544" y="1189357"/>
                  <a:pt x="483260" y="1069485"/>
                </a:cubicBezTo>
                <a:cubicBezTo>
                  <a:pt x="516976" y="949613"/>
                  <a:pt x="537580" y="788534"/>
                  <a:pt x="561930" y="642440"/>
                </a:cubicBezTo>
                <a:cubicBezTo>
                  <a:pt x="586280" y="496346"/>
                  <a:pt x="608757" y="294062"/>
                  <a:pt x="629361" y="192920"/>
                </a:cubicBezTo>
                <a:cubicBezTo>
                  <a:pt x="649965" y="91778"/>
                  <a:pt x="670569" y="67429"/>
                  <a:pt x="685554" y="35588"/>
                </a:cubicBezTo>
                <a:cubicBezTo>
                  <a:pt x="700539" y="3747"/>
                  <a:pt x="704285" y="0"/>
                  <a:pt x="719270" y="1873"/>
                </a:cubicBezTo>
                <a:cubicBezTo>
                  <a:pt x="734255" y="3746"/>
                  <a:pt x="758605" y="11239"/>
                  <a:pt x="775463" y="46826"/>
                </a:cubicBezTo>
                <a:cubicBezTo>
                  <a:pt x="792321" y="82413"/>
                  <a:pt x="805432" y="144222"/>
                  <a:pt x="820417" y="215396"/>
                </a:cubicBezTo>
                <a:cubicBezTo>
                  <a:pt x="835402" y="286570"/>
                  <a:pt x="846641" y="376474"/>
                  <a:pt x="865372" y="473870"/>
                </a:cubicBezTo>
                <a:cubicBezTo>
                  <a:pt x="884103" y="571266"/>
                  <a:pt x="910326" y="681774"/>
                  <a:pt x="932803" y="799773"/>
                </a:cubicBezTo>
                <a:cubicBezTo>
                  <a:pt x="955280" y="917772"/>
                  <a:pt x="974012" y="1086342"/>
                  <a:pt x="1000235" y="1181865"/>
                </a:cubicBezTo>
                <a:cubicBezTo>
                  <a:pt x="1026458" y="1277388"/>
                  <a:pt x="1065794" y="1335452"/>
                  <a:pt x="1090144" y="1372912"/>
                </a:cubicBezTo>
                <a:cubicBezTo>
                  <a:pt x="1114494" y="1410372"/>
                  <a:pt x="1114494" y="1404753"/>
                  <a:pt x="1146337" y="1406626"/>
                </a:cubicBezTo>
                <a:cubicBezTo>
                  <a:pt x="1178180" y="1408499"/>
                  <a:pt x="1253104" y="1391642"/>
                  <a:pt x="1281200" y="1384150"/>
                </a:cubicBezTo>
                <a:cubicBezTo>
                  <a:pt x="1309296" y="1376658"/>
                  <a:pt x="1292439" y="1357928"/>
                  <a:pt x="1314916" y="1361674"/>
                </a:cubicBezTo>
                <a:cubicBezTo>
                  <a:pt x="1337393" y="1365420"/>
                  <a:pt x="1416063" y="1406626"/>
                  <a:pt x="1416063" y="1406626"/>
                </a:cubicBezTo>
              </a:path>
            </a:pathLst>
          </a:cu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1022432" y="6443246"/>
            <a:ext cx="648953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Distorted </a:t>
            </a:r>
            <a:r>
              <a:rPr lang="en-US" sz="1600" dirty="0" err="1" smtClean="0">
                <a:solidFill>
                  <a:srgbClr val="E9C008"/>
                </a:solidFill>
                <a:latin typeface="Times New Roman"/>
                <a:cs typeface="Times New Roman"/>
              </a:rPr>
              <a:t>wavefront</a:t>
            </a: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: knowledge of photon position is improved</a:t>
            </a:r>
            <a:endParaRPr lang="en-US" sz="1600" dirty="0">
              <a:solidFill>
                <a:srgbClr val="E9C008"/>
              </a:solidFill>
              <a:latin typeface="Times New Roman"/>
              <a:cs typeface="Times New Roman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4539437" y="2703075"/>
            <a:ext cx="304396" cy="2826029"/>
          </a:xfrm>
          <a:custGeom>
            <a:avLst/>
            <a:gdLst>
              <a:gd name="connsiteX0" fmla="*/ 45909 w 304396"/>
              <a:gd name="connsiteY0" fmla="*/ 61477 h 2826029"/>
              <a:gd name="connsiteX1" fmla="*/ 124579 w 304396"/>
              <a:gd name="connsiteY1" fmla="*/ 140143 h 2826029"/>
              <a:gd name="connsiteX2" fmla="*/ 158295 w 304396"/>
              <a:gd name="connsiteY2" fmla="*/ 196333 h 2826029"/>
              <a:gd name="connsiteX3" fmla="*/ 203249 w 304396"/>
              <a:gd name="connsiteY3" fmla="*/ 241286 h 2826029"/>
              <a:gd name="connsiteX4" fmla="*/ 192011 w 304396"/>
              <a:gd name="connsiteY4" fmla="*/ 331190 h 2826029"/>
              <a:gd name="connsiteX5" fmla="*/ 169533 w 304396"/>
              <a:gd name="connsiteY5" fmla="*/ 353666 h 2826029"/>
              <a:gd name="connsiteX6" fmla="*/ 102102 w 304396"/>
              <a:gd name="connsiteY6" fmla="*/ 409856 h 2826029"/>
              <a:gd name="connsiteX7" fmla="*/ 90863 w 304396"/>
              <a:gd name="connsiteY7" fmla="*/ 454808 h 2826029"/>
              <a:gd name="connsiteX8" fmla="*/ 135818 w 304396"/>
              <a:gd name="connsiteY8" fmla="*/ 510998 h 2826029"/>
              <a:gd name="connsiteX9" fmla="*/ 259442 w 304396"/>
              <a:gd name="connsiteY9" fmla="*/ 657092 h 2826029"/>
              <a:gd name="connsiteX10" fmla="*/ 225726 w 304396"/>
              <a:gd name="connsiteY10" fmla="*/ 904329 h 2826029"/>
              <a:gd name="connsiteX11" fmla="*/ 180772 w 304396"/>
              <a:gd name="connsiteY11" fmla="*/ 1140327 h 2826029"/>
              <a:gd name="connsiteX12" fmla="*/ 169533 w 304396"/>
              <a:gd name="connsiteY12" fmla="*/ 1297659 h 2826029"/>
              <a:gd name="connsiteX13" fmla="*/ 225726 w 304396"/>
              <a:gd name="connsiteY13" fmla="*/ 1601086 h 2826029"/>
              <a:gd name="connsiteX14" fmla="*/ 248203 w 304396"/>
              <a:gd name="connsiteY14" fmla="*/ 1690990 h 2826029"/>
              <a:gd name="connsiteX15" fmla="*/ 281919 w 304396"/>
              <a:gd name="connsiteY15" fmla="*/ 1735942 h 2826029"/>
              <a:gd name="connsiteX16" fmla="*/ 304396 w 304396"/>
              <a:gd name="connsiteY16" fmla="*/ 1769656 h 2826029"/>
              <a:gd name="connsiteX17" fmla="*/ 293158 w 304396"/>
              <a:gd name="connsiteY17" fmla="*/ 1859560 h 2826029"/>
              <a:gd name="connsiteX18" fmla="*/ 192011 w 304396"/>
              <a:gd name="connsiteY18" fmla="*/ 1960702 h 2826029"/>
              <a:gd name="connsiteX19" fmla="*/ 169533 w 304396"/>
              <a:gd name="connsiteY19" fmla="*/ 1983178 h 2826029"/>
              <a:gd name="connsiteX20" fmla="*/ 147056 w 304396"/>
              <a:gd name="connsiteY20" fmla="*/ 2028130 h 2826029"/>
              <a:gd name="connsiteX21" fmla="*/ 113340 w 304396"/>
              <a:gd name="connsiteY21" fmla="*/ 2061844 h 2826029"/>
              <a:gd name="connsiteX22" fmla="*/ 90863 w 304396"/>
              <a:gd name="connsiteY22" fmla="*/ 2095558 h 2826029"/>
              <a:gd name="connsiteX23" fmla="*/ 113340 w 304396"/>
              <a:gd name="connsiteY23" fmla="*/ 2174224 h 2826029"/>
              <a:gd name="connsiteX24" fmla="*/ 135818 w 304396"/>
              <a:gd name="connsiteY24" fmla="*/ 2196701 h 2826029"/>
              <a:gd name="connsiteX25" fmla="*/ 214488 w 304396"/>
              <a:gd name="connsiteY25" fmla="*/ 2252891 h 2826029"/>
              <a:gd name="connsiteX26" fmla="*/ 225726 w 304396"/>
              <a:gd name="connsiteY26" fmla="*/ 2286605 h 2826029"/>
              <a:gd name="connsiteX27" fmla="*/ 214488 w 304396"/>
              <a:gd name="connsiteY27" fmla="*/ 2410223 h 2826029"/>
              <a:gd name="connsiteX28" fmla="*/ 203249 w 304396"/>
              <a:gd name="connsiteY28" fmla="*/ 2443937 h 2826029"/>
              <a:gd name="connsiteX29" fmla="*/ 192011 w 304396"/>
              <a:gd name="connsiteY29" fmla="*/ 2500127 h 2826029"/>
              <a:gd name="connsiteX30" fmla="*/ 203249 w 304396"/>
              <a:gd name="connsiteY30" fmla="*/ 2679935 h 2826029"/>
              <a:gd name="connsiteX31" fmla="*/ 225726 w 304396"/>
              <a:gd name="connsiteY31" fmla="*/ 2713649 h 2826029"/>
              <a:gd name="connsiteX32" fmla="*/ 236965 w 304396"/>
              <a:gd name="connsiteY32" fmla="*/ 2826029 h 282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4396" h="2826029">
                <a:moveTo>
                  <a:pt x="45909" y="61477"/>
                </a:moveTo>
                <a:cubicBezTo>
                  <a:pt x="114260" y="163999"/>
                  <a:pt x="0" y="0"/>
                  <a:pt x="124579" y="140143"/>
                </a:cubicBezTo>
                <a:cubicBezTo>
                  <a:pt x="139091" y="156468"/>
                  <a:pt x="144884" y="179091"/>
                  <a:pt x="158295" y="196333"/>
                </a:cubicBezTo>
                <a:cubicBezTo>
                  <a:pt x="171306" y="213060"/>
                  <a:pt x="188264" y="226302"/>
                  <a:pt x="203249" y="241286"/>
                </a:cubicBezTo>
                <a:cubicBezTo>
                  <a:pt x="199503" y="271254"/>
                  <a:pt x="200690" y="302263"/>
                  <a:pt x="192011" y="331190"/>
                </a:cubicBezTo>
                <a:cubicBezTo>
                  <a:pt x="188966" y="341339"/>
                  <a:pt x="177807" y="347047"/>
                  <a:pt x="169533" y="353666"/>
                </a:cubicBezTo>
                <a:cubicBezTo>
                  <a:pt x="91304" y="416246"/>
                  <a:pt x="182188" y="329775"/>
                  <a:pt x="102102" y="409856"/>
                </a:cubicBezTo>
                <a:cubicBezTo>
                  <a:pt x="98356" y="424840"/>
                  <a:pt x="90863" y="439363"/>
                  <a:pt x="90863" y="454808"/>
                </a:cubicBezTo>
                <a:cubicBezTo>
                  <a:pt x="90863" y="496500"/>
                  <a:pt x="109931" y="487465"/>
                  <a:pt x="135818" y="510998"/>
                </a:cubicBezTo>
                <a:cubicBezTo>
                  <a:pt x="228528" y="595276"/>
                  <a:pt x="210436" y="575420"/>
                  <a:pt x="259442" y="657092"/>
                </a:cubicBezTo>
                <a:cubicBezTo>
                  <a:pt x="232323" y="1063840"/>
                  <a:pt x="270486" y="669349"/>
                  <a:pt x="225726" y="904329"/>
                </a:cubicBezTo>
                <a:cubicBezTo>
                  <a:pt x="173059" y="1180821"/>
                  <a:pt x="231359" y="963279"/>
                  <a:pt x="180772" y="1140327"/>
                </a:cubicBezTo>
                <a:cubicBezTo>
                  <a:pt x="177026" y="1192771"/>
                  <a:pt x="167838" y="1245109"/>
                  <a:pt x="169533" y="1297659"/>
                </a:cubicBezTo>
                <a:cubicBezTo>
                  <a:pt x="175202" y="1473377"/>
                  <a:pt x="186625" y="1460328"/>
                  <a:pt x="225726" y="1601086"/>
                </a:cubicBezTo>
                <a:cubicBezTo>
                  <a:pt x="233994" y="1630849"/>
                  <a:pt x="236322" y="1662476"/>
                  <a:pt x="248203" y="1690990"/>
                </a:cubicBezTo>
                <a:cubicBezTo>
                  <a:pt x="255407" y="1708279"/>
                  <a:pt x="271032" y="1720701"/>
                  <a:pt x="281919" y="1735942"/>
                </a:cubicBezTo>
                <a:cubicBezTo>
                  <a:pt x="289770" y="1746933"/>
                  <a:pt x="296904" y="1758418"/>
                  <a:pt x="304396" y="1769656"/>
                </a:cubicBezTo>
                <a:cubicBezTo>
                  <a:pt x="300650" y="1799624"/>
                  <a:pt x="300483" y="1830261"/>
                  <a:pt x="293158" y="1859560"/>
                </a:cubicBezTo>
                <a:cubicBezTo>
                  <a:pt x="278220" y="1919309"/>
                  <a:pt x="242088" y="1921756"/>
                  <a:pt x="192011" y="1960702"/>
                </a:cubicBezTo>
                <a:cubicBezTo>
                  <a:pt x="183647" y="1967207"/>
                  <a:pt x="177026" y="1975686"/>
                  <a:pt x="169533" y="1983178"/>
                </a:cubicBezTo>
                <a:cubicBezTo>
                  <a:pt x="162041" y="1998162"/>
                  <a:pt x="156794" y="2014498"/>
                  <a:pt x="147056" y="2028130"/>
                </a:cubicBezTo>
                <a:cubicBezTo>
                  <a:pt x="137818" y="2041063"/>
                  <a:pt x="123515" y="2049635"/>
                  <a:pt x="113340" y="2061844"/>
                </a:cubicBezTo>
                <a:cubicBezTo>
                  <a:pt x="104693" y="2072220"/>
                  <a:pt x="98355" y="2084320"/>
                  <a:pt x="90863" y="2095558"/>
                </a:cubicBezTo>
                <a:cubicBezTo>
                  <a:pt x="98355" y="2121780"/>
                  <a:pt x="102264" y="2149303"/>
                  <a:pt x="113340" y="2174224"/>
                </a:cubicBezTo>
                <a:cubicBezTo>
                  <a:pt x="117644" y="2183907"/>
                  <a:pt x="127678" y="2189918"/>
                  <a:pt x="135818" y="2196701"/>
                </a:cubicBezTo>
                <a:cubicBezTo>
                  <a:pt x="163699" y="2219934"/>
                  <a:pt x="185291" y="2233427"/>
                  <a:pt x="214488" y="2252891"/>
                </a:cubicBezTo>
                <a:cubicBezTo>
                  <a:pt x="218234" y="2264129"/>
                  <a:pt x="225726" y="2274759"/>
                  <a:pt x="225726" y="2286605"/>
                </a:cubicBezTo>
                <a:cubicBezTo>
                  <a:pt x="225726" y="2327981"/>
                  <a:pt x="220340" y="2369263"/>
                  <a:pt x="214488" y="2410223"/>
                </a:cubicBezTo>
                <a:cubicBezTo>
                  <a:pt x="212813" y="2421950"/>
                  <a:pt x="206122" y="2432445"/>
                  <a:pt x="203249" y="2443937"/>
                </a:cubicBezTo>
                <a:cubicBezTo>
                  <a:pt x="198616" y="2462468"/>
                  <a:pt x="195757" y="2481397"/>
                  <a:pt x="192011" y="2500127"/>
                </a:cubicBezTo>
                <a:cubicBezTo>
                  <a:pt x="195757" y="2560063"/>
                  <a:pt x="193883" y="2620617"/>
                  <a:pt x="203249" y="2679935"/>
                </a:cubicBezTo>
                <a:cubicBezTo>
                  <a:pt x="205356" y="2693276"/>
                  <a:pt x="219685" y="2701568"/>
                  <a:pt x="225726" y="2713649"/>
                </a:cubicBezTo>
                <a:cubicBezTo>
                  <a:pt x="245258" y="2752710"/>
                  <a:pt x="236965" y="2778746"/>
                  <a:pt x="236965" y="28260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rme libre 21"/>
          <p:cNvSpPr>
            <a:spLocks noChangeAspect="1"/>
          </p:cNvSpPr>
          <p:nvPr/>
        </p:nvSpPr>
        <p:spPr>
          <a:xfrm rot="16200000">
            <a:off x="6521929" y="3909628"/>
            <a:ext cx="4005402" cy="400540"/>
          </a:xfrm>
          <a:custGeom>
            <a:avLst/>
            <a:gdLst>
              <a:gd name="connsiteX0" fmla="*/ 0 w 1416063"/>
              <a:gd name="connsiteY0" fmla="*/ 1406626 h 1417864"/>
              <a:gd name="connsiteX1" fmla="*/ 146102 w 1416063"/>
              <a:gd name="connsiteY1" fmla="*/ 1361674 h 1417864"/>
              <a:gd name="connsiteX2" fmla="*/ 280965 w 1416063"/>
              <a:gd name="connsiteY2" fmla="*/ 1406626 h 1417864"/>
              <a:gd name="connsiteX3" fmla="*/ 359635 w 1416063"/>
              <a:gd name="connsiteY3" fmla="*/ 1361674 h 1417864"/>
              <a:gd name="connsiteX4" fmla="*/ 483260 w 1416063"/>
              <a:gd name="connsiteY4" fmla="*/ 1069485 h 1417864"/>
              <a:gd name="connsiteX5" fmla="*/ 561930 w 1416063"/>
              <a:gd name="connsiteY5" fmla="*/ 642440 h 1417864"/>
              <a:gd name="connsiteX6" fmla="*/ 629361 w 1416063"/>
              <a:gd name="connsiteY6" fmla="*/ 192920 h 1417864"/>
              <a:gd name="connsiteX7" fmla="*/ 685554 w 1416063"/>
              <a:gd name="connsiteY7" fmla="*/ 35588 h 1417864"/>
              <a:gd name="connsiteX8" fmla="*/ 719270 w 1416063"/>
              <a:gd name="connsiteY8" fmla="*/ 1873 h 1417864"/>
              <a:gd name="connsiteX9" fmla="*/ 775463 w 1416063"/>
              <a:gd name="connsiteY9" fmla="*/ 46826 h 1417864"/>
              <a:gd name="connsiteX10" fmla="*/ 820417 w 1416063"/>
              <a:gd name="connsiteY10" fmla="*/ 215396 h 1417864"/>
              <a:gd name="connsiteX11" fmla="*/ 865372 w 1416063"/>
              <a:gd name="connsiteY11" fmla="*/ 473870 h 1417864"/>
              <a:gd name="connsiteX12" fmla="*/ 932803 w 1416063"/>
              <a:gd name="connsiteY12" fmla="*/ 799773 h 1417864"/>
              <a:gd name="connsiteX13" fmla="*/ 1000235 w 1416063"/>
              <a:gd name="connsiteY13" fmla="*/ 1181865 h 1417864"/>
              <a:gd name="connsiteX14" fmla="*/ 1090144 w 1416063"/>
              <a:gd name="connsiteY14" fmla="*/ 1372912 h 1417864"/>
              <a:gd name="connsiteX15" fmla="*/ 1146337 w 1416063"/>
              <a:gd name="connsiteY15" fmla="*/ 1406626 h 1417864"/>
              <a:gd name="connsiteX16" fmla="*/ 1281200 w 1416063"/>
              <a:gd name="connsiteY16" fmla="*/ 1384150 h 1417864"/>
              <a:gd name="connsiteX17" fmla="*/ 1314916 w 1416063"/>
              <a:gd name="connsiteY17" fmla="*/ 1361674 h 1417864"/>
              <a:gd name="connsiteX18" fmla="*/ 1416063 w 1416063"/>
              <a:gd name="connsiteY18" fmla="*/ 1406626 h 141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16063" h="1417864">
                <a:moveTo>
                  <a:pt x="0" y="1406626"/>
                </a:moveTo>
                <a:cubicBezTo>
                  <a:pt x="49637" y="1384150"/>
                  <a:pt x="99275" y="1361674"/>
                  <a:pt x="146102" y="1361674"/>
                </a:cubicBezTo>
                <a:cubicBezTo>
                  <a:pt x="192929" y="1361674"/>
                  <a:pt x="245376" y="1406626"/>
                  <a:pt x="280965" y="1406626"/>
                </a:cubicBezTo>
                <a:cubicBezTo>
                  <a:pt x="316554" y="1406626"/>
                  <a:pt x="325919" y="1417864"/>
                  <a:pt x="359635" y="1361674"/>
                </a:cubicBezTo>
                <a:cubicBezTo>
                  <a:pt x="393351" y="1305484"/>
                  <a:pt x="449544" y="1189357"/>
                  <a:pt x="483260" y="1069485"/>
                </a:cubicBezTo>
                <a:cubicBezTo>
                  <a:pt x="516976" y="949613"/>
                  <a:pt x="537580" y="788534"/>
                  <a:pt x="561930" y="642440"/>
                </a:cubicBezTo>
                <a:cubicBezTo>
                  <a:pt x="586280" y="496346"/>
                  <a:pt x="608757" y="294062"/>
                  <a:pt x="629361" y="192920"/>
                </a:cubicBezTo>
                <a:cubicBezTo>
                  <a:pt x="649965" y="91778"/>
                  <a:pt x="670569" y="67429"/>
                  <a:pt x="685554" y="35588"/>
                </a:cubicBezTo>
                <a:cubicBezTo>
                  <a:pt x="700539" y="3747"/>
                  <a:pt x="704285" y="0"/>
                  <a:pt x="719270" y="1873"/>
                </a:cubicBezTo>
                <a:cubicBezTo>
                  <a:pt x="734255" y="3746"/>
                  <a:pt x="758605" y="11239"/>
                  <a:pt x="775463" y="46826"/>
                </a:cubicBezTo>
                <a:cubicBezTo>
                  <a:pt x="792321" y="82413"/>
                  <a:pt x="805432" y="144222"/>
                  <a:pt x="820417" y="215396"/>
                </a:cubicBezTo>
                <a:cubicBezTo>
                  <a:pt x="835402" y="286570"/>
                  <a:pt x="846641" y="376474"/>
                  <a:pt x="865372" y="473870"/>
                </a:cubicBezTo>
                <a:cubicBezTo>
                  <a:pt x="884103" y="571266"/>
                  <a:pt x="910326" y="681774"/>
                  <a:pt x="932803" y="799773"/>
                </a:cubicBezTo>
                <a:cubicBezTo>
                  <a:pt x="955280" y="917772"/>
                  <a:pt x="974012" y="1086342"/>
                  <a:pt x="1000235" y="1181865"/>
                </a:cubicBezTo>
                <a:cubicBezTo>
                  <a:pt x="1026458" y="1277388"/>
                  <a:pt x="1065794" y="1335452"/>
                  <a:pt x="1090144" y="1372912"/>
                </a:cubicBezTo>
                <a:cubicBezTo>
                  <a:pt x="1114494" y="1410372"/>
                  <a:pt x="1114494" y="1404753"/>
                  <a:pt x="1146337" y="1406626"/>
                </a:cubicBezTo>
                <a:cubicBezTo>
                  <a:pt x="1178180" y="1408499"/>
                  <a:pt x="1253104" y="1391642"/>
                  <a:pt x="1281200" y="1384150"/>
                </a:cubicBezTo>
                <a:cubicBezTo>
                  <a:pt x="1309296" y="1376658"/>
                  <a:pt x="1292439" y="1357928"/>
                  <a:pt x="1314916" y="1361674"/>
                </a:cubicBezTo>
                <a:cubicBezTo>
                  <a:pt x="1337393" y="1365420"/>
                  <a:pt x="1416063" y="1406626"/>
                  <a:pt x="1416063" y="1406626"/>
                </a:cubicBezTo>
              </a:path>
            </a:pathLst>
          </a:custGeom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4800600" y="4471419"/>
            <a:ext cx="98608" cy="10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4572000" y="3124200"/>
            <a:ext cx="98608" cy="10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4899208" y="4302142"/>
            <a:ext cx="35977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4217306" y="2954923"/>
            <a:ext cx="359771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38900" y="507763"/>
            <a:ext cx="2286000" cy="750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anchor="ctr" anchorCtr="0">
            <a:noAutofit/>
          </a:bodyPr>
          <a:lstStyle/>
          <a:p>
            <a:pPr algn="ctr"/>
            <a:r>
              <a:rPr lang="fr-FR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fr-FR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fr-FR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&gt;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ħ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5096771" cy="3113278"/>
          </a:xfrm>
          <a:prstGeom prst="rect">
            <a:avLst/>
          </a:prstGeom>
        </p:spPr>
      </p:pic>
      <p:pic>
        <p:nvPicPr>
          <p:cNvPr id="4" name="Image 3" descr="telescope_na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773721"/>
            <a:ext cx="5257800" cy="4084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7053" y="1981200"/>
            <a:ext cx="1041865" cy="25032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38400" y="4196067"/>
            <a:ext cx="1644693" cy="82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Amplifier medium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094981" y="2090277"/>
            <a:ext cx="2049019" cy="53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Coincidence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" name="Grouper 20"/>
          <p:cNvGrpSpPr/>
          <p:nvPr/>
        </p:nvGrpSpPr>
        <p:grpSpPr>
          <a:xfrm>
            <a:off x="3979357" y="3863890"/>
            <a:ext cx="206637" cy="425414"/>
            <a:chOff x="4541529" y="3276601"/>
            <a:chExt cx="161375" cy="332231"/>
          </a:xfrm>
        </p:grpSpPr>
        <p:sp>
          <p:nvSpPr>
            <p:cNvPr id="22" name="Forme libre 2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cteur droit avec flèche 2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er 25"/>
          <p:cNvGrpSpPr/>
          <p:nvPr/>
        </p:nvGrpSpPr>
        <p:grpSpPr>
          <a:xfrm>
            <a:off x="4187412" y="3422501"/>
            <a:ext cx="206637" cy="425414"/>
            <a:chOff x="4541529" y="3276601"/>
            <a:chExt cx="161375" cy="332231"/>
          </a:xfrm>
        </p:grpSpPr>
        <p:sp>
          <p:nvSpPr>
            <p:cNvPr id="27" name="Forme libre 2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cteur droit avec flèche 2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er 30"/>
          <p:cNvGrpSpPr/>
          <p:nvPr/>
        </p:nvGrpSpPr>
        <p:grpSpPr>
          <a:xfrm>
            <a:off x="3685514" y="3691400"/>
            <a:ext cx="206637" cy="425414"/>
            <a:chOff x="4541529" y="3276601"/>
            <a:chExt cx="161375" cy="332231"/>
          </a:xfrm>
        </p:grpSpPr>
        <p:sp>
          <p:nvSpPr>
            <p:cNvPr id="32" name="Forme libre 3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necteur droit avec flèche 3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er 35"/>
          <p:cNvGrpSpPr/>
          <p:nvPr/>
        </p:nvGrpSpPr>
        <p:grpSpPr>
          <a:xfrm>
            <a:off x="3548952" y="3328264"/>
            <a:ext cx="206637" cy="425414"/>
            <a:chOff x="4541529" y="3276601"/>
            <a:chExt cx="161375" cy="332231"/>
          </a:xfrm>
        </p:grpSpPr>
        <p:sp>
          <p:nvSpPr>
            <p:cNvPr id="37" name="Forme libre 3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avec flèche 3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er 40"/>
          <p:cNvGrpSpPr/>
          <p:nvPr/>
        </p:nvGrpSpPr>
        <p:grpSpPr>
          <a:xfrm>
            <a:off x="3951794" y="3270810"/>
            <a:ext cx="206637" cy="425414"/>
            <a:chOff x="4541529" y="3276601"/>
            <a:chExt cx="161375" cy="332231"/>
          </a:xfrm>
        </p:grpSpPr>
        <p:sp>
          <p:nvSpPr>
            <p:cNvPr id="42" name="Forme libre 4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cteur droit avec flèche 4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er 45"/>
          <p:cNvGrpSpPr/>
          <p:nvPr/>
        </p:nvGrpSpPr>
        <p:grpSpPr>
          <a:xfrm>
            <a:off x="4200526" y="2931337"/>
            <a:ext cx="206637" cy="425414"/>
            <a:chOff x="4541529" y="3276601"/>
            <a:chExt cx="161375" cy="332231"/>
          </a:xfrm>
        </p:grpSpPr>
        <p:sp>
          <p:nvSpPr>
            <p:cNvPr id="47" name="Forme libre 4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necteur droit avec flèche 4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er 50"/>
          <p:cNvGrpSpPr/>
          <p:nvPr/>
        </p:nvGrpSpPr>
        <p:grpSpPr>
          <a:xfrm>
            <a:off x="3473613" y="2908631"/>
            <a:ext cx="206637" cy="425414"/>
            <a:chOff x="4541529" y="3276601"/>
            <a:chExt cx="161375" cy="332231"/>
          </a:xfrm>
        </p:grpSpPr>
        <p:sp>
          <p:nvSpPr>
            <p:cNvPr id="52" name="Forme libre 5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Connecteur droit avec flèche 5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er 55"/>
          <p:cNvGrpSpPr/>
          <p:nvPr/>
        </p:nvGrpSpPr>
        <p:grpSpPr>
          <a:xfrm>
            <a:off x="3876455" y="2809645"/>
            <a:ext cx="206637" cy="425414"/>
            <a:chOff x="4541529" y="3276601"/>
            <a:chExt cx="161375" cy="332231"/>
          </a:xfrm>
        </p:grpSpPr>
        <p:sp>
          <p:nvSpPr>
            <p:cNvPr id="57" name="Forme libre 5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eur droit avec flèche 5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er 60"/>
          <p:cNvGrpSpPr/>
          <p:nvPr/>
        </p:nvGrpSpPr>
        <p:grpSpPr>
          <a:xfrm>
            <a:off x="4130451" y="2483216"/>
            <a:ext cx="206637" cy="425414"/>
            <a:chOff x="4541529" y="3276601"/>
            <a:chExt cx="161375" cy="332231"/>
          </a:xfrm>
        </p:grpSpPr>
        <p:sp>
          <p:nvSpPr>
            <p:cNvPr id="62" name="Forme libre 6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Connecteur droit avec flèche 6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er 65"/>
          <p:cNvGrpSpPr/>
          <p:nvPr/>
        </p:nvGrpSpPr>
        <p:grpSpPr>
          <a:xfrm>
            <a:off x="3548954" y="2396655"/>
            <a:ext cx="206637" cy="425414"/>
            <a:chOff x="4541529" y="3276601"/>
            <a:chExt cx="161375" cy="332231"/>
          </a:xfrm>
        </p:grpSpPr>
        <p:sp>
          <p:nvSpPr>
            <p:cNvPr id="67" name="Forme libre 6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onnecteur droit avec flèche 6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e 6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er 70"/>
          <p:cNvGrpSpPr/>
          <p:nvPr/>
        </p:nvGrpSpPr>
        <p:grpSpPr>
          <a:xfrm>
            <a:off x="3892152" y="2185883"/>
            <a:ext cx="206637" cy="425414"/>
            <a:chOff x="4541529" y="3276601"/>
            <a:chExt cx="161375" cy="332231"/>
          </a:xfrm>
        </p:grpSpPr>
        <p:sp>
          <p:nvSpPr>
            <p:cNvPr id="72" name="Forme libre 7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Connecteur droit avec flèche 7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Parallélogramme 75"/>
          <p:cNvSpPr>
            <a:spLocks noChangeAspect="1"/>
          </p:cNvSpPr>
          <p:nvPr/>
        </p:nvSpPr>
        <p:spPr>
          <a:xfrm rot="5400000" flipH="1">
            <a:off x="6404683" y="3661483"/>
            <a:ext cx="2860402" cy="941831"/>
          </a:xfrm>
          <a:prstGeom prst="parallelogram">
            <a:avLst>
              <a:gd name="adj" fmla="val 68287"/>
            </a:avLst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Grouper 274"/>
          <p:cNvGrpSpPr/>
          <p:nvPr/>
        </p:nvGrpSpPr>
        <p:grpSpPr>
          <a:xfrm>
            <a:off x="1416360" y="2687475"/>
            <a:ext cx="1468048" cy="523373"/>
            <a:chOff x="1416360" y="2687475"/>
            <a:chExt cx="1468048" cy="523373"/>
          </a:xfrm>
          <a:solidFill>
            <a:srgbClr val="E9C008"/>
          </a:solidFill>
        </p:grpSpPr>
        <p:cxnSp>
          <p:nvCxnSpPr>
            <p:cNvPr id="20" name="Connecteur droit avec flèche 19"/>
            <p:cNvCxnSpPr/>
            <p:nvPr/>
          </p:nvCxnSpPr>
          <p:spPr>
            <a:xfrm>
              <a:off x="1416360" y="2687475"/>
              <a:ext cx="560504" cy="128790"/>
            </a:xfrm>
            <a:prstGeom prst="straightConnector1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er 76"/>
            <p:cNvGrpSpPr/>
            <p:nvPr/>
          </p:nvGrpSpPr>
          <p:grpSpPr>
            <a:xfrm>
              <a:off x="2377902" y="2766347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78" name="Forme libre 7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orme libre 7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1" name="ZoneTexte 120"/>
          <p:cNvSpPr txBox="1"/>
          <p:nvPr/>
        </p:nvSpPr>
        <p:spPr>
          <a:xfrm>
            <a:off x="2823277" y="364609"/>
            <a:ext cx="229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No-cloning theorem</a:t>
            </a:r>
          </a:p>
        </p:txBody>
      </p:sp>
      <p:sp>
        <p:nvSpPr>
          <p:cNvPr id="267" name="ZoneTexte 266"/>
          <p:cNvSpPr txBox="1"/>
          <p:nvPr/>
        </p:nvSpPr>
        <p:spPr>
          <a:xfrm>
            <a:off x="5368708" y="6027002"/>
            <a:ext cx="3775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See: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Milonni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&amp; Hardies, Phys.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Lett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 A 1982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Wootters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&amp;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Zurek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Nature 1982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Mandel, Nature 1983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427053" y="1981200"/>
            <a:ext cx="1041865" cy="25032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438400" y="4196067"/>
            <a:ext cx="1644693" cy="82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Amplifier medium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094981" y="1524521"/>
            <a:ext cx="2049019" cy="53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Coincidence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etector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" name="Grouper 20"/>
          <p:cNvGrpSpPr/>
          <p:nvPr/>
        </p:nvGrpSpPr>
        <p:grpSpPr>
          <a:xfrm>
            <a:off x="3979357" y="3863890"/>
            <a:ext cx="206637" cy="425414"/>
            <a:chOff x="4541529" y="3276601"/>
            <a:chExt cx="161375" cy="332231"/>
          </a:xfrm>
        </p:grpSpPr>
        <p:sp>
          <p:nvSpPr>
            <p:cNvPr id="22" name="Forme libre 2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Connecteur droit avec flèche 2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er 25"/>
          <p:cNvGrpSpPr/>
          <p:nvPr/>
        </p:nvGrpSpPr>
        <p:grpSpPr>
          <a:xfrm>
            <a:off x="4187412" y="3422501"/>
            <a:ext cx="206637" cy="425414"/>
            <a:chOff x="4541529" y="3276601"/>
            <a:chExt cx="161375" cy="332231"/>
          </a:xfrm>
        </p:grpSpPr>
        <p:sp>
          <p:nvSpPr>
            <p:cNvPr id="27" name="Forme libre 2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cteur droit avec flèche 2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er 30"/>
          <p:cNvGrpSpPr/>
          <p:nvPr/>
        </p:nvGrpSpPr>
        <p:grpSpPr>
          <a:xfrm>
            <a:off x="3685514" y="3691400"/>
            <a:ext cx="206637" cy="425414"/>
            <a:chOff x="4541529" y="3276601"/>
            <a:chExt cx="161375" cy="332231"/>
          </a:xfrm>
        </p:grpSpPr>
        <p:sp>
          <p:nvSpPr>
            <p:cNvPr id="32" name="Forme libre 3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onnecteur droit avec flèche 3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er 35"/>
          <p:cNvGrpSpPr/>
          <p:nvPr/>
        </p:nvGrpSpPr>
        <p:grpSpPr>
          <a:xfrm>
            <a:off x="3548952" y="3328264"/>
            <a:ext cx="206637" cy="425414"/>
            <a:chOff x="4541529" y="3276601"/>
            <a:chExt cx="161375" cy="332231"/>
          </a:xfrm>
        </p:grpSpPr>
        <p:sp>
          <p:nvSpPr>
            <p:cNvPr id="37" name="Forme libre 3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avec flèche 3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er 40"/>
          <p:cNvGrpSpPr/>
          <p:nvPr/>
        </p:nvGrpSpPr>
        <p:grpSpPr>
          <a:xfrm>
            <a:off x="3951794" y="3270810"/>
            <a:ext cx="206637" cy="425414"/>
            <a:chOff x="4541529" y="3276601"/>
            <a:chExt cx="161375" cy="332231"/>
          </a:xfrm>
        </p:grpSpPr>
        <p:sp>
          <p:nvSpPr>
            <p:cNvPr id="42" name="Forme libre 4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cteur droit avec flèche 4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er 45"/>
          <p:cNvGrpSpPr/>
          <p:nvPr/>
        </p:nvGrpSpPr>
        <p:grpSpPr>
          <a:xfrm>
            <a:off x="4200526" y="2931337"/>
            <a:ext cx="206637" cy="425414"/>
            <a:chOff x="4541529" y="3276601"/>
            <a:chExt cx="161375" cy="332231"/>
          </a:xfrm>
        </p:grpSpPr>
        <p:sp>
          <p:nvSpPr>
            <p:cNvPr id="47" name="Forme libre 4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necteur droit avec flèche 4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Ellipse 4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er 50"/>
          <p:cNvGrpSpPr/>
          <p:nvPr/>
        </p:nvGrpSpPr>
        <p:grpSpPr>
          <a:xfrm>
            <a:off x="3473613" y="2908631"/>
            <a:ext cx="206637" cy="425414"/>
            <a:chOff x="4541529" y="3276601"/>
            <a:chExt cx="161375" cy="332231"/>
          </a:xfrm>
        </p:grpSpPr>
        <p:sp>
          <p:nvSpPr>
            <p:cNvPr id="52" name="Forme libre 5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Connecteur droit avec flèche 5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er 55"/>
          <p:cNvGrpSpPr/>
          <p:nvPr/>
        </p:nvGrpSpPr>
        <p:grpSpPr>
          <a:xfrm>
            <a:off x="3876455" y="2809645"/>
            <a:ext cx="206637" cy="425414"/>
            <a:chOff x="4541529" y="3276601"/>
            <a:chExt cx="161375" cy="332231"/>
          </a:xfrm>
        </p:grpSpPr>
        <p:sp>
          <p:nvSpPr>
            <p:cNvPr id="57" name="Forme libre 5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onnecteur droit avec flèche 5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5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er 60"/>
          <p:cNvGrpSpPr/>
          <p:nvPr/>
        </p:nvGrpSpPr>
        <p:grpSpPr>
          <a:xfrm>
            <a:off x="4130451" y="2483216"/>
            <a:ext cx="206637" cy="425414"/>
            <a:chOff x="4541529" y="3276601"/>
            <a:chExt cx="161375" cy="332231"/>
          </a:xfrm>
        </p:grpSpPr>
        <p:sp>
          <p:nvSpPr>
            <p:cNvPr id="62" name="Forme libre 6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Connecteur droit avec flèche 6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er 65"/>
          <p:cNvGrpSpPr/>
          <p:nvPr/>
        </p:nvGrpSpPr>
        <p:grpSpPr>
          <a:xfrm>
            <a:off x="3548954" y="2396655"/>
            <a:ext cx="206637" cy="425414"/>
            <a:chOff x="4541529" y="3276601"/>
            <a:chExt cx="161375" cy="332231"/>
          </a:xfrm>
        </p:grpSpPr>
        <p:sp>
          <p:nvSpPr>
            <p:cNvPr id="67" name="Forme libre 66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onnecteur droit avec flèche 67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e 69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9" name="Grouper 70"/>
          <p:cNvGrpSpPr/>
          <p:nvPr/>
        </p:nvGrpSpPr>
        <p:grpSpPr>
          <a:xfrm>
            <a:off x="3892152" y="2185883"/>
            <a:ext cx="206637" cy="425414"/>
            <a:chOff x="4541529" y="3276601"/>
            <a:chExt cx="161375" cy="332231"/>
          </a:xfrm>
        </p:grpSpPr>
        <p:sp>
          <p:nvSpPr>
            <p:cNvPr id="72" name="Forme libre 71"/>
            <p:cNvSpPr/>
            <p:nvPr/>
          </p:nvSpPr>
          <p:spPr>
            <a:xfrm rot="300000">
              <a:off x="4605468" y="3344488"/>
              <a:ext cx="45446" cy="213385"/>
            </a:xfrm>
            <a:custGeom>
              <a:avLst/>
              <a:gdLst>
                <a:gd name="connsiteX0" fmla="*/ 0 w 207914"/>
                <a:gd name="connsiteY0" fmla="*/ 0 h 618091"/>
                <a:gd name="connsiteX1" fmla="*/ 202295 w 207914"/>
                <a:gd name="connsiteY1" fmla="*/ 325902 h 618091"/>
                <a:gd name="connsiteX2" fmla="*/ 33716 w 207914"/>
                <a:gd name="connsiteY2" fmla="*/ 618091 h 618091"/>
                <a:gd name="connsiteX3" fmla="*/ 33716 w 207914"/>
                <a:gd name="connsiteY3" fmla="*/ 618091 h 61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914" h="618091">
                  <a:moveTo>
                    <a:pt x="0" y="0"/>
                  </a:moveTo>
                  <a:cubicBezTo>
                    <a:pt x="98338" y="111443"/>
                    <a:pt x="196676" y="222887"/>
                    <a:pt x="202295" y="325902"/>
                  </a:cubicBezTo>
                  <a:cubicBezTo>
                    <a:pt x="207914" y="428917"/>
                    <a:pt x="33716" y="618091"/>
                    <a:pt x="33716" y="618091"/>
                  </a:cubicBezTo>
                  <a:lnTo>
                    <a:pt x="33716" y="618091"/>
                  </a:lnTo>
                </a:path>
              </a:pathLst>
            </a:cu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Connecteur droit avec flèche 72"/>
            <p:cNvCxnSpPr>
              <a:cxnSpLocks noChangeAspect="1"/>
            </p:cNvCxnSpPr>
            <p:nvPr/>
          </p:nvCxnSpPr>
          <p:spPr>
            <a:xfrm rot="16200000" flipH="1" flipV="1">
              <a:off x="4566102" y="3252028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>
              <a:cxnSpLocks noChangeAspect="1"/>
            </p:cNvCxnSpPr>
            <p:nvPr/>
          </p:nvCxnSpPr>
          <p:spPr>
            <a:xfrm rot="16200000" flipH="1" flipV="1">
              <a:off x="4566102" y="3472029"/>
              <a:ext cx="112230" cy="16137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/>
            <p:cNvSpPr>
              <a:spLocks noChangeAspect="1"/>
            </p:cNvSpPr>
            <p:nvPr/>
          </p:nvSpPr>
          <p:spPr>
            <a:xfrm rot="300000">
              <a:off x="4564853" y="3329815"/>
              <a:ext cx="21554" cy="347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Parallélogramme 75"/>
          <p:cNvSpPr>
            <a:spLocks noChangeAspect="1"/>
          </p:cNvSpPr>
          <p:nvPr/>
        </p:nvSpPr>
        <p:spPr>
          <a:xfrm rot="5400000" flipH="1">
            <a:off x="6404683" y="3661483"/>
            <a:ext cx="2860402" cy="941831"/>
          </a:xfrm>
          <a:prstGeom prst="parallelogram">
            <a:avLst>
              <a:gd name="adj" fmla="val 68287"/>
            </a:avLst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er 274"/>
          <p:cNvGrpSpPr/>
          <p:nvPr/>
        </p:nvGrpSpPr>
        <p:grpSpPr>
          <a:xfrm>
            <a:off x="1416360" y="2687475"/>
            <a:ext cx="1468048" cy="523373"/>
            <a:chOff x="1416360" y="2687475"/>
            <a:chExt cx="1468048" cy="523373"/>
          </a:xfrm>
          <a:solidFill>
            <a:srgbClr val="E9C008"/>
          </a:solidFill>
        </p:grpSpPr>
        <p:cxnSp>
          <p:nvCxnSpPr>
            <p:cNvPr id="20" name="Connecteur droit avec flèche 19"/>
            <p:cNvCxnSpPr/>
            <p:nvPr/>
          </p:nvCxnSpPr>
          <p:spPr>
            <a:xfrm>
              <a:off x="1416360" y="2687475"/>
              <a:ext cx="560504" cy="128790"/>
            </a:xfrm>
            <a:prstGeom prst="straightConnector1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" name="Grouper 76"/>
            <p:cNvGrpSpPr/>
            <p:nvPr/>
          </p:nvGrpSpPr>
          <p:grpSpPr>
            <a:xfrm>
              <a:off x="2377902" y="2766347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78" name="Forme libre 7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orme libre 7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2" name="Grouper 272"/>
          <p:cNvGrpSpPr/>
          <p:nvPr/>
        </p:nvGrpSpPr>
        <p:grpSpPr>
          <a:xfrm>
            <a:off x="4894640" y="2286000"/>
            <a:ext cx="1593592" cy="1989829"/>
            <a:chOff x="4894640" y="2286000"/>
            <a:chExt cx="1593592" cy="1989829"/>
          </a:xfrm>
          <a:solidFill>
            <a:srgbClr val="E9C008"/>
          </a:solidFill>
        </p:grpSpPr>
        <p:sp>
          <p:nvSpPr>
            <p:cNvPr id="105" name="Rectangle 104"/>
            <p:cNvSpPr/>
            <p:nvPr/>
          </p:nvSpPr>
          <p:spPr>
            <a:xfrm>
              <a:off x="6278881" y="2553820"/>
              <a:ext cx="45719" cy="99061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orme libre 105"/>
            <p:cNvSpPr/>
            <p:nvPr/>
          </p:nvSpPr>
          <p:spPr>
            <a:xfrm>
              <a:off x="4894640" y="2286000"/>
              <a:ext cx="1408781" cy="462675"/>
            </a:xfrm>
            <a:custGeom>
              <a:avLst/>
              <a:gdLst>
                <a:gd name="connsiteX0" fmla="*/ 1137320 w 1182274"/>
                <a:gd name="connsiteY0" fmla="*/ 191046 h 348379"/>
                <a:gd name="connsiteX1" fmla="*/ 856355 w 1182274"/>
                <a:gd name="connsiteY1" fmla="*/ 168570 h 348379"/>
                <a:gd name="connsiteX2" fmla="*/ 800162 w 1182274"/>
                <a:gd name="connsiteY2" fmla="*/ 157332 h 348379"/>
                <a:gd name="connsiteX3" fmla="*/ 710253 w 1182274"/>
                <a:gd name="connsiteY3" fmla="*/ 146094 h 348379"/>
                <a:gd name="connsiteX4" fmla="*/ 597867 w 1182274"/>
                <a:gd name="connsiteY4" fmla="*/ 123618 h 348379"/>
                <a:gd name="connsiteX5" fmla="*/ 474243 w 1182274"/>
                <a:gd name="connsiteY5" fmla="*/ 112380 h 348379"/>
                <a:gd name="connsiteX6" fmla="*/ 361857 w 1182274"/>
                <a:gd name="connsiteY6" fmla="*/ 89904 h 348379"/>
                <a:gd name="connsiteX7" fmla="*/ 271948 w 1182274"/>
                <a:gd name="connsiteY7" fmla="*/ 67428 h 348379"/>
                <a:gd name="connsiteX8" fmla="*/ 238232 w 1182274"/>
                <a:gd name="connsiteY8" fmla="*/ 44952 h 348379"/>
                <a:gd name="connsiteX9" fmla="*/ 159562 w 1182274"/>
                <a:gd name="connsiteY9" fmla="*/ 22476 h 348379"/>
                <a:gd name="connsiteX10" fmla="*/ 92131 w 1182274"/>
                <a:gd name="connsiteY10" fmla="*/ 0 h 348379"/>
                <a:gd name="connsiteX11" fmla="*/ 103369 w 1182274"/>
                <a:gd name="connsiteY11" fmla="*/ 78666 h 348379"/>
                <a:gd name="connsiteX12" fmla="*/ 114608 w 1182274"/>
                <a:gd name="connsiteY12" fmla="*/ 112380 h 348379"/>
                <a:gd name="connsiteX13" fmla="*/ 182039 w 1182274"/>
                <a:gd name="connsiteY13" fmla="*/ 134856 h 348379"/>
                <a:gd name="connsiteX14" fmla="*/ 193278 w 1182274"/>
                <a:gd name="connsiteY14" fmla="*/ 168570 h 348379"/>
                <a:gd name="connsiteX15" fmla="*/ 114608 w 1182274"/>
                <a:gd name="connsiteY15" fmla="*/ 247237 h 348379"/>
                <a:gd name="connsiteX16" fmla="*/ 80892 w 1182274"/>
                <a:gd name="connsiteY16" fmla="*/ 269713 h 348379"/>
                <a:gd name="connsiteX17" fmla="*/ 47176 w 1182274"/>
                <a:gd name="connsiteY17" fmla="*/ 292189 h 348379"/>
                <a:gd name="connsiteX18" fmla="*/ 13460 w 1182274"/>
                <a:gd name="connsiteY18" fmla="*/ 314665 h 348379"/>
                <a:gd name="connsiteX19" fmla="*/ 148323 w 1182274"/>
                <a:gd name="connsiteY19" fmla="*/ 303427 h 348379"/>
                <a:gd name="connsiteX20" fmla="*/ 226994 w 1182274"/>
                <a:gd name="connsiteY20" fmla="*/ 280951 h 348379"/>
                <a:gd name="connsiteX21" fmla="*/ 530436 w 1182274"/>
                <a:gd name="connsiteY21" fmla="*/ 303427 h 348379"/>
                <a:gd name="connsiteX22" fmla="*/ 811400 w 1182274"/>
                <a:gd name="connsiteY22" fmla="*/ 314665 h 348379"/>
                <a:gd name="connsiteX23" fmla="*/ 878832 w 1182274"/>
                <a:gd name="connsiteY23" fmla="*/ 325903 h 348379"/>
                <a:gd name="connsiteX24" fmla="*/ 1114842 w 1182274"/>
                <a:gd name="connsiteY24" fmla="*/ 348379 h 348379"/>
                <a:gd name="connsiteX25" fmla="*/ 1148558 w 1182274"/>
                <a:gd name="connsiteY25" fmla="*/ 325903 h 348379"/>
                <a:gd name="connsiteX26" fmla="*/ 1126081 w 1182274"/>
                <a:gd name="connsiteY26" fmla="*/ 191046 h 348379"/>
                <a:gd name="connsiteX27" fmla="*/ 1137320 w 1182274"/>
                <a:gd name="connsiteY27" fmla="*/ 191046 h 34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2274" h="348379">
                  <a:moveTo>
                    <a:pt x="1137320" y="191046"/>
                  </a:moveTo>
                  <a:cubicBezTo>
                    <a:pt x="1092366" y="187300"/>
                    <a:pt x="940567" y="179798"/>
                    <a:pt x="856355" y="168570"/>
                  </a:cubicBezTo>
                  <a:cubicBezTo>
                    <a:pt x="837421" y="166046"/>
                    <a:pt x="819042" y="160236"/>
                    <a:pt x="800162" y="157332"/>
                  </a:cubicBezTo>
                  <a:cubicBezTo>
                    <a:pt x="770310" y="152740"/>
                    <a:pt x="740045" y="151059"/>
                    <a:pt x="710253" y="146094"/>
                  </a:cubicBezTo>
                  <a:cubicBezTo>
                    <a:pt x="672569" y="139814"/>
                    <a:pt x="635914" y="127077"/>
                    <a:pt x="597867" y="123618"/>
                  </a:cubicBezTo>
                  <a:lnTo>
                    <a:pt x="474243" y="112380"/>
                  </a:lnTo>
                  <a:cubicBezTo>
                    <a:pt x="394729" y="92503"/>
                    <a:pt x="462895" y="108274"/>
                    <a:pt x="361857" y="89904"/>
                  </a:cubicBezTo>
                  <a:cubicBezTo>
                    <a:pt x="341705" y="86240"/>
                    <a:pt x="294230" y="78568"/>
                    <a:pt x="271948" y="67428"/>
                  </a:cubicBezTo>
                  <a:cubicBezTo>
                    <a:pt x="259867" y="61388"/>
                    <a:pt x="250313" y="50992"/>
                    <a:pt x="238232" y="44952"/>
                  </a:cubicBezTo>
                  <a:cubicBezTo>
                    <a:pt x="219348" y="35510"/>
                    <a:pt x="177566" y="27877"/>
                    <a:pt x="159562" y="22476"/>
                  </a:cubicBezTo>
                  <a:cubicBezTo>
                    <a:pt x="136868" y="15668"/>
                    <a:pt x="92131" y="0"/>
                    <a:pt x="92131" y="0"/>
                  </a:cubicBezTo>
                  <a:cubicBezTo>
                    <a:pt x="95877" y="26222"/>
                    <a:pt x="98174" y="52692"/>
                    <a:pt x="103369" y="78666"/>
                  </a:cubicBezTo>
                  <a:cubicBezTo>
                    <a:pt x="105692" y="90282"/>
                    <a:pt x="104968" y="105495"/>
                    <a:pt x="114608" y="112380"/>
                  </a:cubicBezTo>
                  <a:cubicBezTo>
                    <a:pt x="133888" y="126151"/>
                    <a:pt x="182039" y="134856"/>
                    <a:pt x="182039" y="134856"/>
                  </a:cubicBezTo>
                  <a:cubicBezTo>
                    <a:pt x="185785" y="146094"/>
                    <a:pt x="193278" y="156724"/>
                    <a:pt x="193278" y="168570"/>
                  </a:cubicBezTo>
                  <a:cubicBezTo>
                    <a:pt x="193278" y="214725"/>
                    <a:pt x="146786" y="225786"/>
                    <a:pt x="114608" y="247237"/>
                  </a:cubicBezTo>
                  <a:lnTo>
                    <a:pt x="80892" y="269713"/>
                  </a:lnTo>
                  <a:lnTo>
                    <a:pt x="47176" y="292189"/>
                  </a:lnTo>
                  <a:cubicBezTo>
                    <a:pt x="35937" y="299681"/>
                    <a:pt x="0" y="315787"/>
                    <a:pt x="13460" y="314665"/>
                  </a:cubicBezTo>
                  <a:lnTo>
                    <a:pt x="148323" y="303427"/>
                  </a:lnTo>
                  <a:cubicBezTo>
                    <a:pt x="164223" y="298127"/>
                    <a:pt x="212882" y="280951"/>
                    <a:pt x="226994" y="280951"/>
                  </a:cubicBezTo>
                  <a:cubicBezTo>
                    <a:pt x="537882" y="280951"/>
                    <a:pt x="324632" y="291321"/>
                    <a:pt x="530436" y="303427"/>
                  </a:cubicBezTo>
                  <a:cubicBezTo>
                    <a:pt x="624004" y="308931"/>
                    <a:pt x="717745" y="310919"/>
                    <a:pt x="811400" y="314665"/>
                  </a:cubicBezTo>
                  <a:cubicBezTo>
                    <a:pt x="833877" y="318411"/>
                    <a:pt x="856123" y="324011"/>
                    <a:pt x="878832" y="325903"/>
                  </a:cubicBezTo>
                  <a:cubicBezTo>
                    <a:pt x="1116746" y="345728"/>
                    <a:pt x="1012884" y="314394"/>
                    <a:pt x="1114842" y="348379"/>
                  </a:cubicBezTo>
                  <a:cubicBezTo>
                    <a:pt x="1126081" y="340887"/>
                    <a:pt x="1146142" y="339192"/>
                    <a:pt x="1148558" y="325903"/>
                  </a:cubicBezTo>
                  <a:cubicBezTo>
                    <a:pt x="1165319" y="233725"/>
                    <a:pt x="1137813" y="249699"/>
                    <a:pt x="1126081" y="191046"/>
                  </a:cubicBezTo>
                  <a:cubicBezTo>
                    <a:pt x="1124612" y="183700"/>
                    <a:pt x="1182274" y="194792"/>
                    <a:pt x="1137320" y="1910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 rot="360000">
              <a:off x="5092813" y="2375677"/>
              <a:ext cx="98316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Together</a:t>
              </a:r>
              <a:endParaRPr lang="en-US" sz="1600" dirty="0"/>
            </a:p>
          </p:txBody>
        </p:sp>
        <p:grpSp>
          <p:nvGrpSpPr>
            <p:cNvPr id="273" name="Grouper 16"/>
            <p:cNvGrpSpPr/>
            <p:nvPr/>
          </p:nvGrpSpPr>
          <p:grpSpPr>
            <a:xfrm>
              <a:off x="5787764" y="3176940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54" name="Forme libre 1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orme libre 1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4" name="Grouper 19"/>
            <p:cNvGrpSpPr/>
            <p:nvPr/>
          </p:nvGrpSpPr>
          <p:grpSpPr>
            <a:xfrm>
              <a:off x="5981726" y="3438696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52" name="Forme libre 20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orme libre 21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er 22"/>
            <p:cNvGrpSpPr/>
            <p:nvPr/>
          </p:nvGrpSpPr>
          <p:grpSpPr>
            <a:xfrm>
              <a:off x="5884746" y="3765891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50" name="Forme libre 23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orme libre 24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er 34"/>
            <p:cNvGrpSpPr/>
            <p:nvPr/>
          </p:nvGrpSpPr>
          <p:grpSpPr>
            <a:xfrm>
              <a:off x="5399836" y="3111501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42" name="Forme libre 141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orme libre 142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er 37"/>
            <p:cNvGrpSpPr/>
            <p:nvPr/>
          </p:nvGrpSpPr>
          <p:grpSpPr>
            <a:xfrm>
              <a:off x="5593800" y="3373257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40" name="Forme libre 139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orme libre 140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er 40"/>
            <p:cNvGrpSpPr/>
            <p:nvPr/>
          </p:nvGrpSpPr>
          <p:grpSpPr>
            <a:xfrm>
              <a:off x="5690782" y="3569574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38" name="Forme libre 13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orme libre 13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er 52"/>
            <p:cNvGrpSpPr/>
            <p:nvPr/>
          </p:nvGrpSpPr>
          <p:grpSpPr>
            <a:xfrm>
              <a:off x="5108890" y="3307818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30" name="Forme libre 129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orme libre 130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er 55"/>
            <p:cNvGrpSpPr/>
            <p:nvPr/>
          </p:nvGrpSpPr>
          <p:grpSpPr>
            <a:xfrm>
              <a:off x="5302854" y="3504135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28" name="Forme libre 12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orme libre 12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er 58"/>
            <p:cNvGrpSpPr/>
            <p:nvPr/>
          </p:nvGrpSpPr>
          <p:grpSpPr>
            <a:xfrm>
              <a:off x="5496818" y="3700452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26" name="Forme libre 125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orme libre 126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er 70"/>
            <p:cNvGrpSpPr/>
            <p:nvPr/>
          </p:nvGrpSpPr>
          <p:grpSpPr>
            <a:xfrm>
              <a:off x="4914926" y="3242379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8" name="Forme libre 117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orme libre 118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er 73"/>
            <p:cNvGrpSpPr/>
            <p:nvPr/>
          </p:nvGrpSpPr>
          <p:grpSpPr>
            <a:xfrm>
              <a:off x="5011908" y="3635013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6" name="Forme libre 115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orme libre 116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er 76"/>
            <p:cNvGrpSpPr/>
            <p:nvPr/>
          </p:nvGrpSpPr>
          <p:grpSpPr>
            <a:xfrm>
              <a:off x="5205872" y="3831328"/>
              <a:ext cx="506506" cy="444501"/>
              <a:chOff x="3608294" y="2954262"/>
              <a:chExt cx="912199" cy="690638"/>
            </a:xfrm>
            <a:grpFill/>
          </p:grpSpPr>
          <p:sp>
            <p:nvSpPr>
              <p:cNvPr id="114" name="Forme libre 113"/>
              <p:cNvSpPr/>
              <p:nvPr/>
            </p:nvSpPr>
            <p:spPr>
              <a:xfrm>
                <a:off x="3608294" y="2954290"/>
                <a:ext cx="912199" cy="690610"/>
              </a:xfrm>
              <a:custGeom>
                <a:avLst/>
                <a:gdLst>
                  <a:gd name="connsiteX0" fmla="*/ 910326 w 912199"/>
                  <a:gd name="connsiteY0" fmla="*/ 89904 h 690610"/>
                  <a:gd name="connsiteX1" fmla="*/ 876611 w 912199"/>
                  <a:gd name="connsiteY1" fmla="*/ 78666 h 690610"/>
                  <a:gd name="connsiteX2" fmla="*/ 842895 w 912199"/>
                  <a:gd name="connsiteY2" fmla="*/ 56190 h 690610"/>
                  <a:gd name="connsiteX3" fmla="*/ 797940 w 912199"/>
                  <a:gd name="connsiteY3" fmla="*/ 22476 h 690610"/>
                  <a:gd name="connsiteX4" fmla="*/ 730509 w 912199"/>
                  <a:gd name="connsiteY4" fmla="*/ 0 h 690610"/>
                  <a:gd name="connsiteX5" fmla="*/ 595646 w 912199"/>
                  <a:gd name="connsiteY5" fmla="*/ 11238 h 690610"/>
                  <a:gd name="connsiteX6" fmla="*/ 528214 w 912199"/>
                  <a:gd name="connsiteY6" fmla="*/ 33714 h 690610"/>
                  <a:gd name="connsiteX7" fmla="*/ 494498 w 912199"/>
                  <a:gd name="connsiteY7" fmla="*/ 67428 h 690610"/>
                  <a:gd name="connsiteX8" fmla="*/ 460783 w 912199"/>
                  <a:gd name="connsiteY8" fmla="*/ 89904 h 690610"/>
                  <a:gd name="connsiteX9" fmla="*/ 415828 w 912199"/>
                  <a:gd name="connsiteY9" fmla="*/ 179809 h 690610"/>
                  <a:gd name="connsiteX10" fmla="*/ 370874 w 912199"/>
                  <a:gd name="connsiteY10" fmla="*/ 235999 h 690610"/>
                  <a:gd name="connsiteX11" fmla="*/ 303442 w 912199"/>
                  <a:gd name="connsiteY11" fmla="*/ 258475 h 690610"/>
                  <a:gd name="connsiteX12" fmla="*/ 269727 w 912199"/>
                  <a:gd name="connsiteY12" fmla="*/ 247237 h 690610"/>
                  <a:gd name="connsiteX13" fmla="*/ 303442 w 912199"/>
                  <a:gd name="connsiteY13" fmla="*/ 235999 h 690610"/>
                  <a:gd name="connsiteX14" fmla="*/ 337158 w 912199"/>
                  <a:gd name="connsiteY14" fmla="*/ 247237 h 690610"/>
                  <a:gd name="connsiteX15" fmla="*/ 325920 w 912199"/>
                  <a:gd name="connsiteY15" fmla="*/ 427045 h 690610"/>
                  <a:gd name="connsiteX16" fmla="*/ 303442 w 912199"/>
                  <a:gd name="connsiteY16" fmla="*/ 449521 h 690610"/>
                  <a:gd name="connsiteX17" fmla="*/ 202295 w 912199"/>
                  <a:gd name="connsiteY17" fmla="*/ 438283 h 690610"/>
                  <a:gd name="connsiteX18" fmla="*/ 168579 w 912199"/>
                  <a:gd name="connsiteY18" fmla="*/ 427045 h 690610"/>
                  <a:gd name="connsiteX19" fmla="*/ 134864 w 912199"/>
                  <a:gd name="connsiteY19" fmla="*/ 359617 h 690610"/>
                  <a:gd name="connsiteX20" fmla="*/ 123625 w 912199"/>
                  <a:gd name="connsiteY20" fmla="*/ 213523 h 690610"/>
                  <a:gd name="connsiteX21" fmla="*/ 89909 w 912199"/>
                  <a:gd name="connsiteY21" fmla="*/ 224761 h 690610"/>
                  <a:gd name="connsiteX22" fmla="*/ 67432 w 912199"/>
                  <a:gd name="connsiteY22" fmla="*/ 258475 h 690610"/>
                  <a:gd name="connsiteX23" fmla="*/ 33716 w 912199"/>
                  <a:gd name="connsiteY23" fmla="*/ 269713 h 690610"/>
                  <a:gd name="connsiteX24" fmla="*/ 0 w 912199"/>
                  <a:gd name="connsiteY24" fmla="*/ 292189 h 690610"/>
                  <a:gd name="connsiteX25" fmla="*/ 33716 w 912199"/>
                  <a:gd name="connsiteY25" fmla="*/ 314665 h 690610"/>
                  <a:gd name="connsiteX26" fmla="*/ 78671 w 912199"/>
                  <a:gd name="connsiteY26" fmla="*/ 337141 h 690610"/>
                  <a:gd name="connsiteX27" fmla="*/ 89909 w 912199"/>
                  <a:gd name="connsiteY27" fmla="*/ 370855 h 690610"/>
                  <a:gd name="connsiteX28" fmla="*/ 101148 w 912199"/>
                  <a:gd name="connsiteY28" fmla="*/ 460759 h 690610"/>
                  <a:gd name="connsiteX29" fmla="*/ 168579 w 912199"/>
                  <a:gd name="connsiteY29" fmla="*/ 483235 h 690610"/>
                  <a:gd name="connsiteX30" fmla="*/ 348397 w 912199"/>
                  <a:gd name="connsiteY30" fmla="*/ 494473 h 690610"/>
                  <a:gd name="connsiteX31" fmla="*/ 516976 w 912199"/>
                  <a:gd name="connsiteY31" fmla="*/ 483235 h 690610"/>
                  <a:gd name="connsiteX32" fmla="*/ 573169 w 912199"/>
                  <a:gd name="connsiteY32" fmla="*/ 494473 h 690610"/>
                  <a:gd name="connsiteX33" fmla="*/ 528214 w 912199"/>
                  <a:gd name="connsiteY33" fmla="*/ 516949 h 690610"/>
                  <a:gd name="connsiteX34" fmla="*/ 460783 w 912199"/>
                  <a:gd name="connsiteY34" fmla="*/ 539425 h 690610"/>
                  <a:gd name="connsiteX35" fmla="*/ 438306 w 912199"/>
                  <a:gd name="connsiteY35" fmla="*/ 606853 h 690610"/>
                  <a:gd name="connsiteX36" fmla="*/ 449544 w 912199"/>
                  <a:gd name="connsiteY36" fmla="*/ 640567 h 690610"/>
                  <a:gd name="connsiteX37" fmla="*/ 483260 w 912199"/>
                  <a:gd name="connsiteY37" fmla="*/ 651805 h 690610"/>
                  <a:gd name="connsiteX38" fmla="*/ 561930 w 912199"/>
                  <a:gd name="connsiteY38" fmla="*/ 685519 h 690610"/>
                  <a:gd name="connsiteX39" fmla="*/ 573169 w 912199"/>
                  <a:gd name="connsiteY39" fmla="*/ 651805 h 690610"/>
                  <a:gd name="connsiteX40" fmla="*/ 550691 w 912199"/>
                  <a:gd name="connsiteY40" fmla="*/ 629329 h 690610"/>
                  <a:gd name="connsiteX41" fmla="*/ 528214 w 912199"/>
                  <a:gd name="connsiteY41" fmla="*/ 595615 h 690610"/>
                  <a:gd name="connsiteX42" fmla="*/ 573169 w 912199"/>
                  <a:gd name="connsiteY42" fmla="*/ 584377 h 690610"/>
                  <a:gd name="connsiteX43" fmla="*/ 651839 w 912199"/>
                  <a:gd name="connsiteY43" fmla="*/ 494473 h 690610"/>
                  <a:gd name="connsiteX44" fmla="*/ 674316 w 912199"/>
                  <a:gd name="connsiteY44" fmla="*/ 460759 h 690610"/>
                  <a:gd name="connsiteX45" fmla="*/ 651839 w 912199"/>
                  <a:gd name="connsiteY45" fmla="*/ 427045 h 690610"/>
                  <a:gd name="connsiteX46" fmla="*/ 618123 w 912199"/>
                  <a:gd name="connsiteY46" fmla="*/ 404569 h 690610"/>
                  <a:gd name="connsiteX47" fmla="*/ 472021 w 912199"/>
                  <a:gd name="connsiteY47" fmla="*/ 370855 h 690610"/>
                  <a:gd name="connsiteX48" fmla="*/ 584407 w 912199"/>
                  <a:gd name="connsiteY48" fmla="*/ 359617 h 690610"/>
                  <a:gd name="connsiteX49" fmla="*/ 618123 w 912199"/>
                  <a:gd name="connsiteY49" fmla="*/ 325903 h 690610"/>
                  <a:gd name="connsiteX50" fmla="*/ 651839 w 912199"/>
                  <a:gd name="connsiteY50" fmla="*/ 314665 h 690610"/>
                  <a:gd name="connsiteX51" fmla="*/ 618123 w 912199"/>
                  <a:gd name="connsiteY51" fmla="*/ 292189 h 690610"/>
                  <a:gd name="connsiteX52" fmla="*/ 573169 w 912199"/>
                  <a:gd name="connsiteY52" fmla="*/ 213523 h 690610"/>
                  <a:gd name="connsiteX53" fmla="*/ 595646 w 912199"/>
                  <a:gd name="connsiteY53" fmla="*/ 202285 h 690610"/>
                  <a:gd name="connsiteX54" fmla="*/ 629362 w 912199"/>
                  <a:gd name="connsiteY54" fmla="*/ 213523 h 690610"/>
                  <a:gd name="connsiteX55" fmla="*/ 708032 w 912199"/>
                  <a:gd name="connsiteY55" fmla="*/ 202285 h 690610"/>
                  <a:gd name="connsiteX56" fmla="*/ 775463 w 912199"/>
                  <a:gd name="connsiteY56" fmla="*/ 157333 h 690610"/>
                  <a:gd name="connsiteX57" fmla="*/ 797940 w 912199"/>
                  <a:gd name="connsiteY57" fmla="*/ 134856 h 690610"/>
                  <a:gd name="connsiteX58" fmla="*/ 865372 w 912199"/>
                  <a:gd name="connsiteY58" fmla="*/ 112380 h 690610"/>
                  <a:gd name="connsiteX59" fmla="*/ 910326 w 912199"/>
                  <a:gd name="connsiteY59" fmla="*/ 89904 h 69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912199" h="690610">
                    <a:moveTo>
                      <a:pt x="910326" y="89904"/>
                    </a:moveTo>
                    <a:cubicBezTo>
                      <a:pt x="912199" y="84285"/>
                      <a:pt x="887207" y="83964"/>
                      <a:pt x="876611" y="78666"/>
                    </a:cubicBezTo>
                    <a:cubicBezTo>
                      <a:pt x="864530" y="72626"/>
                      <a:pt x="853886" y="64040"/>
                      <a:pt x="842895" y="56190"/>
                    </a:cubicBezTo>
                    <a:cubicBezTo>
                      <a:pt x="827653" y="45303"/>
                      <a:pt x="814694" y="30852"/>
                      <a:pt x="797940" y="22476"/>
                    </a:cubicBezTo>
                    <a:cubicBezTo>
                      <a:pt x="776748" y="11881"/>
                      <a:pt x="730509" y="0"/>
                      <a:pt x="730509" y="0"/>
                    </a:cubicBezTo>
                    <a:cubicBezTo>
                      <a:pt x="685555" y="3746"/>
                      <a:pt x="640142" y="3822"/>
                      <a:pt x="595646" y="11238"/>
                    </a:cubicBezTo>
                    <a:cubicBezTo>
                      <a:pt x="572275" y="15133"/>
                      <a:pt x="528214" y="33714"/>
                      <a:pt x="528214" y="33714"/>
                    </a:cubicBezTo>
                    <a:cubicBezTo>
                      <a:pt x="516975" y="44952"/>
                      <a:pt x="506708" y="57254"/>
                      <a:pt x="494498" y="67428"/>
                    </a:cubicBezTo>
                    <a:cubicBezTo>
                      <a:pt x="484122" y="76075"/>
                      <a:pt x="467942" y="78450"/>
                      <a:pt x="460783" y="89904"/>
                    </a:cubicBezTo>
                    <a:cubicBezTo>
                      <a:pt x="374698" y="227637"/>
                      <a:pt x="482008" y="113634"/>
                      <a:pt x="415828" y="179809"/>
                    </a:cubicBezTo>
                    <a:cubicBezTo>
                      <a:pt x="403641" y="216369"/>
                      <a:pt x="410658" y="218318"/>
                      <a:pt x="370874" y="235999"/>
                    </a:cubicBezTo>
                    <a:cubicBezTo>
                      <a:pt x="349223" y="245621"/>
                      <a:pt x="303442" y="258475"/>
                      <a:pt x="303442" y="258475"/>
                    </a:cubicBezTo>
                    <a:cubicBezTo>
                      <a:pt x="292204" y="254729"/>
                      <a:pt x="269727" y="259083"/>
                      <a:pt x="269727" y="247237"/>
                    </a:cubicBezTo>
                    <a:cubicBezTo>
                      <a:pt x="269727" y="235391"/>
                      <a:pt x="291596" y="235999"/>
                      <a:pt x="303442" y="235999"/>
                    </a:cubicBezTo>
                    <a:cubicBezTo>
                      <a:pt x="315289" y="235999"/>
                      <a:pt x="325919" y="243491"/>
                      <a:pt x="337158" y="247237"/>
                    </a:cubicBezTo>
                    <a:cubicBezTo>
                      <a:pt x="333412" y="307173"/>
                      <a:pt x="335793" y="367809"/>
                      <a:pt x="325920" y="427045"/>
                    </a:cubicBezTo>
                    <a:cubicBezTo>
                      <a:pt x="324178" y="437497"/>
                      <a:pt x="313994" y="448562"/>
                      <a:pt x="303442" y="449521"/>
                    </a:cubicBezTo>
                    <a:cubicBezTo>
                      <a:pt x="269658" y="452592"/>
                      <a:pt x="236011" y="442029"/>
                      <a:pt x="202295" y="438283"/>
                    </a:cubicBezTo>
                    <a:cubicBezTo>
                      <a:pt x="191056" y="434537"/>
                      <a:pt x="177830" y="434445"/>
                      <a:pt x="168579" y="427045"/>
                    </a:cubicBezTo>
                    <a:cubicBezTo>
                      <a:pt x="148773" y="411201"/>
                      <a:pt x="142267" y="381827"/>
                      <a:pt x="134864" y="359617"/>
                    </a:cubicBezTo>
                    <a:cubicBezTo>
                      <a:pt x="131118" y="310919"/>
                      <a:pt x="139071" y="259858"/>
                      <a:pt x="123625" y="213523"/>
                    </a:cubicBezTo>
                    <a:cubicBezTo>
                      <a:pt x="119879" y="202284"/>
                      <a:pt x="99160" y="217361"/>
                      <a:pt x="89909" y="224761"/>
                    </a:cubicBezTo>
                    <a:cubicBezTo>
                      <a:pt x="79362" y="233198"/>
                      <a:pt x="77979" y="250038"/>
                      <a:pt x="67432" y="258475"/>
                    </a:cubicBezTo>
                    <a:cubicBezTo>
                      <a:pt x="58181" y="265875"/>
                      <a:pt x="44312" y="264415"/>
                      <a:pt x="33716" y="269713"/>
                    </a:cubicBezTo>
                    <a:cubicBezTo>
                      <a:pt x="21635" y="275753"/>
                      <a:pt x="11239" y="284697"/>
                      <a:pt x="0" y="292189"/>
                    </a:cubicBezTo>
                    <a:cubicBezTo>
                      <a:pt x="11239" y="299681"/>
                      <a:pt x="21989" y="307964"/>
                      <a:pt x="33716" y="314665"/>
                    </a:cubicBezTo>
                    <a:cubicBezTo>
                      <a:pt x="48262" y="322977"/>
                      <a:pt x="66824" y="325295"/>
                      <a:pt x="78671" y="337141"/>
                    </a:cubicBezTo>
                    <a:cubicBezTo>
                      <a:pt x="87048" y="345517"/>
                      <a:pt x="86163" y="359617"/>
                      <a:pt x="89909" y="370855"/>
                    </a:cubicBezTo>
                    <a:cubicBezTo>
                      <a:pt x="93655" y="400823"/>
                      <a:pt x="83828" y="436018"/>
                      <a:pt x="101148" y="460759"/>
                    </a:cubicBezTo>
                    <a:cubicBezTo>
                      <a:pt x="114735" y="480169"/>
                      <a:pt x="144932" y="481757"/>
                      <a:pt x="168579" y="483235"/>
                    </a:cubicBezTo>
                    <a:lnTo>
                      <a:pt x="348397" y="494473"/>
                    </a:lnTo>
                    <a:cubicBezTo>
                      <a:pt x="404590" y="490727"/>
                      <a:pt x="460658" y="483235"/>
                      <a:pt x="516976" y="483235"/>
                    </a:cubicBezTo>
                    <a:cubicBezTo>
                      <a:pt x="536078" y="483235"/>
                      <a:pt x="567128" y="476351"/>
                      <a:pt x="573169" y="494473"/>
                    </a:cubicBezTo>
                    <a:cubicBezTo>
                      <a:pt x="578467" y="510367"/>
                      <a:pt x="543769" y="510727"/>
                      <a:pt x="528214" y="516949"/>
                    </a:cubicBezTo>
                    <a:cubicBezTo>
                      <a:pt x="506216" y="525748"/>
                      <a:pt x="460783" y="539425"/>
                      <a:pt x="460783" y="539425"/>
                    </a:cubicBezTo>
                    <a:cubicBezTo>
                      <a:pt x="453291" y="561901"/>
                      <a:pt x="430814" y="584377"/>
                      <a:pt x="438306" y="606853"/>
                    </a:cubicBezTo>
                    <a:cubicBezTo>
                      <a:pt x="442052" y="618091"/>
                      <a:pt x="441168" y="632191"/>
                      <a:pt x="449544" y="640567"/>
                    </a:cubicBezTo>
                    <a:cubicBezTo>
                      <a:pt x="457921" y="648944"/>
                      <a:pt x="472664" y="646507"/>
                      <a:pt x="483260" y="651805"/>
                    </a:cubicBezTo>
                    <a:cubicBezTo>
                      <a:pt x="560874" y="690610"/>
                      <a:pt x="468370" y="662130"/>
                      <a:pt x="561930" y="685519"/>
                    </a:cubicBezTo>
                    <a:cubicBezTo>
                      <a:pt x="565676" y="674281"/>
                      <a:pt x="575492" y="663421"/>
                      <a:pt x="573169" y="651805"/>
                    </a:cubicBezTo>
                    <a:cubicBezTo>
                      <a:pt x="571091" y="641415"/>
                      <a:pt x="557310" y="637603"/>
                      <a:pt x="550691" y="629329"/>
                    </a:cubicBezTo>
                    <a:cubicBezTo>
                      <a:pt x="542253" y="618782"/>
                      <a:pt x="535706" y="606853"/>
                      <a:pt x="528214" y="595615"/>
                    </a:cubicBezTo>
                    <a:cubicBezTo>
                      <a:pt x="543199" y="591869"/>
                      <a:pt x="558972" y="590461"/>
                      <a:pt x="573169" y="584377"/>
                    </a:cubicBezTo>
                    <a:cubicBezTo>
                      <a:pt x="616872" y="565648"/>
                      <a:pt x="624368" y="535677"/>
                      <a:pt x="651839" y="494473"/>
                    </a:cubicBezTo>
                    <a:lnTo>
                      <a:pt x="674316" y="460759"/>
                    </a:lnTo>
                    <a:cubicBezTo>
                      <a:pt x="666824" y="449521"/>
                      <a:pt x="661390" y="436595"/>
                      <a:pt x="651839" y="427045"/>
                    </a:cubicBezTo>
                    <a:cubicBezTo>
                      <a:pt x="642288" y="417494"/>
                      <a:pt x="630466" y="410054"/>
                      <a:pt x="618123" y="404569"/>
                    </a:cubicBezTo>
                    <a:cubicBezTo>
                      <a:pt x="559663" y="378588"/>
                      <a:pt x="536019" y="379997"/>
                      <a:pt x="472021" y="370855"/>
                    </a:cubicBezTo>
                    <a:cubicBezTo>
                      <a:pt x="509483" y="367109"/>
                      <a:pt x="548423" y="370688"/>
                      <a:pt x="584407" y="359617"/>
                    </a:cubicBezTo>
                    <a:cubicBezTo>
                      <a:pt x="599598" y="354943"/>
                      <a:pt x="604899" y="334719"/>
                      <a:pt x="618123" y="325903"/>
                    </a:cubicBezTo>
                    <a:cubicBezTo>
                      <a:pt x="627980" y="319332"/>
                      <a:pt x="640600" y="318411"/>
                      <a:pt x="651839" y="314665"/>
                    </a:cubicBezTo>
                    <a:cubicBezTo>
                      <a:pt x="640600" y="307173"/>
                      <a:pt x="624825" y="303916"/>
                      <a:pt x="618123" y="292189"/>
                    </a:cubicBezTo>
                    <a:cubicBezTo>
                      <a:pt x="562571" y="194980"/>
                      <a:pt x="652238" y="266234"/>
                      <a:pt x="573169" y="213523"/>
                    </a:cubicBezTo>
                    <a:cubicBezTo>
                      <a:pt x="595688" y="123446"/>
                      <a:pt x="573074" y="179714"/>
                      <a:pt x="595646" y="202285"/>
                    </a:cubicBezTo>
                    <a:cubicBezTo>
                      <a:pt x="604023" y="210661"/>
                      <a:pt x="618123" y="209777"/>
                      <a:pt x="629362" y="213523"/>
                    </a:cubicBezTo>
                    <a:cubicBezTo>
                      <a:pt x="655585" y="209777"/>
                      <a:pt x="683308" y="211794"/>
                      <a:pt x="708032" y="202285"/>
                    </a:cubicBezTo>
                    <a:cubicBezTo>
                      <a:pt x="733245" y="192588"/>
                      <a:pt x="756361" y="176435"/>
                      <a:pt x="775463" y="157333"/>
                    </a:cubicBezTo>
                    <a:cubicBezTo>
                      <a:pt x="782955" y="149841"/>
                      <a:pt x="788463" y="139594"/>
                      <a:pt x="797940" y="134856"/>
                    </a:cubicBezTo>
                    <a:cubicBezTo>
                      <a:pt x="819132" y="124260"/>
                      <a:pt x="865372" y="112380"/>
                      <a:pt x="865372" y="112380"/>
                    </a:cubicBezTo>
                    <a:cubicBezTo>
                      <a:pt x="889927" y="75549"/>
                      <a:pt x="908453" y="95523"/>
                      <a:pt x="910326" y="89904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orme libre 114"/>
              <p:cNvSpPr/>
              <p:nvPr/>
            </p:nvSpPr>
            <p:spPr>
              <a:xfrm>
                <a:off x="4268792" y="2954262"/>
                <a:ext cx="69305" cy="116366"/>
              </a:xfrm>
              <a:custGeom>
                <a:avLst/>
                <a:gdLst>
                  <a:gd name="connsiteX0" fmla="*/ 1873 w 69305"/>
                  <a:gd name="connsiteY0" fmla="*/ 91241 h 116366"/>
                  <a:gd name="connsiteX1" fmla="*/ 35589 w 69305"/>
                  <a:gd name="connsiteY1" fmla="*/ 113717 h 116366"/>
                  <a:gd name="connsiteX2" fmla="*/ 69305 w 69305"/>
                  <a:gd name="connsiteY2" fmla="*/ 35051 h 116366"/>
                  <a:gd name="connsiteX3" fmla="*/ 24350 w 69305"/>
                  <a:gd name="connsiteY3" fmla="*/ 57527 h 116366"/>
                  <a:gd name="connsiteX4" fmla="*/ 1873 w 69305"/>
                  <a:gd name="connsiteY4" fmla="*/ 91241 h 11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305" h="116366">
                    <a:moveTo>
                      <a:pt x="1873" y="91241"/>
                    </a:moveTo>
                    <a:cubicBezTo>
                      <a:pt x="3746" y="100606"/>
                      <a:pt x="22344" y="116366"/>
                      <a:pt x="35589" y="113717"/>
                    </a:cubicBezTo>
                    <a:cubicBezTo>
                      <a:pt x="56013" y="109632"/>
                      <a:pt x="66935" y="44528"/>
                      <a:pt x="69305" y="35051"/>
                    </a:cubicBezTo>
                    <a:cubicBezTo>
                      <a:pt x="16725" y="0"/>
                      <a:pt x="45740" y="4054"/>
                      <a:pt x="24350" y="57527"/>
                    </a:cubicBezTo>
                    <a:cubicBezTo>
                      <a:pt x="22382" y="62446"/>
                      <a:pt x="0" y="81876"/>
                      <a:pt x="1873" y="91241"/>
                    </a:cubicBezTo>
                    <a:close/>
                  </a:path>
                </a:pathLst>
              </a:custGeom>
              <a:grpFill/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1" name="ZoneTexte 120"/>
          <p:cNvSpPr txBox="1"/>
          <p:nvPr/>
        </p:nvSpPr>
        <p:spPr>
          <a:xfrm>
            <a:off x="2823277" y="364609"/>
            <a:ext cx="229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No-cloning theorem</a:t>
            </a:r>
          </a:p>
        </p:txBody>
      </p:sp>
      <p:grpSp>
        <p:nvGrpSpPr>
          <p:cNvPr id="71" name="Grouper 268"/>
          <p:cNvGrpSpPr/>
          <p:nvPr/>
        </p:nvGrpSpPr>
        <p:grpSpPr>
          <a:xfrm>
            <a:off x="7772400" y="3989794"/>
            <a:ext cx="314620" cy="353606"/>
            <a:chOff x="7838780" y="5257156"/>
            <a:chExt cx="314620" cy="353606"/>
          </a:xfrm>
          <a:solidFill>
            <a:srgbClr val="E9C008"/>
          </a:solidFill>
        </p:grpSpPr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7922300" y="5372443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7859168" y="5564078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7985433" y="5453154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7991351" y="5569763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8054313" y="5383436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8088753" y="545829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Ellipse 178"/>
            <p:cNvSpPr>
              <a:spLocks noChangeAspect="1"/>
            </p:cNvSpPr>
            <p:nvPr/>
          </p:nvSpPr>
          <p:spPr>
            <a:xfrm>
              <a:off x="7838780" y="551596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Ellipse 193"/>
            <p:cNvSpPr>
              <a:spLocks noChangeAspect="1"/>
            </p:cNvSpPr>
            <p:nvPr/>
          </p:nvSpPr>
          <p:spPr>
            <a:xfrm>
              <a:off x="8090938" y="543976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Ellipse 207"/>
            <p:cNvSpPr>
              <a:spLocks noChangeAspect="1"/>
            </p:cNvSpPr>
            <p:nvPr/>
          </p:nvSpPr>
          <p:spPr>
            <a:xfrm>
              <a:off x="8037004" y="5317582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Ellipse 214"/>
            <p:cNvSpPr>
              <a:spLocks noChangeAspect="1"/>
            </p:cNvSpPr>
            <p:nvPr/>
          </p:nvSpPr>
          <p:spPr>
            <a:xfrm>
              <a:off x="8113204" y="5393782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Ellipse 219"/>
            <p:cNvSpPr>
              <a:spLocks noChangeAspect="1"/>
            </p:cNvSpPr>
            <p:nvPr/>
          </p:nvSpPr>
          <p:spPr>
            <a:xfrm>
              <a:off x="7838780" y="5257156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Ellipse 221"/>
            <p:cNvSpPr>
              <a:spLocks noChangeAspect="1"/>
            </p:cNvSpPr>
            <p:nvPr/>
          </p:nvSpPr>
          <p:spPr>
            <a:xfrm>
              <a:off x="7884604" y="5363569"/>
              <a:ext cx="40196" cy="40999"/>
            </a:xfrm>
            <a:prstGeom prst="ellipse">
              <a:avLst/>
            </a:prstGeom>
            <a:grpFill/>
            <a:ln>
              <a:solidFill>
                <a:srgbClr val="E9C0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7" name="ZoneTexte 266"/>
          <p:cNvSpPr txBox="1"/>
          <p:nvPr/>
        </p:nvSpPr>
        <p:spPr>
          <a:xfrm>
            <a:off x="5368708" y="6027002"/>
            <a:ext cx="3775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See: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Milonni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&amp; Hardies, Phys.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Lett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. A 1982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Wootters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&amp; </a:t>
            </a:r>
            <a:r>
              <a:rPr lang="en-US"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Zurek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Nature 1982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Mandel, Nature 1983</a:t>
            </a:r>
            <a:endParaRPr lang="en-US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68" name="ZoneTexte 267"/>
          <p:cNvSpPr txBox="1"/>
          <p:nvPr/>
        </p:nvSpPr>
        <p:spPr>
          <a:xfrm>
            <a:off x="79367" y="5572144"/>
            <a:ext cx="4597070" cy="5847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E9C008"/>
                </a:solidFill>
                <a:latin typeface="Times New Roman"/>
                <a:cs typeface="Times New Roman"/>
              </a:rPr>
              <a:t>Can photon cloning be used to beat the diffraction limit of a telescope?</a:t>
            </a:r>
            <a:endParaRPr lang="en-US" sz="1600" dirty="0">
              <a:solidFill>
                <a:srgbClr val="E9C008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426</Words>
  <Application>Microsoft Macintosh PowerPoint</Application>
  <PresentationFormat>Présentation à l'écran (4:3)</PresentationFormat>
  <Paragraphs>86</Paragraphs>
  <Slides>14</Slides>
  <Notes>6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Observatoire de Paris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aglae kellerer</dc:creator>
  <cp:lastModifiedBy>aglae kellerer</cp:lastModifiedBy>
  <cp:revision>312</cp:revision>
  <dcterms:created xsi:type="dcterms:W3CDTF">2014-05-09T15:25:15Z</dcterms:created>
  <dcterms:modified xsi:type="dcterms:W3CDTF">2014-05-09T15:27:43Z</dcterms:modified>
</cp:coreProperties>
</file>