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9" r:id="rId1"/>
  </p:sldMasterIdLst>
  <p:notesMasterIdLst>
    <p:notesMasterId r:id="rId21"/>
  </p:notesMasterIdLst>
  <p:handoutMasterIdLst>
    <p:handoutMasterId r:id="rId22"/>
  </p:handoutMasterIdLst>
  <p:sldIdLst>
    <p:sldId id="256" r:id="rId2"/>
    <p:sldId id="353" r:id="rId3"/>
    <p:sldId id="342" r:id="rId4"/>
    <p:sldId id="341" r:id="rId5"/>
    <p:sldId id="310" r:id="rId6"/>
    <p:sldId id="339" r:id="rId7"/>
    <p:sldId id="311" r:id="rId8"/>
    <p:sldId id="347" r:id="rId9"/>
    <p:sldId id="289" r:id="rId10"/>
    <p:sldId id="344" r:id="rId11"/>
    <p:sldId id="352" r:id="rId12"/>
    <p:sldId id="340" r:id="rId13"/>
    <p:sldId id="337" r:id="rId14"/>
    <p:sldId id="336" r:id="rId15"/>
    <p:sldId id="349" r:id="rId16"/>
    <p:sldId id="350" r:id="rId17"/>
    <p:sldId id="351" r:id="rId18"/>
    <p:sldId id="348" r:id="rId19"/>
    <p:sldId id="271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66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0" autoAdjust="0"/>
    <p:restoredTop sz="90929"/>
  </p:normalViewPr>
  <p:slideViewPr>
    <p:cSldViewPr snapToGrid="0">
      <p:cViewPr>
        <p:scale>
          <a:sx n="75" d="100"/>
          <a:sy n="75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4756E-74A1-410C-831B-A2A41FD2EEA0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D8789-60AC-4D30-8FC5-0A76F765D1A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61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61690810-99FF-4BB3-9874-D203D2AB4441}" type="datetimeFigureOut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13C15E98-7347-4342-9979-A4681D9F86F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702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ACA2D-86DE-4C81-85E1-E531A3C5C6A1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AF5C-2A8F-4B7B-8256-9296ADF539DF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F9DF3-60D4-4C43-8AD1-E902B69B47BD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8FE1E-6CE4-4715-BE63-FDBDC44B34F1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2B6C6-FD04-46E3-80E4-0948290C425D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6" name="Rectangle 2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7" name="Rectangle 2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10CF3-02B9-40DC-BD7A-C0B625845C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50F3E-BD0D-47A2-ADD2-53684DC124D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1D6CD-FA43-4684-9E63-296ED12D6DAA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1A0E8-6ED4-4D7E-A4D3-EE61ADDDEAA9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EC193-5ACD-424F-8A01-89E57ECAFEF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F9DF3-60D4-4C43-8AD1-E902B69B47BD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F9DF3-60D4-4C43-8AD1-E902B69B47BD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F9DF3-60D4-4C43-8AD1-E902B69B47BD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EC240-673C-472D-969E-ECB12249EB9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EF9DF3-60D4-4C43-8AD1-E902B69B47BD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  <p:sldLayoutId id="2147484284" r:id="rId15"/>
    <p:sldLayoutId id="2147484285" r:id="rId16"/>
    <p:sldLayoutId id="2147484286" r:id="rId1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340083"/>
            <a:ext cx="8162925" cy="954107"/>
          </a:xfrm>
        </p:spPr>
        <p:txBody>
          <a:bodyPr/>
          <a:lstStyle/>
          <a:p>
            <a:pPr eaLnBrk="1" hangingPunct="1"/>
            <a:r>
              <a:rPr lang="en-US" sz="2800" b="1" i="1" dirty="0" smtClean="0"/>
              <a:t>Intensity Interferometry </a:t>
            </a:r>
            <a:r>
              <a:rPr lang="en-US" sz="2800" b="1" i="1" dirty="0" smtClean="0"/>
              <a:t>at Southern </a:t>
            </a:r>
            <a:r>
              <a:rPr lang="en-US" sz="2800" b="1" i="1" dirty="0" smtClean="0"/>
              <a:t>Connecticut State University</a:t>
            </a:r>
            <a:endParaRPr lang="en-US" sz="2400" b="1" i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45597" y="1270000"/>
            <a:ext cx="5553603" cy="1845734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WORKING TOWARD THE INTERFEROMETER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IN A SUITCASE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Elliott Horch,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Southern Connecticut State University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3DF2E-D193-4836-AEF9-5E4F150589DB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34" y="1100667"/>
            <a:ext cx="1849966" cy="176149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617426"/>
              </p:ext>
            </p:extLst>
          </p:nvPr>
        </p:nvGraphicFramePr>
        <p:xfrm>
          <a:off x="787399" y="3119966"/>
          <a:ext cx="7783285" cy="3026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4" imgW="5943600" imgH="2311400" progId="Word.Document.12">
                  <p:embed/>
                </p:oleObj>
              </mc:Choice>
              <mc:Fallback>
                <p:oleObj name="Document" r:id="rId4" imgW="5943600" imgH="231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7399" y="3119966"/>
                        <a:ext cx="7783285" cy="3026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dersonMe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2" y="1634067"/>
            <a:ext cx="67945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532839"/>
            <a:ext cx="8162925" cy="769441"/>
          </a:xfrm>
        </p:spPr>
        <p:txBody>
          <a:bodyPr>
            <a:normAutofit/>
          </a:bodyPr>
          <a:lstStyle/>
          <a:p>
            <a:r>
              <a:rPr lang="en-US" dirty="0" smtClean="0"/>
              <a:t>Truly Portable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EC240-673C-472D-969E-ECB12249EB9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70" y="1634067"/>
            <a:ext cx="3188230" cy="41571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1" name="Straight Arrow Connector 10"/>
          <p:cNvCxnSpPr/>
          <p:nvPr/>
        </p:nvCxnSpPr>
        <p:spPr bwMode="auto">
          <a:xfrm flipV="1">
            <a:off x="1778000" y="3759201"/>
            <a:ext cx="135467" cy="120226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1794933" y="3894668"/>
            <a:ext cx="508001" cy="104986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14400" y="4961466"/>
            <a:ext cx="183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53-m baseline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1733" y="5300134"/>
            <a:ext cx="8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4893733" y="5266267"/>
            <a:ext cx="1981200" cy="25400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74134" y="1642534"/>
            <a:ext cx="261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Anderson Mesa</a:t>
            </a:r>
          </a:p>
          <a:p>
            <a:r>
              <a:rPr lang="en-US" dirty="0" smtClean="0"/>
              <a:t>(Lowell Observatory)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84800" y="1659466"/>
            <a:ext cx="221944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Perkins Telescope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333" y="5554133"/>
            <a:ext cx="4211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runs: Dec 2011 &amp; June 2012</a:t>
            </a:r>
          </a:p>
          <a:p>
            <a:r>
              <a:rPr lang="en-US" dirty="0" smtClean="0"/>
              <a:t>Issues: Focus, Sky Position, Temp.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8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Lowell Set-up and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EC240-673C-472D-969E-ECB12249EB9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 descr="lowellset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1883833"/>
            <a:ext cx="8398933" cy="322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1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>
            <a:normAutofit/>
          </a:bodyPr>
          <a:lstStyle/>
          <a:p>
            <a:r>
              <a:rPr lang="en-US" dirty="0" smtClean="0"/>
              <a:t>Big Glass is getting cheap!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10CF3-02B9-40DC-BD7A-C0B625845CC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 8" descr="370x250xbig-dobs.jpg.pagespeed.ic.v0-Qa_eG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34" y="1689098"/>
            <a:ext cx="6346783" cy="42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46550"/>
          </a:xfrm>
        </p:spPr>
        <p:txBody>
          <a:bodyPr>
            <a:normAutofit/>
          </a:bodyPr>
          <a:lstStyle/>
          <a:p>
            <a:r>
              <a:rPr lang="en-US" dirty="0" smtClean="0"/>
              <a:t>Three-Station Wireless Interferometer at SCSU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EC240-673C-472D-969E-ECB12249EB9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301" y="1943101"/>
            <a:ext cx="5029199" cy="40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n 6"/>
          <p:cNvSpPr/>
          <p:nvPr/>
        </p:nvSpPr>
        <p:spPr bwMode="auto">
          <a:xfrm rot="1200000">
            <a:off x="3136900" y="2489200"/>
            <a:ext cx="215900" cy="381000"/>
          </a:xfrm>
          <a:prstGeom prst="can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Can 7"/>
          <p:cNvSpPr/>
          <p:nvPr/>
        </p:nvSpPr>
        <p:spPr bwMode="auto">
          <a:xfrm rot="1200000">
            <a:off x="2476500" y="4991100"/>
            <a:ext cx="215900" cy="381000"/>
          </a:xfrm>
          <a:prstGeom prst="can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Can 8"/>
          <p:cNvSpPr/>
          <p:nvPr/>
        </p:nvSpPr>
        <p:spPr bwMode="auto">
          <a:xfrm rot="1200000">
            <a:off x="5664200" y="3098800"/>
            <a:ext cx="215900" cy="381000"/>
          </a:xfrm>
          <a:prstGeom prst="can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0265" y="2963334"/>
            <a:ext cx="200235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GPS</a:t>
            </a:r>
          </a:p>
          <a:p>
            <a:r>
              <a:rPr lang="en-US" dirty="0" smtClean="0"/>
              <a:t>Computer </a:t>
            </a:r>
          </a:p>
          <a:p>
            <a:r>
              <a:rPr lang="en-US" dirty="0" smtClean="0"/>
              <a:t>Cards:</a:t>
            </a:r>
          </a:p>
          <a:p>
            <a:r>
              <a:rPr lang="en-US" dirty="0" smtClean="0"/>
              <a:t>~0.5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s</a:t>
            </a:r>
          </a:p>
          <a:p>
            <a:r>
              <a:rPr lang="en-US" dirty="0"/>
              <a:t>s</a:t>
            </a:r>
            <a:r>
              <a:rPr lang="en-US" dirty="0" smtClean="0"/>
              <a:t>ynchronization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68338" y="585788"/>
            <a:ext cx="8162925" cy="769441"/>
          </a:xfrm>
        </p:spPr>
        <p:txBody>
          <a:bodyPr>
            <a:normAutofit/>
          </a:bodyPr>
          <a:lstStyle/>
          <a:p>
            <a:r>
              <a:rPr lang="en-US" dirty="0" smtClean="0"/>
              <a:t>Dirty Beam Simulation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10CF3-02B9-40DC-BD7A-C0B625845CC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73199" y="5435600"/>
            <a:ext cx="220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FWHM ~ 0.1 mas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10666" y="5401734"/>
            <a:ext cx="232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</a:t>
            </a:r>
            <a:r>
              <a:rPr lang="en-US" dirty="0" err="1" smtClean="0"/>
              <a:t>v</a:t>
            </a:r>
            <a:r>
              <a:rPr lang="en-US" dirty="0" smtClean="0"/>
              <a:t>-plane coverage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27600" y="5706535"/>
            <a:ext cx="239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6-hour observation</a:t>
            </a:r>
            <a:endParaRPr lang="en-US" dirty="0"/>
          </a:p>
        </p:txBody>
      </p:sp>
      <p:pic>
        <p:nvPicPr>
          <p:cNvPr id="11" name="Picture 10" descr="db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2" y="1800404"/>
            <a:ext cx="7071126" cy="352861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51502" y="4218793"/>
            <a:ext cx="952765" cy="895073"/>
            <a:chOff x="3377223" y="3076475"/>
            <a:chExt cx="1141426" cy="1086837"/>
          </a:xfrm>
        </p:grpSpPr>
        <p:pic>
          <p:nvPicPr>
            <p:cNvPr id="13" name="Picture 12" descr="image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223" y="3076475"/>
              <a:ext cx="1141426" cy="108683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377223" y="3076475"/>
              <a:ext cx="1141426" cy="108683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72" y="372534"/>
            <a:ext cx="8162925" cy="777346"/>
          </a:xfrm>
        </p:spPr>
        <p:txBody>
          <a:bodyPr/>
          <a:lstStyle/>
          <a:p>
            <a:r>
              <a:rPr lang="en-US" dirty="0" err="1" smtClean="0"/>
              <a:t>Kitt</a:t>
            </a:r>
            <a:r>
              <a:rPr lang="en-US" dirty="0" smtClean="0"/>
              <a:t> Peak: Another Possibility?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EC240-673C-472D-969E-ECB12249EB9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 descr="04102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41526"/>
            <a:ext cx="6434666" cy="4669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4933" y="1947333"/>
            <a:ext cx="2069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Mayall+WIYN</a:t>
            </a:r>
            <a:endParaRPr lang="en-US" dirty="0" smtClean="0"/>
          </a:p>
          <a:p>
            <a:r>
              <a:rPr lang="en-US" dirty="0" smtClean="0"/>
              <a:t>(3.8m + 3.5m)</a:t>
            </a:r>
          </a:p>
          <a:p>
            <a:r>
              <a:rPr lang="en-US" dirty="0" smtClean="0"/>
              <a:t>~700m baseline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401733" y="2878667"/>
            <a:ext cx="541868" cy="7281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4995333" y="2861733"/>
            <a:ext cx="931334" cy="1862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2500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SPAD Arrays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7553854" cy="165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Deadtime</a:t>
            </a:r>
            <a:r>
              <a:rPr lang="en-US" dirty="0" smtClean="0"/>
              <a:t> and small size can be mitigated if you have many SPADs all looking at the same source.</a:t>
            </a:r>
          </a:p>
          <a:p>
            <a:r>
              <a:rPr lang="en-US" dirty="0" smtClean="0"/>
              <a:t>Development of SPAD arrays is being started, e.g. the </a:t>
            </a:r>
            <a:r>
              <a:rPr lang="en-US" dirty="0" err="1" smtClean="0"/>
              <a:t>SPADlab</a:t>
            </a:r>
            <a:r>
              <a:rPr lang="en-US" dirty="0" smtClean="0"/>
              <a:t> at </a:t>
            </a:r>
            <a:r>
              <a:rPr lang="en-US" dirty="0" err="1" smtClean="0"/>
              <a:t>Everyphotoncounts.com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10CF3-02B9-40DC-BD7A-C0B625845CC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" y="3729568"/>
            <a:ext cx="80645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7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897467" y="1998133"/>
            <a:ext cx="7552266" cy="37422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>
          <a:xfrm>
            <a:off x="779463" y="601133"/>
            <a:ext cx="7583487" cy="1044388"/>
          </a:xfrm>
        </p:spPr>
        <p:txBody>
          <a:bodyPr/>
          <a:lstStyle/>
          <a:p>
            <a:r>
              <a:rPr lang="en-US" dirty="0" smtClean="0"/>
              <a:t>Optics Package for an 8-channel station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ACA2D-86DE-4C81-85E1-E531A3C5C6A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525834" y="4143673"/>
            <a:ext cx="311201" cy="4298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25834" y="4910668"/>
            <a:ext cx="311201" cy="4298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77941" y="2839591"/>
            <a:ext cx="565201" cy="3360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10804" y="3662842"/>
            <a:ext cx="565201" cy="3360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6175" y="2839591"/>
            <a:ext cx="6740769" cy="24813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58944" y="3083820"/>
            <a:ext cx="175846" cy="7229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3405" y="3083820"/>
            <a:ext cx="156307" cy="7229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108079">
            <a:off x="3489624" y="4684207"/>
            <a:ext cx="742461" cy="781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6997" y="4358596"/>
            <a:ext cx="175846" cy="7229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530405" y="4346688"/>
            <a:ext cx="1416539" cy="7229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06176" y="3998903"/>
            <a:ext cx="2618154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28790" y="4095324"/>
            <a:ext cx="2618154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84329" y="2269066"/>
            <a:ext cx="820615" cy="1199152"/>
            <a:chOff x="1250462" y="779327"/>
            <a:chExt cx="820615" cy="1199152"/>
          </a:xfrm>
        </p:grpSpPr>
        <p:sp>
          <p:nvSpPr>
            <p:cNvPr id="18" name="Rectangle 17"/>
            <p:cNvSpPr/>
            <p:nvPr/>
          </p:nvSpPr>
          <p:spPr>
            <a:xfrm rot="2693394">
              <a:off x="1250462" y="1869320"/>
              <a:ext cx="742461" cy="7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1759876" y="779327"/>
              <a:ext cx="311201" cy="119915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1324708" y="779327"/>
              <a:ext cx="304801" cy="108022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1663376" y="3359059"/>
            <a:ext cx="695568" cy="3287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0" idx="1"/>
          </p:cNvCxnSpPr>
          <p:nvPr/>
        </p:nvCxnSpPr>
        <p:spPr>
          <a:xfrm flipV="1">
            <a:off x="1793743" y="3189690"/>
            <a:ext cx="590953" cy="2863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502114" y="3189690"/>
            <a:ext cx="2766646" cy="2087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31" idx="3"/>
          </p:cNvCxnSpPr>
          <p:nvPr/>
        </p:nvCxnSpPr>
        <p:spPr>
          <a:xfrm>
            <a:off x="2358944" y="3687816"/>
            <a:ext cx="3291781" cy="18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1"/>
          </p:cNvCxnSpPr>
          <p:nvPr/>
        </p:nvCxnSpPr>
        <p:spPr>
          <a:xfrm>
            <a:off x="3658001" y="4431545"/>
            <a:ext cx="1974748" cy="3292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</p:cNvCxnSpPr>
          <p:nvPr/>
        </p:nvCxnSpPr>
        <p:spPr>
          <a:xfrm flipV="1">
            <a:off x="3631289" y="3188531"/>
            <a:ext cx="1637471" cy="12430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1" idx="3"/>
          </p:cNvCxnSpPr>
          <p:nvPr/>
        </p:nvCxnSpPr>
        <p:spPr>
          <a:xfrm flipV="1">
            <a:off x="4038058" y="3688000"/>
            <a:ext cx="1612667" cy="12422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077136" y="4910668"/>
            <a:ext cx="1573589" cy="1953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4" idx="1"/>
          </p:cNvCxnSpPr>
          <p:nvPr/>
        </p:nvCxnSpPr>
        <p:spPr>
          <a:xfrm flipV="1">
            <a:off x="5782843" y="4708150"/>
            <a:ext cx="747562" cy="2025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4" idx="1"/>
          </p:cNvCxnSpPr>
          <p:nvPr/>
        </p:nvCxnSpPr>
        <p:spPr>
          <a:xfrm>
            <a:off x="5740052" y="4495728"/>
            <a:ext cx="790353" cy="21242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rot="3108079">
            <a:off x="5049929" y="3357184"/>
            <a:ext cx="742461" cy="781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525834" y="3080356"/>
            <a:ext cx="87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Grating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92739" y="4669857"/>
            <a:ext cx="53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06176" y="3437411"/>
            <a:ext cx="53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318483" y="4172562"/>
            <a:ext cx="60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Coll.</a:t>
            </a:r>
          </a:p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166124" y="430052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907065" y="3803518"/>
            <a:ext cx="453647" cy="543170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1" idx="2"/>
          </p:cNvCxnSpPr>
          <p:nvPr/>
        </p:nvCxnSpPr>
        <p:spPr>
          <a:xfrm flipV="1">
            <a:off x="2593405" y="3806743"/>
            <a:ext cx="78154" cy="600636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740298" y="3806743"/>
            <a:ext cx="665404" cy="517279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04508" y="3618852"/>
            <a:ext cx="107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Reimager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515431" y="450655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SPAD 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88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431238"/>
            <a:ext cx="8162925" cy="769441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 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EC240-673C-472D-969E-ECB12249EB9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 descr="obstimepl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3" y="1295399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719138" y="509588"/>
            <a:ext cx="8162925" cy="769937"/>
          </a:xfrm>
        </p:spPr>
        <p:txBody>
          <a:bodyPr>
            <a:normAutofit/>
          </a:bodyPr>
          <a:lstStyle/>
          <a:p>
            <a:r>
              <a:rPr lang="en-US" smtClean="0"/>
              <a:t>Conclusions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549400"/>
            <a:ext cx="7138987" cy="41910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Intensity Interferometry Opportunity Today</a:t>
            </a:r>
          </a:p>
          <a:p>
            <a:pPr lvl="1"/>
            <a:r>
              <a:rPr lang="en-US" sz="1800" dirty="0" smtClean="0"/>
              <a:t>We’ve got </a:t>
            </a:r>
            <a:r>
              <a:rPr lang="en-US" sz="1800" dirty="0" err="1" smtClean="0"/>
              <a:t>intereting</a:t>
            </a:r>
            <a:r>
              <a:rPr lang="en-US" sz="1800" dirty="0" smtClean="0"/>
              <a:t> </a:t>
            </a:r>
            <a:r>
              <a:rPr lang="en-US" sz="1800" dirty="0" smtClean="0"/>
              <a:t>instrumentation for intensity interferometry: SPADs, </a:t>
            </a:r>
            <a:r>
              <a:rPr lang="en-US" sz="1800" dirty="0" err="1" smtClean="0"/>
              <a:t>Picoharp</a:t>
            </a:r>
            <a:endParaRPr lang="en-US" sz="1800" dirty="0"/>
          </a:p>
          <a:p>
            <a:pPr lvl="1"/>
            <a:r>
              <a:rPr lang="en-US" sz="1800" dirty="0" smtClean="0"/>
              <a:t>Large </a:t>
            </a:r>
            <a:r>
              <a:rPr lang="en-US" sz="1800" dirty="0" err="1" smtClean="0"/>
              <a:t>Dobsonian</a:t>
            </a:r>
            <a:r>
              <a:rPr lang="en-US" sz="1800" dirty="0" smtClean="0"/>
              <a:t> Telescopes are affordable for on-campus observing.</a:t>
            </a:r>
          </a:p>
          <a:p>
            <a:pPr lvl="1"/>
            <a:r>
              <a:rPr lang="en-US" sz="1800" dirty="0" smtClean="0"/>
              <a:t>Need to explore GPS </a:t>
            </a:r>
            <a:r>
              <a:rPr lang="en-US" sz="1800" dirty="0" smtClean="0"/>
              <a:t>Technology/atomic clocks </a:t>
            </a:r>
            <a:r>
              <a:rPr lang="en-US" sz="1800" dirty="0"/>
              <a:t>f</a:t>
            </a:r>
            <a:r>
              <a:rPr lang="en-US" sz="1800" dirty="0" smtClean="0"/>
              <a:t>or </a:t>
            </a:r>
            <a:r>
              <a:rPr lang="en-US" sz="1800" dirty="0"/>
              <a:t>w</a:t>
            </a:r>
            <a:r>
              <a:rPr lang="en-US" sz="1800" dirty="0" smtClean="0"/>
              <a:t>ireless </a:t>
            </a:r>
            <a:r>
              <a:rPr lang="en-US" sz="1800" dirty="0"/>
              <a:t>o</a:t>
            </a:r>
            <a:r>
              <a:rPr lang="en-US" sz="1800" dirty="0" smtClean="0"/>
              <a:t>peration.</a:t>
            </a:r>
          </a:p>
          <a:p>
            <a:pPr lvl="1"/>
            <a:r>
              <a:rPr lang="en-US" sz="1800" dirty="0" smtClean="0"/>
              <a:t>Take timing </a:t>
            </a:r>
            <a:r>
              <a:rPr lang="en-US" sz="1800" dirty="0" err="1" smtClean="0"/>
              <a:t>correlator</a:t>
            </a:r>
            <a:r>
              <a:rPr lang="en-US" sz="1800" dirty="0" smtClean="0"/>
              <a:t> and the SPAD detectors to larger telescopes. “Interferometer in a suitcase.”</a:t>
            </a:r>
          </a:p>
          <a:p>
            <a:pPr lvl="2"/>
            <a:r>
              <a:rPr lang="en-US" sz="1400" dirty="0" smtClean="0"/>
              <a:t>Lowell: Already doing this.</a:t>
            </a:r>
          </a:p>
          <a:p>
            <a:pPr lvl="2"/>
            <a:r>
              <a:rPr lang="en-US" sz="1400" dirty="0" err="1" smtClean="0"/>
              <a:t>Kitt</a:t>
            </a:r>
            <a:r>
              <a:rPr lang="en-US" sz="1400" dirty="0" smtClean="0"/>
              <a:t> Peak: A possibility for the future.</a:t>
            </a:r>
          </a:p>
          <a:p>
            <a:r>
              <a:rPr lang="en-US" sz="2200" dirty="0" smtClean="0"/>
              <a:t>Science: </a:t>
            </a:r>
          </a:p>
          <a:p>
            <a:pPr lvl="1"/>
            <a:r>
              <a:rPr lang="en-US" sz="1800" dirty="0" smtClean="0"/>
              <a:t>Imaging close binaries, stellar surfaces</a:t>
            </a:r>
          </a:p>
          <a:p>
            <a:pPr lvl="1"/>
            <a:r>
              <a:rPr lang="en-US" sz="1800" dirty="0" smtClean="0"/>
              <a:t>Imaging an </a:t>
            </a:r>
            <a:r>
              <a:rPr lang="en-US" sz="1800" dirty="0" err="1" smtClean="0"/>
              <a:t>exoplanet</a:t>
            </a:r>
            <a:r>
              <a:rPr lang="en-US" sz="1800" dirty="0" smtClean="0"/>
              <a:t> transit? (One fine day…)</a:t>
            </a:r>
          </a:p>
        </p:txBody>
      </p:sp>
      <p:sp>
        <p:nvSpPr>
          <p:cNvPr id="317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7B4BC-DB54-467A-9B30-D11B1FDB513F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SCSU Undergraduates:</a:t>
            </a:r>
          </a:p>
          <a:p>
            <a:pPr lvl="1"/>
            <a:r>
              <a:rPr lang="en-US" dirty="0" smtClean="0"/>
              <a:t>Matthew </a:t>
            </a:r>
            <a:r>
              <a:rPr lang="en-US" dirty="0" err="1" smtClean="0"/>
              <a:t>Camarata</a:t>
            </a:r>
            <a:r>
              <a:rPr lang="en-US" dirty="0" smtClean="0"/>
              <a:t>, now at Boston University</a:t>
            </a:r>
          </a:p>
          <a:p>
            <a:pPr lvl="1"/>
            <a:r>
              <a:rPr lang="en-US" dirty="0" smtClean="0"/>
              <a:t>A.J. Guerra</a:t>
            </a:r>
          </a:p>
          <a:p>
            <a:r>
              <a:rPr lang="en-US" dirty="0" smtClean="0"/>
              <a:t>Gerard van Belle (Lowell Observatory)</a:t>
            </a:r>
          </a:p>
          <a:p>
            <a:r>
              <a:rPr lang="en-US" dirty="0" smtClean="0"/>
              <a:t>Joe Ritter (University of Hawaii)</a:t>
            </a:r>
          </a:p>
          <a:p>
            <a:r>
              <a:rPr lang="en-US" dirty="0" smtClean="0"/>
              <a:t>Russ Genet (</a:t>
            </a:r>
            <a:r>
              <a:rPr lang="en-US" dirty="0" err="1" smtClean="0"/>
              <a:t>CalPoly</a:t>
            </a:r>
            <a:r>
              <a:rPr lang="en-US" dirty="0" smtClean="0"/>
              <a:t>)</a:t>
            </a:r>
          </a:p>
          <a:p>
            <a:r>
              <a:rPr lang="en-US" dirty="0" smtClean="0"/>
              <a:t>Bruce </a:t>
            </a:r>
            <a:r>
              <a:rPr lang="en-US" dirty="0" err="1" smtClean="0"/>
              <a:t>Holenstein</a:t>
            </a:r>
            <a:r>
              <a:rPr lang="en-US" dirty="0" smtClean="0"/>
              <a:t> (</a:t>
            </a:r>
            <a:r>
              <a:rPr lang="en-US" dirty="0" err="1" smtClean="0"/>
              <a:t>Gravic</a:t>
            </a:r>
            <a:r>
              <a:rPr lang="en-US" dirty="0" smtClean="0"/>
              <a:t>, Inc.)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50F3E-BD0D-47A2-ADD2-53684DC124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Origins of Stellar Interferometry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1920’s: Albert Michelson builds first stellar interferometer by using two sub-apertures of Mt. Wilson 100-</a:t>
            </a:r>
            <a:r>
              <a:rPr lang="en-US" sz="2000" smtClean="0"/>
              <a:t>inch telescope.</a:t>
            </a:r>
            <a:endParaRPr lang="en-US" sz="2000" dirty="0" smtClean="0"/>
          </a:p>
          <a:p>
            <a:r>
              <a:rPr lang="en-US" sz="2000" dirty="0" smtClean="0"/>
              <a:t>Measured several stellar diameters.</a:t>
            </a:r>
          </a:p>
          <a:p>
            <a:r>
              <a:rPr lang="en-US" sz="2000" dirty="0" smtClean="0"/>
              <a:t>Tried to extend the baseline, but mechanical issues prevented progress.</a:t>
            </a:r>
          </a:p>
          <a:p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EC240-673C-472D-969E-ECB12249EB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5" descr="100in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2345268"/>
            <a:ext cx="4324975" cy="29379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26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>
            <a:normAutofit/>
          </a:bodyPr>
          <a:lstStyle/>
          <a:p>
            <a:r>
              <a:rPr lang="en-US" dirty="0" smtClean="0"/>
              <a:t>How Optical Interferometry is Done Today…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EC240-673C-472D-969E-ECB12249EB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8867"/>
            <a:ext cx="9144000" cy="2425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334" y="4419600"/>
            <a:ext cx="636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Light is made to interfere prior to detection. </a:t>
            </a:r>
          </a:p>
          <a:p>
            <a:r>
              <a:rPr lang="en-US" dirty="0" smtClean="0"/>
              <a:t>(Michelson Interferometry).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3467" y="5079999"/>
            <a:ext cx="7431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signal-to-noise, but expensive. Certainly NOT portable.</a:t>
            </a:r>
          </a:p>
          <a:p>
            <a:endParaRPr lang="en-US" dirty="0"/>
          </a:p>
          <a:p>
            <a:r>
              <a:rPr lang="en-US" dirty="0" smtClean="0"/>
              <a:t>~300 m baselines. Much Larger? Hmmm…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1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547688"/>
            <a:ext cx="8162925" cy="769441"/>
          </a:xfrm>
        </p:spPr>
        <p:txBody>
          <a:bodyPr>
            <a:normAutofit/>
          </a:bodyPr>
          <a:lstStyle/>
          <a:p>
            <a:r>
              <a:rPr lang="en-US" dirty="0" smtClean="0"/>
              <a:t>Intensity </a:t>
            </a:r>
            <a:r>
              <a:rPr lang="en-US" dirty="0" err="1" smtClean="0"/>
              <a:t>Interferomety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3347" y="1346199"/>
            <a:ext cx="4573586" cy="508846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1800" dirty="0" smtClean="0"/>
              <a:t>There is a weak correlation in the arrival times of photons when viewed by two different detectors. “Wave Noise.”</a:t>
            </a:r>
          </a:p>
          <a:p>
            <a:pPr>
              <a:spcBef>
                <a:spcPts val="800"/>
              </a:spcBef>
            </a:pPr>
            <a:r>
              <a:rPr lang="en-US" sz="1800" dirty="0" smtClean="0"/>
              <a:t>Related to beat frequencies, in the most extreme case.</a:t>
            </a:r>
          </a:p>
          <a:p>
            <a:pPr>
              <a:spcBef>
                <a:spcPts val="800"/>
              </a:spcBef>
            </a:pPr>
            <a:r>
              <a:rPr lang="en-US" sz="1800" dirty="0" smtClean="0"/>
              <a:t>This effect was used in astronomy in the 1970’s to measure diameters of bright stars.</a:t>
            </a:r>
          </a:p>
          <a:p>
            <a:pPr>
              <a:spcBef>
                <a:spcPts val="800"/>
              </a:spcBef>
            </a:pPr>
            <a:r>
              <a:rPr lang="en-US" sz="1800" dirty="0" smtClean="0"/>
              <a:t>One configuration of the two telescopes yields one Fourier component of the image </a:t>
            </a:r>
          </a:p>
          <a:p>
            <a:pPr>
              <a:spcBef>
                <a:spcPts val="800"/>
              </a:spcBef>
            </a:pPr>
            <a:r>
              <a:rPr lang="en-US" sz="1800" dirty="0" smtClean="0"/>
              <a:t>(well, |</a:t>
            </a:r>
            <a:r>
              <a:rPr lang="en-US" sz="1800" dirty="0" smtClean="0">
                <a:latin typeface="Symbol" charset="2"/>
                <a:cs typeface="Symbol" charset="2"/>
              </a:rPr>
              <a:t>g</a:t>
            </a:r>
            <a:r>
              <a:rPr lang="en-US" sz="1800" dirty="0"/>
              <a:t>|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).</a:t>
            </a:r>
          </a:p>
          <a:p>
            <a:pPr>
              <a:spcBef>
                <a:spcPts val="800"/>
              </a:spcBef>
            </a:pPr>
            <a:r>
              <a:rPr lang="en-US" sz="1800" dirty="0" smtClean="0"/>
              <a:t>But, huge collectors were needed to detect this weak signal on the photomultiplier tubes of the day.</a:t>
            </a:r>
          </a:p>
        </p:txBody>
      </p:sp>
      <p:pic>
        <p:nvPicPr>
          <p:cNvPr id="8" name="ClipArt Placeholder 7" descr="nsii.jpg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979988" y="1875349"/>
            <a:ext cx="3979862" cy="2751701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10CF3-02B9-40DC-BD7A-C0B625845CC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4610100"/>
            <a:ext cx="31921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Sydney University Stellar </a:t>
            </a:r>
          </a:p>
          <a:p>
            <a:r>
              <a:rPr lang="en-US" dirty="0" smtClean="0"/>
              <a:t>Interferometer</a:t>
            </a:r>
          </a:p>
          <a:p>
            <a:endParaRPr lang="en-US" sz="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985000" y="1930400"/>
            <a:ext cx="192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J. Davis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24207" y="5384802"/>
            <a:ext cx="3554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P.S.: Only two stations, </a:t>
            </a:r>
          </a:p>
          <a:p>
            <a:r>
              <a:rPr lang="en-US" sz="2000" b="1" dirty="0" smtClean="0"/>
              <a:t>So no imaging!</a:t>
            </a:r>
            <a:endParaRPr lang="en-US" sz="2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>
            <a:normAutofit/>
          </a:bodyPr>
          <a:lstStyle/>
          <a:p>
            <a:r>
              <a:rPr lang="en-US" dirty="0" smtClean="0"/>
              <a:t>“Wave Noise”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10CF3-02B9-40DC-BD7A-C0B625845C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 descr="be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3" y="1731432"/>
            <a:ext cx="7559872" cy="38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05" y="209021"/>
            <a:ext cx="8162925" cy="1446550"/>
          </a:xfrm>
        </p:spPr>
        <p:txBody>
          <a:bodyPr>
            <a:normAutofit/>
          </a:bodyPr>
          <a:lstStyle/>
          <a:p>
            <a:r>
              <a:rPr lang="en-US" dirty="0" smtClean="0"/>
              <a:t>A lot has changed since 1974!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7608887" cy="4191000"/>
          </a:xfrm>
        </p:spPr>
        <p:txBody>
          <a:bodyPr/>
          <a:lstStyle/>
          <a:p>
            <a:r>
              <a:rPr lang="en-US" sz="2400" dirty="0" smtClean="0"/>
              <a:t>S/N in Intensity </a:t>
            </a:r>
            <a:r>
              <a:rPr lang="en-US" sz="2400" dirty="0" err="1" smtClean="0"/>
              <a:t>Interferometry</a:t>
            </a:r>
            <a:r>
              <a:rPr lang="en-US" sz="2400" dirty="0" smtClean="0"/>
              <a:t> depends on telescope size AND speed of electronics.</a:t>
            </a:r>
          </a:p>
          <a:p>
            <a:r>
              <a:rPr lang="en-US" sz="2400" dirty="0" smtClean="0"/>
              <a:t>Timing capabilities today are about 1000x what they were in the 70’s.</a:t>
            </a:r>
          </a:p>
          <a:p>
            <a:r>
              <a:rPr lang="en-US" sz="2400" dirty="0" smtClean="0"/>
              <a:t>Can achieve the same result today with a much smaller telescope! (Portable Instrument!)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10CF3-02B9-40DC-BD7A-C0B625845CC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100" y="4927600"/>
            <a:ext cx="643628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7772400" y="5568949"/>
            <a:ext cx="88900" cy="2328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EC240-673C-472D-969E-ECB12249EB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 descr="corrpl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6" y="2010833"/>
            <a:ext cx="7335683" cy="4135967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 bwMode="auto">
          <a:xfrm>
            <a:off x="2878667" y="3031067"/>
            <a:ext cx="541866" cy="2658533"/>
          </a:xfrm>
          <a:prstGeom prst="righ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4182533"/>
            <a:ext cx="261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Random Correlations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2878667" y="2709333"/>
            <a:ext cx="541866" cy="287867"/>
          </a:xfrm>
          <a:prstGeom prst="rightBrace">
            <a:avLst>
              <a:gd name="adj1" fmla="val 3906"/>
              <a:gd name="adj2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4400" y="2607733"/>
            <a:ext cx="59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~|g|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8799" y="4826000"/>
            <a:ext cx="3428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“Frames” ~0.4 </a:t>
            </a:r>
            <a:r>
              <a:rPr lang="en-US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m</a:t>
            </a:r>
            <a:r>
              <a:rPr lang="en-US" dirty="0" err="1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 long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(8192 elements)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505" y="558799"/>
            <a:ext cx="8162925" cy="707305"/>
          </a:xfrm>
        </p:spPr>
        <p:txBody>
          <a:bodyPr>
            <a:normAutofit/>
          </a:bodyPr>
          <a:lstStyle/>
          <a:p>
            <a:r>
              <a:rPr lang="en-US" dirty="0" smtClean="0"/>
              <a:t>Intensity </a:t>
            </a:r>
            <a:r>
              <a:rPr lang="en-US" dirty="0" err="1" smtClean="0"/>
              <a:t>Interferometry</a:t>
            </a:r>
            <a:r>
              <a:rPr lang="en-US" dirty="0" smtClean="0"/>
              <a:t> Revisited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10CF3-02B9-40DC-BD7A-C0B625845CC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 descr="isqua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2986" y="1890606"/>
            <a:ext cx="4132580" cy="3099435"/>
          </a:xfrm>
          <a:prstGeom prst="rect">
            <a:avLst/>
          </a:prstGeom>
        </p:spPr>
      </p:pic>
      <p:pic>
        <p:nvPicPr>
          <p:cNvPr id="9" name="Picture 8" descr="pico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966" y="1879599"/>
            <a:ext cx="863600" cy="73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0466" y="1672166"/>
            <a:ext cx="2908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Picoquant</a:t>
            </a:r>
            <a:r>
              <a:rPr lang="en-US" dirty="0" smtClean="0"/>
              <a:t> </a:t>
            </a:r>
            <a:r>
              <a:rPr lang="en-US" dirty="0" err="1" smtClean="0"/>
              <a:t>Picoharp</a:t>
            </a:r>
            <a:r>
              <a:rPr lang="en-US" dirty="0" smtClean="0"/>
              <a:t> 300</a:t>
            </a:r>
          </a:p>
          <a:p>
            <a:r>
              <a:rPr lang="en-US" dirty="0" smtClean="0"/>
              <a:t>timing module.</a:t>
            </a:r>
          </a:p>
          <a:p>
            <a:endParaRPr lang="en-US" dirty="0" smtClean="0"/>
          </a:p>
          <a:p>
            <a:r>
              <a:rPr lang="en-US" dirty="0" smtClean="0"/>
              <a:t>Two SPAD detectors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259666" y="2091266"/>
            <a:ext cx="3886200" cy="10033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323166" y="2738966"/>
            <a:ext cx="2146300" cy="6858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285066" y="2713566"/>
            <a:ext cx="2235200" cy="8890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567" y="3170766"/>
            <a:ext cx="3285483" cy="2463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21199" y="5079999"/>
            <a:ext cx="369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Issues: Small size, dead time.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05.13.2014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HBT Workshop @ OCA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2216</TotalTime>
  <Words>670</Words>
  <Application>Microsoft Office PowerPoint</Application>
  <PresentationFormat>Affichage à l'écran (4:3)</PresentationFormat>
  <Paragraphs>157</Paragraphs>
  <Slides>19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Revolution</vt:lpstr>
      <vt:lpstr>Document</vt:lpstr>
      <vt:lpstr>Intensity Interferometry at Southern Connecticut State University</vt:lpstr>
      <vt:lpstr>Collaborators</vt:lpstr>
      <vt:lpstr>Origins of Stellar Interferometry</vt:lpstr>
      <vt:lpstr>How Optical Interferometry is Done Today…</vt:lpstr>
      <vt:lpstr>Intensity Interferomety</vt:lpstr>
      <vt:lpstr>“Wave Noise”</vt:lpstr>
      <vt:lpstr>A lot has changed since 1974!</vt:lpstr>
      <vt:lpstr>Simulation Data</vt:lpstr>
      <vt:lpstr>Intensity Interferometry Revisited</vt:lpstr>
      <vt:lpstr>Truly Portable</vt:lpstr>
      <vt:lpstr>Lowell Set-up and Data</vt:lpstr>
      <vt:lpstr>Big Glass is getting cheap!</vt:lpstr>
      <vt:lpstr>Three-Station Wireless Interferometer at SCSU</vt:lpstr>
      <vt:lpstr>Dirty Beam Simulation</vt:lpstr>
      <vt:lpstr>Kitt Peak: Another Possibility?</vt:lpstr>
      <vt:lpstr>SPAD Arrays</vt:lpstr>
      <vt:lpstr>Optics Package for an 8-channel station</vt:lpstr>
      <vt:lpstr>Observation Time</vt:lpstr>
      <vt:lpstr>Conclusions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Astrometry of Binary Stars: What Are We Waiting For?</dc:title>
  <dc:creator>Admin</dc:creator>
  <cp:lastModifiedBy>ocanice</cp:lastModifiedBy>
  <cp:revision>223</cp:revision>
  <cp:lastPrinted>1601-01-01T00:00:00Z</cp:lastPrinted>
  <dcterms:created xsi:type="dcterms:W3CDTF">2008-09-11T08:51:37Z</dcterms:created>
  <dcterms:modified xsi:type="dcterms:W3CDTF">2014-05-13T12:23:03Z</dcterms:modified>
</cp:coreProperties>
</file>