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319" r:id="rId3"/>
    <p:sldId id="833" r:id="rId4"/>
    <p:sldId id="925" r:id="rId5"/>
    <p:sldId id="910" r:id="rId6"/>
    <p:sldId id="2533" r:id="rId7"/>
    <p:sldId id="2555" r:id="rId8"/>
    <p:sldId id="333" r:id="rId9"/>
    <p:sldId id="926" r:id="rId10"/>
    <p:sldId id="2572" r:id="rId11"/>
    <p:sldId id="2569" r:id="rId12"/>
    <p:sldId id="2570" r:id="rId13"/>
    <p:sldId id="265" r:id="rId14"/>
    <p:sldId id="2571" r:id="rId15"/>
    <p:sldId id="332" r:id="rId16"/>
    <p:sldId id="2561" r:id="rId17"/>
    <p:sldId id="513" r:id="rId18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02" autoAdjust="0"/>
    <p:restoredTop sz="86395" autoAdjust="0"/>
  </p:normalViewPr>
  <p:slideViewPr>
    <p:cSldViewPr snapToGrid="0" snapToObjects="1">
      <p:cViewPr varScale="1">
        <p:scale>
          <a:sx n="105" d="100"/>
          <a:sy n="105" d="100"/>
        </p:scale>
        <p:origin x="704" y="192"/>
      </p:cViewPr>
      <p:guideLst/>
    </p:cSldViewPr>
  </p:slideViewPr>
  <p:outlineViewPr>
    <p:cViewPr>
      <p:scale>
        <a:sx n="33" d="100"/>
        <a:sy n="33" d="100"/>
      </p:scale>
      <p:origin x="0" y="-57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02E08-6ABA-E94E-A944-36BA128B109C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DF7B-5E9E-3844-9833-45F8958EFA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04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5DF7B-5E9E-3844-9833-45F8958EFA0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7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5F578-7368-9F41-B00A-2ABEA5B9825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486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75F578-7368-9F41-B00A-2ABEA5B9825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459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5DF7B-5E9E-3844-9833-45F8958EFA0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1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867301"/>
            <a:ext cx="9144000" cy="1145406"/>
          </a:xfrm>
        </p:spPr>
        <p:txBody>
          <a:bodyPr anchor="ctr"/>
          <a:lstStyle>
            <a:lvl1pPr algn="ctr"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311092"/>
            <a:ext cx="9144000" cy="1946709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6" name="Espace réservé du pied de page 1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2684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143225" y="365127"/>
            <a:ext cx="9210575" cy="960208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6"/>
            <a:ext cx="10515600" cy="4093261"/>
          </a:xfrm>
        </p:spPr>
        <p:txBody>
          <a:bodyPr/>
          <a:lstStyle>
            <a:lvl1pPr>
              <a:defRPr sz="2000">
                <a:latin typeface="Century Gothic"/>
              </a:defRPr>
            </a:lvl1pPr>
            <a:lvl2pPr marL="685800" indent="-228600">
              <a:buFont typeface="Courier New"/>
              <a:buChar char="o"/>
              <a:defRPr sz="1800">
                <a:latin typeface="Century Gothic"/>
              </a:defRPr>
            </a:lvl2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3"/>
          </p:nvPr>
        </p:nvSpPr>
        <p:spPr bwMode="auto">
          <a:xfrm>
            <a:off x="3272045" y="6310314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9616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67865" y="1709740"/>
            <a:ext cx="10179585" cy="1004585"/>
          </a:xfrm>
        </p:spPr>
        <p:txBody>
          <a:bodyPr anchor="ctr"/>
          <a:lstStyle>
            <a:lvl1pPr>
              <a:defRPr sz="28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5195" y="3035151"/>
            <a:ext cx="10282255" cy="1500187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Century Gothic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 bwMode="auto">
          <a:xfrm>
            <a:off x="3222617" y="6310314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6443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6"/>
            <a:ext cx="5181600" cy="4026535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6"/>
            <a:ext cx="5181600" cy="4026535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xfrm>
            <a:off x="3255569" y="6310314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1811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4069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3173189" y="6310314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9571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152045" y="1148862"/>
            <a:ext cx="3661611" cy="908538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6083167" y="987427"/>
            <a:ext cx="5272221" cy="48736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152045" y="2274277"/>
            <a:ext cx="3661611" cy="3594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1615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1989221" y="365127"/>
            <a:ext cx="9364579" cy="960208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82040" y="168481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72CE37-2869-B349-8B6F-7B8B764B0A9A}" type="slidenum">
              <a:rPr lang="fr-FR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>
            <a:off x="349458" y="365126"/>
            <a:ext cx="1138030" cy="96020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auto">
          <a:xfrm>
            <a:off x="0" y="6152354"/>
            <a:ext cx="12192000" cy="681037"/>
          </a:xfrm>
          <a:prstGeom prst="rect">
            <a:avLst/>
          </a:prstGeom>
          <a:gradFill>
            <a:gsLst>
              <a:gs pos="47000">
                <a:schemeClr val="accent1">
                  <a:shade val="30000"/>
                  <a:satMod val="115000"/>
                  <a:lumMod val="84000"/>
                </a:schemeClr>
              </a:gs>
              <a:gs pos="10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 dirty="0"/>
          </a:p>
        </p:txBody>
      </p:sp>
      <p:sp>
        <p:nvSpPr>
          <p:cNvPr id="12" name="Footer Placeholder 4"/>
          <p:cNvSpPr>
            <a:spLocks noAdjustHandles="1"/>
          </p:cNvSpPr>
          <p:nvPr userDrawn="1"/>
        </p:nvSpPr>
        <p:spPr bwMode="auto">
          <a:xfrm>
            <a:off x="3393990" y="6356351"/>
            <a:ext cx="498640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>
              <a:defRPr sz="1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sz="1000"/>
          </a:p>
        </p:txBody>
      </p:sp>
      <p:sp>
        <p:nvSpPr>
          <p:cNvPr id="13" name="Slide Number Placeholder 5"/>
          <p:cNvSpPr>
            <a:spLocks noAdjustHandles="1"/>
          </p:cNvSpPr>
          <p:nvPr userDrawn="1"/>
        </p:nvSpPr>
        <p:spPr bwMode="auto">
          <a:xfrm>
            <a:off x="10911840" y="6356351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>
              <a:defRPr sz="1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D72CE37-2869-B349-8B6F-7B8B764B0A9A}" type="slidenum">
              <a:rPr lang="fr-FR" sz="1000"/>
              <a:t>‹N°›</a:t>
            </a:fld>
            <a:endParaRPr lang="fr-FR" sz="1000"/>
          </a:p>
        </p:txBody>
      </p:sp>
      <p:sp>
        <p:nvSpPr>
          <p:cNvPr id="14" name="Espace réservé du pied de page 6"/>
          <p:cNvSpPr>
            <a:spLocks noGrp="1"/>
          </p:cNvSpPr>
          <p:nvPr>
            <p:ph type="ftr" sz="quarter" idx="3"/>
          </p:nvPr>
        </p:nvSpPr>
        <p:spPr bwMode="auto">
          <a:xfrm>
            <a:off x="3288521" y="6310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Assemblée Générale du 03 octobre 2024</a:t>
            </a:r>
            <a:endParaRPr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54" y="6259537"/>
            <a:ext cx="2492606" cy="55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54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dt="0"/>
  <p:txStyles>
    <p:titleStyle>
      <a:lvl1pPr algn="ctr" defTabSz="914400">
        <a:lnSpc>
          <a:spcPct val="90000"/>
        </a:lnSpc>
        <a:spcBef>
          <a:spcPts val="0"/>
        </a:spcBef>
        <a:buNone/>
        <a:defRPr sz="3200">
          <a:solidFill>
            <a:srgbClr val="002060"/>
          </a:solidFill>
          <a:latin typeface="Century Gothic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16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ca.eu/fr/sante-et-securite-au-travai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Feuille_de_calcul_Microsoft_Excel.xls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Assemblée Générale de l’OCA</a:t>
            </a:r>
            <a:endParaRPr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/>
        <p:txBody>
          <a:bodyPr>
            <a:normAutofit/>
          </a:bodyPr>
          <a:lstStyle/>
          <a:p>
            <a:pPr lvl="0" algn="ctr">
              <a:defRPr/>
            </a:pPr>
            <a:endParaRPr lang="fr-FR" dirty="0">
              <a:solidFill>
                <a:srgbClr val="E7E6E6">
                  <a:lumMod val="50000"/>
                </a:srgbClr>
              </a:solidFill>
            </a:endParaRPr>
          </a:p>
          <a:p>
            <a:pPr lvl="2" algn="ctr">
              <a:defRPr/>
            </a:pP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03 octobre 2024 – </a:t>
            </a:r>
            <a:r>
              <a:rPr lang="fr-FR" sz="2400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Calern</a:t>
            </a:r>
            <a:endParaRPr lang="fr-FR" sz="24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2" algn="ctr">
              <a:defRPr/>
            </a:pP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+</a:t>
            </a:r>
          </a:p>
          <a:p>
            <a:pPr lvl="2" algn="ctr">
              <a:defRPr/>
            </a:pP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Célébration des 50 ans du site</a:t>
            </a:r>
          </a:p>
          <a:p>
            <a:pPr lvl="2" algn="ctr">
              <a:defRPr/>
            </a:pPr>
            <a:endParaRPr lang="fr-FR" sz="24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16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11964-9B08-4BCF-A9BB-442AF0D0F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Focus axe SNO</a:t>
            </a:r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81D7FA52-A0DB-4E0A-B820-D72BB4A10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324" y="1458739"/>
            <a:ext cx="8137685" cy="4573037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5B61C3-BCD9-4715-987B-C9F80BFC9D0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40791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E4C3C-6822-49F7-AA24-C95C7011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Focus HRS4R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732BED-1BA9-4F57-905D-E3F308C68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 parties : </a:t>
            </a:r>
          </a:p>
          <a:p>
            <a:pPr lvl="1"/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intégrité scientifique piloté par V Hill</a:t>
            </a:r>
          </a:p>
          <a:p>
            <a:pPr lvl="1"/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Volet RH piloté par K </a:t>
            </a:r>
            <a:r>
              <a:rPr lang="fr-FR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Moutou</a:t>
            </a: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Encadrement doctoral piloté par F. </a:t>
            </a:r>
            <a:r>
              <a:rPr lang="fr-FR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Martinache</a:t>
            </a: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C. Petit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E46138-9FD3-4392-926A-21932CEDCD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290056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E4C3C-6822-49F7-AA24-C95C70115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2468792"/>
            <a:ext cx="9210575" cy="960208"/>
          </a:xfrm>
        </p:spPr>
        <p:txBody>
          <a:bodyPr/>
          <a:lstStyle/>
          <a:p>
            <a:r>
              <a:rPr lang="fr-FR" dirty="0"/>
              <a:t>HRS4R intégrité scientifique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E46138-9FD3-4392-926A-21932CEDCD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274519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39151-CD19-D74B-9BDD-CB4AA2D02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HRS4R </a:t>
            </a:r>
            <a:br>
              <a:rPr lang="fr-FR" dirty="0"/>
            </a:br>
            <a:r>
              <a:rPr lang="fr-FR" dirty="0"/>
              <a:t>Livret d’accueil de l’Observatoire </a:t>
            </a:r>
            <a:endParaRPr lang="fr-FR" sz="2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E536BD-B49B-114A-B7E9-E3B0B2BA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58213"/>
            <a:ext cx="7886700" cy="43606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Un livret d’accueil à l’attention des nouveaux arrivants est en ligne sur  la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page d’accueil de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l’intranet de l’Observatoire</a:t>
            </a:r>
          </a:p>
          <a:p>
            <a:pPr marL="0" indent="0" algn="ctr">
              <a:buNone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https://www.oca.eu/fr/intranet-oca </a:t>
            </a:r>
          </a:p>
          <a:p>
            <a:pPr marL="0" indent="0" algn="ctr">
              <a:buNone/>
            </a:pP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ctr">
              <a:buFont typeface="Wingdings" panose="05000000000000000000" pitchFamily="2" charset="2"/>
              <a:buChar char="Ø"/>
            </a:pPr>
            <a:endParaRPr lang="fr-FR" sz="9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lvl="1" indent="0" algn="ctr">
              <a:buNone/>
            </a:pP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✔Complet ✔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Synthétique ✔</a:t>
            </a: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Visuel ✔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A jour ✔</a:t>
            </a: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Bilingue</a:t>
            </a:r>
          </a:p>
          <a:p>
            <a:pPr marL="457200" lvl="1" indent="0" algn="ctr">
              <a:buNone/>
            </a:pPr>
            <a:endParaRPr lang="fr-FR" sz="9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endParaRPr lang="fr-FR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fr-FR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1704EF-1C1D-4C26-925F-0B137A2F7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265" y="2838109"/>
            <a:ext cx="8378890" cy="234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69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0E4C3C-6822-49F7-AA24-C95C70115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2827911"/>
            <a:ext cx="9210575" cy="960208"/>
          </a:xfrm>
        </p:spPr>
        <p:txBody>
          <a:bodyPr/>
          <a:lstStyle/>
          <a:p>
            <a:r>
              <a:rPr lang="fr-FR" dirty="0"/>
              <a:t>Encadrement doctoral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E46138-9FD3-4392-926A-21932CEDCD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1621542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CC001-FDF5-ED40-B9F5-4027E13BB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985" y="2447595"/>
            <a:ext cx="10179585" cy="1004585"/>
          </a:xfrm>
        </p:spPr>
        <p:txBody>
          <a:bodyPr/>
          <a:lstStyle/>
          <a:p>
            <a:r>
              <a:rPr lang="fr-FR" dirty="0"/>
              <a:t>Point Santé et sécurité au travail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99F82-9258-E54C-80FF-00AC1034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Assemblée Générale du 03 octobre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141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874CA-C429-3741-BA9C-99942CDC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383"/>
            <a:ext cx="10515600" cy="466901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fr-FR" sz="2200" dirty="0">
              <a:solidFill>
                <a:srgbClr val="00B050"/>
              </a:solidFill>
            </a:endParaRP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Nouveau médecin de prévention personnels Observatoire: Dr. Flavia LAROCCA (AMETRA)</a:t>
            </a:r>
          </a:p>
          <a:p>
            <a:endParaRPr lang="fr-FR" sz="2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entury Gothic" panose="020B0502020202020204" pitchFamily="34" charset="0"/>
              </a:rPr>
              <a:t>Adresse page web Observatoire dédiée: </a:t>
            </a:r>
            <a:r>
              <a:rPr lang="fr-FR" sz="2200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hlinkClick r:id="rId2"/>
              </a:rPr>
              <a:t>https://www.oca.eu/fr/sante-et-securite-au-travail</a:t>
            </a:r>
            <a:r>
              <a:rPr lang="fr-FR" sz="2200" dirty="0">
                <a:solidFill>
                  <a:srgbClr val="00B05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fr-FR" sz="2200" dirty="0">
                <a:solidFill>
                  <a:srgbClr val="7F7F7F"/>
                </a:solidFill>
                <a:effectLst/>
                <a:latin typeface="Century Gothic" panose="020B0502020202020204" pitchFamily="34" charset="0"/>
              </a:rPr>
              <a:t>(relevé de conclusions du CSA)</a:t>
            </a:r>
            <a:endParaRPr lang="fr-FR" sz="2200" dirty="0">
              <a:solidFill>
                <a:srgbClr val="7F7F7F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FR" sz="2200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Assurance des personnels pratiquant la course à pied sur le site:</a:t>
            </a:r>
          </a:p>
          <a:p>
            <a:pPr marL="0" indent="0">
              <a:buNone/>
            </a:pP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=&gt; CASOCA crée une section course à pied à laquelle toutes les personnes concernées s’inscriront pour être couvertes</a:t>
            </a:r>
          </a:p>
          <a:p>
            <a:pPr marL="0" indent="0">
              <a:buNone/>
            </a:pPr>
            <a:endParaRPr lang="fr-FR" sz="2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Interdiction de charger batterie électrique de vélo sur prises bureau</a:t>
            </a:r>
            <a:endParaRPr lang="fr-FR" sz="2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FR" sz="2200" dirty="0">
              <a:solidFill>
                <a:srgbClr val="00B050"/>
              </a:solidFill>
            </a:endParaRPr>
          </a:p>
          <a:p>
            <a:pPr marL="0" indent="0">
              <a:buNone/>
            </a:pPr>
            <a:br>
              <a:rPr lang="fr-FR" sz="2200" dirty="0">
                <a:solidFill>
                  <a:srgbClr val="00B050"/>
                </a:solidFill>
              </a:rPr>
            </a:br>
            <a:b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fr-FR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2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A3D5E-8A47-5D43-8EE7-EA47D307709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Assemblée Générale du 03 octobre 2024</a:t>
            </a:r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3708F6A-1F93-4CDF-B2F7-A326A4BE1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25" y="365125"/>
            <a:ext cx="9210675" cy="681355"/>
          </a:xfrm>
        </p:spPr>
        <p:txBody>
          <a:bodyPr>
            <a:normAutofit/>
          </a:bodyPr>
          <a:lstStyle/>
          <a:p>
            <a:r>
              <a:rPr lang="fr-FR" dirty="0">
                <a:cs typeface="Arial" panose="020B0604020202020204" pitchFamily="34" charset="0"/>
              </a:rPr>
              <a:t>Informations SST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2837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DFFCC-7CBD-420A-B0AA-F9E485E7D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Questions diverses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6CE3C5-257F-4713-8304-404F3AC3C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A85B87-C7D5-4F95-B575-BD9CADBD402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297469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25FF4-F4D6-4BBC-B551-1EB8DF557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365127"/>
            <a:ext cx="9210575" cy="515049"/>
          </a:xfrm>
        </p:spPr>
        <p:txBody>
          <a:bodyPr>
            <a:normAutofit fontScale="90000"/>
          </a:bodyPr>
          <a:lstStyle/>
          <a:p>
            <a:r>
              <a:rPr lang="fr-FR" dirty="0">
                <a:cs typeface="Arial" panose="020B0604020202020204" pitchFamily="34" charset="0"/>
              </a:rPr>
              <a:t>Nouveau conseil d’administration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45EF00-DCE9-4969-A85A-AAB02DE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19" y="1039546"/>
            <a:ext cx="10515600" cy="527076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 rtl="0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r-FR" sz="2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fr-FR" sz="2200" b="1" dirty="0">
                <a:solidFill>
                  <a:srgbClr val="0070C0"/>
                </a:solidFill>
              </a:rPr>
              <a:t>*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Suite démission d’1 représentant Chercheurs &amp; EC rang A =&gt; élections partielles à prévoir à l’automne 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buClr>
                <a:schemeClr val="bg2">
                  <a:lumMod val="25000"/>
                </a:schemeClr>
              </a:buClr>
              <a:buNone/>
              <a:defRPr/>
            </a:pP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just" rtl="0">
              <a:buClr>
                <a:schemeClr val="bg2">
                  <a:lumMod val="25000"/>
                </a:schemeClr>
              </a:buClr>
              <a:buNone/>
              <a:defRPr/>
            </a:pP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</a:t>
            </a:r>
            <a:r>
              <a:rPr lang="fr-FR" sz="2200" b="1" dirty="0">
                <a:solidFill>
                  <a:srgbClr val="0070C0"/>
                </a:solidFill>
              </a:rPr>
              <a:t>*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Nomination des personnalités externes :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86F25C-AE90-4856-BCEC-084BB4DBF85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Assemblée Générale du 03 octobre 2024</a:t>
            </a:r>
            <a:endParaRPr lang="fr-FR" dirty="0"/>
          </a:p>
        </p:txBody>
      </p:sp>
      <p:graphicFrame>
        <p:nvGraphicFramePr>
          <p:cNvPr id="14" name="Objet 13">
            <a:extLst>
              <a:ext uri="{FF2B5EF4-FFF2-40B4-BE49-F238E27FC236}">
                <a16:creationId xmlns:a16="http://schemas.microsoft.com/office/drawing/2014/main" id="{3FB6ADBF-CE4B-4049-9F6A-41B7343456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9347" y="2384893"/>
          <a:ext cx="10363692" cy="1169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515206" imgH="847759" progId="Excel.Sheet.12">
                  <p:embed/>
                </p:oleObj>
              </mc:Choice>
              <mc:Fallback>
                <p:oleObj name="Worksheet" r:id="rId2" imgW="7515206" imgH="847759" progId="Excel.Sheet.12">
                  <p:embed/>
                  <p:pic>
                    <p:nvPicPr>
                      <p:cNvPr id="14" name="Objet 13">
                        <a:extLst>
                          <a:ext uri="{FF2B5EF4-FFF2-40B4-BE49-F238E27FC236}">
                            <a16:creationId xmlns:a16="http://schemas.microsoft.com/office/drawing/2014/main" id="{3FB6ADBF-CE4B-4049-9F6A-41B7343456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9347" y="2384893"/>
                        <a:ext cx="10363692" cy="1169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637DA7-30ED-48A8-9206-433EADCC3B48}"/>
              </a:ext>
            </a:extLst>
          </p:cNvPr>
          <p:cNvSpPr txBox="1"/>
          <p:nvPr/>
        </p:nvSpPr>
        <p:spPr>
          <a:xfrm>
            <a:off x="1059728" y="3581678"/>
            <a:ext cx="10363691" cy="345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          *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« Deux personnes désignées en raison de leurs compétences dans les domaines correspondant aux missions de l’observatoire, par les membres élus du conseil d’administration après appel public à candidature »</a:t>
            </a:r>
          </a:p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  <a:sym typeface="Wingdings 3" panose="05040102010807070707" pitchFamily="18" charset="2"/>
              </a:rPr>
              <a:t>    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</a:rPr>
              <a:t> Pas de candidats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  <a:sym typeface="Wingdings 3" panose="05040102010807070707" pitchFamily="18" charset="2"/>
              </a:rPr>
              <a:t>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</a:rPr>
              <a:t> </a:t>
            </a:r>
            <a:r>
              <a:rPr kumimoji="0" lang="fr-FR" sz="2200" b="0" i="0" u="none" strike="noStrike" kern="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</a:rPr>
              <a:t>Dir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</a:rPr>
              <a:t> Obs va contacter CNES &amp; ARCRI ST</a:t>
            </a:r>
          </a:p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cs typeface="Arial"/>
              </a:rPr>
              <a:t>            *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entury Gothic"/>
                <a:cs typeface="Arial"/>
              </a:rPr>
              <a:t>2 représentants CS au CA : H. MARIEY (coll. IT) &amp; M. SOSSON 	(coll. 	Enseignants et EC)</a:t>
            </a:r>
          </a:p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fr-FR" sz="220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entury Gothic"/>
              <a:cs typeface="Arial"/>
            </a:endParaRPr>
          </a:p>
          <a:p>
            <a:endParaRPr lang="fr-F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90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2161E-A13D-4AA4-9806-F7D6B77805E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272045" y="632120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FAA603C-68E9-4E1D-853F-1FE1F27F8B1B}"/>
              </a:ext>
            </a:extLst>
          </p:cNvPr>
          <p:cNvGraphicFramePr>
            <a:graphicFrameLocks noGrp="1"/>
          </p:cNvGraphicFramePr>
          <p:nvPr/>
        </p:nvGraphicFramePr>
        <p:xfrm>
          <a:off x="1750423" y="1434717"/>
          <a:ext cx="8473440" cy="3519450"/>
        </p:xfrm>
        <a:graphic>
          <a:graphicData uri="http://schemas.openxmlformats.org/drawingml/2006/table">
            <a:tbl>
              <a:tblPr/>
              <a:tblGrid>
                <a:gridCol w="4532305">
                  <a:extLst>
                    <a:ext uri="{9D8B030D-6E8A-4147-A177-3AD203B41FA5}">
                      <a16:colId xmlns:a16="http://schemas.microsoft.com/office/drawing/2014/main" val="1563500741"/>
                    </a:ext>
                  </a:extLst>
                </a:gridCol>
                <a:gridCol w="3941135">
                  <a:extLst>
                    <a:ext uri="{9D8B030D-6E8A-4147-A177-3AD203B41FA5}">
                      <a16:colId xmlns:a16="http://schemas.microsoft.com/office/drawing/2014/main" val="4032580259"/>
                    </a:ext>
                  </a:extLst>
                </a:gridCol>
              </a:tblGrid>
              <a:tr h="27770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M. CHARNOZ Sébastien - Planétologie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IPGP - Université Paris Cité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08693"/>
                  </a:ext>
                </a:extLst>
              </a:tr>
              <a:tr h="294834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fr-FR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CORNOU Cécile - Sismologie-Risques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fr-FR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ISTerre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- </a:t>
                      </a:r>
                      <a:r>
                        <a:rPr lang="fr-FR" sz="16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Universié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Grenoble Alpes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91768"/>
                  </a:ext>
                </a:extLst>
              </a:tr>
              <a:tr h="27770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fr-FR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DI MATTEO Paola - Gaia galaxie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GEPI - Observatoire de Paris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739535"/>
                  </a:ext>
                </a:extLst>
              </a:tr>
              <a:tr h="496311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fr-FR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LAGRANGE Anne-Marie - HRA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LESIA - Observatoire de Paris (Présidente)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774762"/>
                  </a:ext>
                </a:extLst>
              </a:tr>
              <a:tr h="294834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fr-FR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LONCKE Lies - Géosciences marines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CEFREM - Université de Perpignan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906807"/>
                  </a:ext>
                </a:extLst>
              </a:tr>
              <a:tr h="27770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M. NEICHEL Benoît - Instrumentation VLT-ELT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LAM - Aix Marseille Université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32908"/>
                  </a:ext>
                </a:extLst>
              </a:tr>
              <a:tr h="27770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M. PORTER Edward - Ondes gravitationnelles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APC - Observatoire de Paris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571280"/>
                  </a:ext>
                </a:extLst>
              </a:tr>
              <a:tr h="496311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M. RITZ Jean-François - Géologie-tectonique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Géosciences - OREME - Université de Montpellier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49092"/>
                  </a:ext>
                </a:extLst>
              </a:tr>
              <a:tr h="496311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  <a:r>
                        <a:rPr lang="fr-FR" sz="1600" baseline="30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</a:t>
                      </a:r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VONLONTERI Marta - Cosmologie-objets compacts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 IAP - Sorbonne Université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87361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483737C3-C917-48BB-8D99-308FEE5EA7A7}"/>
              </a:ext>
            </a:extLst>
          </p:cNvPr>
          <p:cNvSpPr txBox="1"/>
          <p:nvPr/>
        </p:nvSpPr>
        <p:spPr>
          <a:xfrm>
            <a:off x="1324203" y="1010307"/>
            <a:ext cx="7044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fr-FR" sz="22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Nomination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des personnalités externes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C009553-E187-4139-8A33-79665F7EC8D7}"/>
              </a:ext>
            </a:extLst>
          </p:cNvPr>
          <p:cNvSpPr txBox="1"/>
          <p:nvPr/>
        </p:nvSpPr>
        <p:spPr>
          <a:xfrm>
            <a:off x="1852749" y="5144309"/>
            <a:ext cx="89241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cs typeface="Arial"/>
              </a:rPr>
              <a:t>       *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 Désignations Président et VPCS: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entury Gothic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AM. Lagrange, présidente &amp; M. </a:t>
            </a:r>
            <a:r>
              <a:rPr kumimoji="0" lang="fr-FR" sz="2200" b="0" i="0" u="none" strike="noStrike" kern="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Schultheis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, VP CS</a:t>
            </a: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D35822D-94FD-2D87-5243-0E43B15E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365127"/>
            <a:ext cx="9210575" cy="515049"/>
          </a:xfrm>
        </p:spPr>
        <p:txBody>
          <a:bodyPr>
            <a:normAutofit fontScale="90000"/>
          </a:bodyPr>
          <a:lstStyle/>
          <a:p>
            <a:r>
              <a:rPr lang="fr-FR" dirty="0">
                <a:cs typeface="Arial" panose="020B0604020202020204" pitchFamily="34" charset="0"/>
              </a:rPr>
              <a:t>Nouveau conseil scientifique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71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B37F0-207E-4C7A-898B-86856CB3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132065"/>
            <a:ext cx="9210575" cy="848663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Nominations institutionnelles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7409DD-2134-4DBB-AAD0-865F9A448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345853"/>
            <a:ext cx="10874424" cy="46805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endParaRPr lang="fr-FR" sz="2400" dirty="0">
              <a:solidFill>
                <a:srgbClr val="00206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Olivier </a:t>
            </a:r>
            <a:r>
              <a:rPr lang="fr-F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Ginez</a:t>
            </a:r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nommé directeur général de l’enseignement supérieur et de l’insertion professionnelle à compter du 16 juillet 2024</a:t>
            </a:r>
          </a:p>
          <a:p>
            <a:pPr algn="just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Emmanuel ROUX 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nommé recteur délégué à l’ESRI à compter du 1</a:t>
            </a:r>
            <a:r>
              <a:rPr lang="fr-FR" sz="24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juillet 2024</a:t>
            </a:r>
          </a:p>
          <a:p>
            <a:pPr algn="just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Benoit Delaunay 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nommé recteur de la région académique Provence-Alpes-Côte d’azur, recteur de l’académie d’Aix-Marseille, chancelier des universités le 31 mai 2024.</a:t>
            </a:r>
          </a:p>
          <a:p>
            <a:pPr algn="just"/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Jean Luc </a:t>
            </a:r>
            <a:r>
              <a:rPr lang="fr-F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Moullet</a:t>
            </a:r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Directeur de cabinet du ministre ESR, </a:t>
            </a:r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Patrick </a:t>
            </a:r>
            <a:r>
              <a:rPr lang="en-GB" sz="2400" b="1" i="0" u="none" strike="noStrike" dirty="0" err="1">
                <a:solidFill>
                  <a:srgbClr val="7F7F7F"/>
                </a:solidFill>
                <a:effectLst/>
                <a:highlight>
                  <a:srgbClr val="FFFFFF"/>
                </a:highlight>
              </a:rPr>
              <a:t>Hetze</a:t>
            </a:r>
            <a:r>
              <a:rPr lang="fr-FR" sz="2400" b="1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l</a:t>
            </a:r>
            <a:endParaRPr 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56485F-F479-41F1-8EA0-DD95E9913CE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168240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CB055-1282-0250-F200-8D36E555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179937"/>
            <a:ext cx="9210575" cy="960208"/>
          </a:xfrm>
        </p:spPr>
        <p:txBody>
          <a:bodyPr>
            <a:normAutofit/>
          </a:bodyPr>
          <a:lstStyle/>
          <a:p>
            <a:r>
              <a:rPr lang="fr-FR" dirty="0"/>
              <a:t>Informations sur le COMP </a:t>
            </a:r>
            <a:r>
              <a:rPr lang="fr-FR" dirty="0" err="1"/>
              <a:t>UniCA</a:t>
            </a:r>
            <a:endParaRPr lang="en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D8768-4570-70FC-F4B1-C34DDDBF3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760"/>
            <a:ext cx="10658400" cy="4881143"/>
          </a:xfrm>
        </p:spPr>
        <p:txBody>
          <a:bodyPr>
            <a:normAutofit/>
          </a:bodyPr>
          <a:lstStyle/>
          <a:p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OCA au sein du Contrat Objectifs Moyens Performance d’UniCA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Articulation autour des 4 volets :</a:t>
            </a:r>
            <a:endParaRPr lang="en-FR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lvl="1"/>
            <a:r>
              <a:rPr lang="en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stratégie scientifique:</a:t>
            </a:r>
          </a:p>
          <a:p>
            <a:pPr lvl="2"/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attractivité environment recrutements stratégiques+programme POINCARÉ</a:t>
            </a:r>
          </a:p>
          <a:p>
            <a:pPr lvl="2"/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liens avec les industriels: 3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Labcom + développement de Calern</a:t>
            </a:r>
          </a:p>
          <a:p>
            <a:pPr lvl="1"/>
            <a:r>
              <a:rPr lang="en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Vie étudiante: soutien à l’arrivée des étudiants et postdoc étrangers</a:t>
            </a:r>
          </a:p>
          <a:p>
            <a:pPr lvl="1"/>
            <a:r>
              <a:rPr lang="en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Pilotage de l’établissement: gestion unique OCA comme demonstrateur UniCA</a:t>
            </a: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&amp; au niv national </a:t>
            </a:r>
          </a:p>
          <a:p>
            <a:pPr lvl="1"/>
            <a:r>
              <a:rPr lang="en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Développement durable: travaux Pecker, PHC et maison jumelle</a:t>
            </a:r>
          </a:p>
          <a:p>
            <a:pPr lvl="1"/>
            <a:endParaRPr lang="en-FR" sz="2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Projets sur 3 ans 2025-2028 </a:t>
            </a:r>
          </a:p>
          <a:p>
            <a:endParaRPr lang="en-FR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Réponse le 15/11 2024 (réunion fixée au MESRI)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59934-D33B-E938-4281-53C2BCEBA82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309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D8D7-F556-8B4D-800A-BFFAE14D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Recrutements stratégiques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0D457-05B9-2140-9137-F0EEBDA89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6792"/>
            <a:ext cx="11173691" cy="4536504"/>
          </a:xfrm>
          <a:noFill/>
        </p:spPr>
        <p:txBody>
          <a:bodyPr>
            <a:noAutofit/>
          </a:bodyPr>
          <a:lstStyle/>
          <a:p>
            <a:pPr marL="0" indent="0"/>
            <a:r>
              <a:rPr lang="fr-FR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Bilan à 3 ans</a:t>
            </a:r>
          </a:p>
          <a:p>
            <a:pPr marL="457200" lvl="1" indent="0"/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  7</a:t>
            </a:r>
            <a:r>
              <a:rPr lang="fr-FR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entury Gothic" panose="020B0502020202020204" pitchFamily="34" charset="0"/>
              </a:rPr>
              <a:t> recrutements stratégiques depuis 2021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457200" lvl="1" indent="0"/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  Jeunes chercheurs Poincaré : très compétitif 50% candidats thèse hors France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Appel en cours</a:t>
            </a:r>
          </a:p>
          <a:p>
            <a:pPr marL="457200" lvl="1" indent="0"/>
            <a:r>
              <a:rPr lang="fr-FR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entury Gothic" panose="020B0502020202020204" pitchFamily="34" charset="0"/>
              </a:rPr>
              <a:t>   Pole SNO: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titularisation envisagée de 2 postes pour 2025 (CNRS+OCA)</a:t>
            </a:r>
          </a:p>
          <a:p>
            <a:pPr marL="457200" lvl="1" indent="0"/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  Fiche attractivité académique dialogue stratégique gestion avec le ministère 2024</a:t>
            </a:r>
          </a:p>
          <a:p>
            <a:pPr marL="0" indent="0"/>
            <a:r>
              <a:rPr lang="fr-FR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Proposition : COMP </a:t>
            </a:r>
            <a:r>
              <a:rPr lang="fr-FR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UniCA</a:t>
            </a:r>
            <a:r>
              <a:rPr lang="fr-FR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autour des STU (attractivité académique) avec demande de soutien CNRS-INSU</a:t>
            </a:r>
          </a:p>
          <a:p>
            <a:pPr marL="457200" lvl="1" indent="0"/>
            <a:r>
              <a:rPr lang="fr-FR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entury Gothic" panose="020B0502020202020204" pitchFamily="34" charset="0"/>
              </a:rPr>
              <a:t>   Programme Poincaré (2 bourses)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457200" lvl="1" indent="0"/>
            <a:r>
              <a:rPr lang="fr-FR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entury Gothic" panose="020B0502020202020204" pitchFamily="34" charset="0"/>
              </a:rPr>
              <a:t>   Recrutements stratégiques : fléchage CPJ et/ou DR externe sur certains thèmes</a:t>
            </a:r>
          </a:p>
          <a:p>
            <a:pPr marL="457200" lvl="1" indent="0"/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  Relations industrielles et développement du plateau de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Calern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n-FR" sz="18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Propositions recrutements stratégiques 2025 validées en CS (sans priorité): </a:t>
            </a:r>
          </a:p>
          <a:p>
            <a:pPr lvl="1"/>
            <a:r>
              <a:rPr lang="en-FR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IA-STU--&gt; IA sciences de la Terre (Sismo) (semble la plus mûre)</a:t>
            </a:r>
          </a:p>
          <a:p>
            <a:pPr lvl="1"/>
            <a:r>
              <a:rPr lang="en-FR" sz="16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Planètes terrestres</a:t>
            </a:r>
          </a:p>
          <a:p>
            <a:pPr lvl="1"/>
            <a:r>
              <a:rPr lang="en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Grands relevés : SKA-Euclid-Ondes gravitationnelles possibilités CNRS</a:t>
            </a:r>
          </a:p>
          <a:p>
            <a:pPr lvl="1"/>
            <a:r>
              <a:rPr lang="en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Instrumentation HRA</a:t>
            </a:r>
          </a:p>
          <a:p>
            <a:pPr marL="0" indent="0"/>
            <a:endParaRPr lang="fr-FR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457200" lvl="1" indent="0"/>
            <a:endParaRPr lang="fr-FR" b="1" baseline="0" dirty="0">
              <a:solidFill>
                <a:schemeClr val="bg2">
                  <a:lumMod val="2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indent="0" rtl="0" eaLnBrk="1" latinLnBrk="0" hangingPunct="1">
              <a:buNone/>
            </a:pPr>
            <a:endParaRPr lang="fr-FR" sz="2000" b="0" baseline="0" dirty="0">
              <a:solidFill>
                <a:schemeClr val="bg2">
                  <a:lumMod val="25000"/>
                </a:schemeClr>
              </a:solidFill>
              <a:effectLst/>
              <a:latin typeface="Century Gothic"/>
              <a:ea typeface="+mn-ea"/>
              <a:cs typeface="Arial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99F12A-E8A8-4CC7-B10A-746A97CEB0A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</p:spTree>
    <p:extLst>
      <p:ext uri="{BB962C8B-B14F-4D97-AF65-F5344CB8AC3E}">
        <p14:creationId xmlns:p14="http://schemas.microsoft.com/office/powerpoint/2010/main" val="425095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7C628-76D3-4664-8BA3-C9006C95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Recrutements / Départs récents/ nomination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1F3666-853F-41B6-9EDA-DD2C9711B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3313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fr-FR" sz="2400" dirty="0">
                <a:solidFill>
                  <a:srgbClr val="7F7F7F"/>
                </a:solidFill>
              </a:rPr>
              <a:t>•</a:t>
            </a:r>
            <a:r>
              <a:rPr lang="fr-FR" sz="2400" b="1" dirty="0">
                <a:solidFill>
                  <a:srgbClr val="7F7F7F"/>
                </a:solidFill>
              </a:rPr>
              <a:t>Services centraux:</a:t>
            </a:r>
            <a:endParaRPr lang="fr-FR" dirty="0"/>
          </a:p>
          <a:p>
            <a:pPr marL="631190">
              <a:buNone/>
            </a:pPr>
            <a:r>
              <a:rPr lang="fr-FR" sz="2400" dirty="0">
                <a:solidFill>
                  <a:srgbClr val="7F7F7F"/>
                </a:solidFill>
              </a:rPr>
              <a:t>o  Sce financier : L. Giordano à compter du 01/10/2024 </a:t>
            </a:r>
            <a:endParaRPr lang="fr-FR"/>
          </a:p>
          <a:p>
            <a:pPr marL="631190">
              <a:buNone/>
            </a:pPr>
            <a:r>
              <a:rPr lang="fr-FR" sz="2400" dirty="0">
                <a:solidFill>
                  <a:srgbClr val="7F7F7F"/>
                </a:solidFill>
              </a:rPr>
              <a:t>                             J. </a:t>
            </a:r>
            <a:r>
              <a:rPr lang="fr-FR" sz="2400" dirty="0" err="1">
                <a:solidFill>
                  <a:srgbClr val="7F7F7F"/>
                </a:solidFill>
              </a:rPr>
              <a:t>Frisetti</a:t>
            </a:r>
            <a:r>
              <a:rPr lang="fr-FR" sz="2400" dirty="0">
                <a:solidFill>
                  <a:srgbClr val="7F7F7F"/>
                </a:solidFill>
              </a:rPr>
              <a:t> en remplacement Z. M’BIRKOU (partie en détachement)  </a:t>
            </a:r>
            <a:endParaRPr lang="fr-FR" sz="2200" dirty="0">
              <a:solidFill>
                <a:srgbClr val="000000"/>
              </a:solidFill>
            </a:endParaRPr>
          </a:p>
          <a:p>
            <a:pPr marL="631190">
              <a:buFont typeface="Courier New"/>
              <a:buChar char="o"/>
            </a:pPr>
            <a:r>
              <a:rPr lang="fr-FR" sz="2400" dirty="0">
                <a:solidFill>
                  <a:srgbClr val="7F7F7F"/>
                </a:solidFill>
              </a:rPr>
              <a:t>AGC : Recrutement de M. </a:t>
            </a:r>
            <a:r>
              <a:rPr lang="fr-FR" sz="2400" dirty="0" err="1">
                <a:solidFill>
                  <a:srgbClr val="7F7F7F"/>
                </a:solidFill>
              </a:rPr>
              <a:t>Molinari</a:t>
            </a:r>
            <a:r>
              <a:rPr lang="fr-FR" sz="2400" dirty="0">
                <a:solidFill>
                  <a:srgbClr val="7F7F7F"/>
                </a:solidFill>
              </a:rPr>
              <a:t>, fondée de pouvoir de l’agent comptable à compter du 19/09/2024, qui succède à F. </a:t>
            </a:r>
            <a:r>
              <a:rPr lang="fr-FR" sz="2400" dirty="0" err="1">
                <a:solidFill>
                  <a:srgbClr val="7F7F7F"/>
                </a:solidFill>
              </a:rPr>
              <a:t>Dettoni</a:t>
            </a:r>
            <a:endParaRPr lang="fr-FR" sz="2200" dirty="0" err="1"/>
          </a:p>
          <a:p>
            <a:pPr marL="631190">
              <a:buFont typeface="Courier New"/>
              <a:buChar char="o"/>
            </a:pPr>
            <a:r>
              <a:rPr lang="fr-FR" sz="2400" dirty="0">
                <a:solidFill>
                  <a:srgbClr val="7F7F7F"/>
                </a:solidFill>
              </a:rPr>
              <a:t>Ingénieur transfert : D. </a:t>
            </a:r>
            <a:r>
              <a:rPr lang="fr-FR" sz="2400" dirty="0" err="1">
                <a:solidFill>
                  <a:srgbClr val="7F7F7F"/>
                </a:solidFill>
              </a:rPr>
              <a:t>Médrano</a:t>
            </a:r>
            <a:r>
              <a:rPr lang="fr-FR" sz="2400" dirty="0">
                <a:solidFill>
                  <a:srgbClr val="7F7F7F"/>
                </a:solidFill>
              </a:rPr>
              <a:t> à compter du 01/07/2024 </a:t>
            </a:r>
            <a:endParaRPr lang="fr-FR" sz="2200" dirty="0">
              <a:solidFill>
                <a:srgbClr val="000000"/>
              </a:solidFill>
            </a:endParaRPr>
          </a:p>
          <a:p>
            <a:pPr marL="631190">
              <a:buFont typeface="Courier New"/>
              <a:buChar char="o"/>
            </a:pPr>
            <a:r>
              <a:rPr lang="fr-FR" sz="2400" dirty="0">
                <a:solidFill>
                  <a:srgbClr val="7F7F7F"/>
                </a:solidFill>
              </a:rPr>
              <a:t>Ingénieur projets : L. </a:t>
            </a:r>
            <a:r>
              <a:rPr lang="fr-FR" sz="2400" dirty="0" err="1">
                <a:solidFill>
                  <a:srgbClr val="7F7F7F"/>
                </a:solidFill>
              </a:rPr>
              <a:t>Herrier</a:t>
            </a:r>
            <a:r>
              <a:rPr lang="fr-FR" sz="2400" dirty="0">
                <a:solidFill>
                  <a:srgbClr val="7F7F7F"/>
                </a:solidFill>
              </a:rPr>
              <a:t> à compter du 01/10/2024</a:t>
            </a:r>
            <a:endParaRPr lang="fr-FR" sz="2200" dirty="0">
              <a:solidFill>
                <a:srgbClr val="000000"/>
              </a:solidFill>
            </a:endParaRPr>
          </a:p>
          <a:p>
            <a:pPr marL="631190">
              <a:buFont typeface="Courier New"/>
              <a:buChar char="o"/>
            </a:pPr>
            <a:r>
              <a:rPr lang="fr-FR" sz="2400" dirty="0">
                <a:solidFill>
                  <a:srgbClr val="7F7F7F"/>
                </a:solidFill>
              </a:rPr>
              <a:t>Service Educatif: C. </a:t>
            </a:r>
            <a:r>
              <a:rPr lang="fr-FR" sz="2400" dirty="0" err="1">
                <a:solidFill>
                  <a:srgbClr val="7F7F7F"/>
                </a:solidFill>
              </a:rPr>
              <a:t>Saliby</a:t>
            </a:r>
            <a:r>
              <a:rPr lang="fr-FR" sz="2400" dirty="0">
                <a:solidFill>
                  <a:srgbClr val="7F7F7F"/>
                </a:solidFill>
              </a:rPr>
              <a:t> à compter du 01/10/2024</a:t>
            </a:r>
            <a:endParaRPr lang="fr-FR" sz="2200" dirty="0"/>
          </a:p>
          <a:p>
            <a:pPr marL="0">
              <a:buNone/>
            </a:pPr>
            <a:r>
              <a:rPr lang="fr-FR" sz="2400" dirty="0">
                <a:solidFill>
                  <a:srgbClr val="7F7F7F"/>
                </a:solidFill>
              </a:rPr>
              <a:t>•</a:t>
            </a:r>
            <a:r>
              <a:rPr lang="fr-FR" sz="2400" b="1" dirty="0">
                <a:solidFill>
                  <a:srgbClr val="7F7F7F"/>
                </a:solidFill>
              </a:rPr>
              <a:t>FSD établissement :</a:t>
            </a:r>
            <a:endParaRPr lang="fr-FR" dirty="0"/>
          </a:p>
          <a:p>
            <a:pPr marL="631190">
              <a:buNone/>
            </a:pPr>
            <a:r>
              <a:rPr lang="fr-FR" sz="2400" dirty="0">
                <a:solidFill>
                  <a:srgbClr val="7F7F7F"/>
                </a:solidFill>
              </a:rPr>
              <a:t>o  Nomination d’Elodie Lyons – Formation en cours</a:t>
            </a:r>
            <a:endParaRPr lang="fr-FR" dirty="0"/>
          </a:p>
          <a:p>
            <a:pPr marL="629920" indent="0">
              <a:buNone/>
            </a:pPr>
            <a:endParaRPr lang="fr-FR" sz="2400" dirty="0">
              <a:solidFill>
                <a:srgbClr val="7F7F7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76D2AA-0221-40BA-9469-4562DFF7D59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30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874CA-C429-3741-BA9C-99942CDC5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825626"/>
            <a:ext cx="10576560" cy="4093261"/>
          </a:xfrm>
        </p:spPr>
        <p:txBody>
          <a:bodyPr>
            <a:noAutofit/>
          </a:bodyPr>
          <a:lstStyle/>
          <a:p>
            <a:pPr marR="0" lvl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2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comité consultatif paritaire </a:t>
            </a: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(CCP) =&gt; Élections à l’automne</a:t>
            </a:r>
          </a:p>
          <a:p>
            <a:pPr marR="0" lvl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cs typeface="Arial"/>
            </a:endParaRPr>
          </a:p>
          <a:p>
            <a:r>
              <a:rPr lang="fr-FR" sz="2200" b="1" dirty="0">
                <a:solidFill>
                  <a:srgbClr val="7F7F7F"/>
                </a:solidFill>
              </a:rPr>
              <a:t>Elections </a:t>
            </a:r>
            <a:r>
              <a:rPr lang="fr-FR" sz="2200" b="1" dirty="0" err="1">
                <a:solidFill>
                  <a:srgbClr val="7F7F7F"/>
                </a:solidFill>
              </a:rPr>
              <a:t>UniCA</a:t>
            </a:r>
            <a:r>
              <a:rPr lang="fr-FR" sz="2200" b="1" dirty="0">
                <a:solidFill>
                  <a:srgbClr val="7F7F7F"/>
                </a:solidFill>
              </a:rPr>
              <a:t> pour renouvellement directions des EUR + conseils d’orientation scientifique et pédagogique (COSP) EUR + Conseils de composantes avant fin 2024</a:t>
            </a:r>
          </a:p>
          <a:p>
            <a:pPr marL="0" indent="0">
              <a:buNone/>
            </a:pPr>
            <a:r>
              <a:rPr lang="fr-FR" sz="2200" dirty="0">
                <a:solidFill>
                  <a:srgbClr val="7F7F7F"/>
                </a:solidFill>
                <a:sym typeface="Wingdings 3" panose="05040102010807070707" pitchFamily="18" charset="2"/>
              </a:rPr>
              <a:t>	</a:t>
            </a:r>
            <a:r>
              <a:rPr lang="fr-FR" sz="2200" dirty="0">
                <a:solidFill>
                  <a:srgbClr val="7F7F7F"/>
                </a:solidFill>
              </a:rPr>
              <a:t> Listes électorales à produire par les unités – en attente directives de l’Université</a:t>
            </a:r>
          </a:p>
          <a:p>
            <a:pPr marL="0" marR="0" lvl="0" indent="0" algn="l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r-FR" sz="2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cs typeface="Arial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E6E6">
                  <a:lumMod val="25000"/>
                </a:srgbClr>
              </a:buClr>
              <a:buSzTx/>
              <a:buFont typeface="Arial"/>
              <a:buNone/>
              <a:tabLst/>
              <a:defRPr/>
            </a:pPr>
            <a:r>
              <a:rPr kumimoji="0" lang="fr-FR" sz="2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cs typeface="Arial"/>
              </a:rPr>
              <a:t> 	</a:t>
            </a:r>
            <a:endParaRPr lang="fr-FR" sz="2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A3D5E-8A47-5D43-8EE7-EA47D307709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Assemblée Générale du 03 octobre 2024</a:t>
            </a:r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A181A88-951F-8D30-BF99-E2365363E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365127"/>
            <a:ext cx="9210575" cy="960208"/>
          </a:xfrm>
        </p:spPr>
        <p:txBody>
          <a:bodyPr/>
          <a:lstStyle/>
          <a:p>
            <a:r>
              <a:rPr lang="fr-FR" dirty="0"/>
              <a:t>Informations d’ordre statutaire</a:t>
            </a:r>
          </a:p>
        </p:txBody>
      </p:sp>
    </p:spTree>
    <p:extLst>
      <p:ext uri="{BB962C8B-B14F-4D97-AF65-F5344CB8AC3E}">
        <p14:creationId xmlns:p14="http://schemas.microsoft.com/office/powerpoint/2010/main" val="2391457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0D457-05B9-2140-9137-F0EEBDA89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Organisat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ion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cafés du directeur 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nouveau format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avec points à ordre du jour, faisant office d’AG UAR (3/ an dont 1 à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Calern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et 2 au MG avec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visio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pour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Calern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) =&gt; prochain le 2 décembre 2024</a:t>
            </a: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50 ans de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Calern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 l’occasion de changement nom Bâtiment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MéO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bâtiment Jean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Kovalevsky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– instrument conserve le nom de  </a:t>
            </a:r>
            <a:r>
              <a:rPr lang="fr-FR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MéO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rochaine journée IT: 1</a:t>
            </a:r>
            <a:r>
              <a:rPr lang="fr-FR" sz="2200" baseline="30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er</a:t>
            </a:r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trim 2025</a:t>
            </a:r>
          </a:p>
          <a:p>
            <a:r>
              <a:rPr lang="fr-FR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 novembre 2024 échéance label HRS4R</a:t>
            </a:r>
          </a:p>
          <a:p>
            <a:pPr marL="0" indent="0">
              <a:buNone/>
            </a:pPr>
            <a:endParaRPr lang="fr-FR" sz="2200" dirty="0">
              <a:solidFill>
                <a:srgbClr val="00B050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2161E-A13D-4AA4-9806-F7D6B77805E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Assemblée Générale du 03 octobre 2024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3D3EBD-2C82-5B17-3194-DB99D4A7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225" y="365127"/>
            <a:ext cx="9210575" cy="960208"/>
          </a:xfrm>
        </p:spPr>
        <p:txBody>
          <a:bodyPr/>
          <a:lstStyle/>
          <a:p>
            <a:r>
              <a:rPr lang="fr-FR" dirty="0"/>
              <a:t>Informations diverses</a:t>
            </a:r>
          </a:p>
        </p:txBody>
      </p:sp>
    </p:spTree>
    <p:extLst>
      <p:ext uri="{BB962C8B-B14F-4D97-AF65-F5344CB8AC3E}">
        <p14:creationId xmlns:p14="http://schemas.microsoft.com/office/powerpoint/2010/main" val="31291737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7190</TotalTime>
  <Words>1079</Words>
  <Application>Microsoft Macintosh PowerPoint</Application>
  <PresentationFormat>Grand écran</PresentationFormat>
  <Paragraphs>150</Paragraphs>
  <Slides>17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Courier New</vt:lpstr>
      <vt:lpstr>Wingdings</vt:lpstr>
      <vt:lpstr>Wingdings 3</vt:lpstr>
      <vt:lpstr>Thème Office</vt:lpstr>
      <vt:lpstr>Worksheet</vt:lpstr>
      <vt:lpstr>Assemblée Générale de l’OCA</vt:lpstr>
      <vt:lpstr>Nouveau conseil d’administration</vt:lpstr>
      <vt:lpstr>Nouveau conseil scientifique</vt:lpstr>
      <vt:lpstr>Nominations institutionnelles</vt:lpstr>
      <vt:lpstr>Informations sur le COMP UniCA</vt:lpstr>
      <vt:lpstr>Recrutements stratégiques </vt:lpstr>
      <vt:lpstr>Recrutements / Départs récents/ nomination</vt:lpstr>
      <vt:lpstr>Informations d’ordre statutaire</vt:lpstr>
      <vt:lpstr>Informations diverses</vt:lpstr>
      <vt:lpstr>Focus axe SNO</vt:lpstr>
      <vt:lpstr>Focus HRS4R</vt:lpstr>
      <vt:lpstr>HRS4R intégrité scientifique</vt:lpstr>
      <vt:lpstr>HRS4R  Livret d’accueil de l’Observatoire </vt:lpstr>
      <vt:lpstr>Encadrement doctoral</vt:lpstr>
      <vt:lpstr>Point Santé et sécurité au travail </vt:lpstr>
      <vt:lpstr>Informations SST</vt:lpstr>
      <vt:lpstr>Questions diverses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</dc:title>
  <dc:creator>Microsoft Office User</dc:creator>
  <cp:lastModifiedBy>Marc Fulconis</cp:lastModifiedBy>
  <cp:revision>868</cp:revision>
  <cp:lastPrinted>2024-07-08T07:53:10Z</cp:lastPrinted>
  <dcterms:created xsi:type="dcterms:W3CDTF">2021-10-03T15:34:44Z</dcterms:created>
  <dcterms:modified xsi:type="dcterms:W3CDTF">2024-10-11T12:52:01Z</dcterms:modified>
</cp:coreProperties>
</file>