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4046C4-B799-4F73-B92C-3DA13FF2F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8C6CDD-0F9D-436A-A369-460FA9C07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813B5E-D7FC-4504-9106-31EF25E6B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0213-ED8E-4B9E-AE35-EC2997674E1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955AB9-FC2B-4A0F-9972-A97593D6C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6951AC-0B5C-4289-8FC5-F5F0A0EF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1E3-A9A8-421D-B7AE-08D6695CB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36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25C1C0-5B08-427A-A26F-5AA1DDB1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CFEBF1-757E-4D58-8CC8-B444600D1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29BE2A-11DA-463D-B593-4E8801667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0213-ED8E-4B9E-AE35-EC2997674E1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31ABDD-6992-484B-B782-FA909C63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8F3F75-1E35-4004-B920-60ECFD1A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1E3-A9A8-421D-B7AE-08D6695CB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71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303CFE6-06C3-4C09-8FAF-477CC5C81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53EB9D-E1CD-461D-B207-EDA163352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EF9721-9FDB-469B-B42A-3C0479212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0213-ED8E-4B9E-AE35-EC2997674E1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B5AA0C-19BF-480A-BB59-C4665C30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C93CB3-611D-4ACD-8377-F3682952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1E3-A9A8-421D-B7AE-08D6695CB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98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EEC85-9F5F-498D-9B3C-00739AF17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E855CC-BF7C-404C-83C7-CE24AA2C1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003EF5-C912-4E86-A910-F4475E41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0213-ED8E-4B9E-AE35-EC2997674E1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B4AEEF-A6FA-4942-A071-4EBA4A98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9C00A0-2505-4125-A06B-A3E7DF45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1E3-A9A8-421D-B7AE-08D6695CB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3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34C71-1A06-410D-8994-71D05BC07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6A306F-569E-4F6B-BCA8-DF2DDF84F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B366C5-41E2-43BC-B309-A2A1D0BA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0213-ED8E-4B9E-AE35-EC2997674E1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A20985-1571-49E6-8B68-27E12980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0CCCE1-F44C-4ED4-A573-811DCEA1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1E3-A9A8-421D-B7AE-08D6695CB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6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627DC0-1035-4252-8FC0-201144698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C86448-3D33-4FDB-8858-4ECC21BE4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1E2ABB-72F0-4CB6-A5D9-5E9486EC1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1EFF61-EFC6-4355-BD5A-6F3628E27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0213-ED8E-4B9E-AE35-EC2997674E1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86549B-53B0-458A-A799-BCF67801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2EAF10-8E79-4B7A-AC0A-45C6758B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1E3-A9A8-421D-B7AE-08D6695CB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3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78F35-FE38-4660-9A00-ECEED3942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F869F7-CFDF-46D0-8455-4EC1B41E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71F365-E790-4A68-89D3-5CBB96461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FA96BD-734F-4524-B45E-CB5E5F087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65A4A6-F6CB-499B-9D31-2D41456C8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69E2388-E661-4B75-8DEC-940ECB52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0213-ED8E-4B9E-AE35-EC2997674E1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6F35B39-C6B2-42FC-A641-955F6479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D961180-72D8-4458-8558-4C187CD1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1E3-A9A8-421D-B7AE-08D6695CB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01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F67090-E0DE-406A-8653-8D5D2C9EA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1499DC-1E2B-4B7A-8507-D750B6E3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0213-ED8E-4B9E-AE35-EC2997674E1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BDCC2B-EF08-4A72-B4C4-08583763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40B119-92AB-4825-8CF9-DA98798A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1E3-A9A8-421D-B7AE-08D6695CB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66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06B72CA-8BA2-49B9-BD38-C736A128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0213-ED8E-4B9E-AE35-EC2997674E1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D51711-9E67-451F-B4F9-18FCA21E5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EC34A4-4E3E-418F-ABEC-F1FE6818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1E3-A9A8-421D-B7AE-08D6695CB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71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0EDE1-19F8-4871-A9EC-575F88127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25C0E1-224B-4DCA-826B-570D58AA5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795212-23CE-4783-BF2A-11FD209C3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189833-3111-4F71-A490-B5AAF1182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0213-ED8E-4B9E-AE35-EC2997674E1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C56AB0-F0DA-4F27-BD10-2E9D93C8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14C202-716D-457E-9A8C-A9A6D32B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1E3-A9A8-421D-B7AE-08D6695CB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63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A13EF-187C-4E3F-BE86-66484901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71BB43-6CC8-4A67-A386-11B499941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50B0E7-C4E7-491E-94BB-42095A7E9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AF9A44-E4CD-4178-9B1E-5FC09D6F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0213-ED8E-4B9E-AE35-EC2997674E1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2DC4AE-59A9-4609-8B91-AC7DA763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1C90B2-8192-4EC8-8A64-F79C57B4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1E3-A9A8-421D-B7AE-08D6695CB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11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A5CD227-1D0A-4CF8-87B0-D8E5AD47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4E926C-2D90-4D6B-BF9F-2CCDA8F5B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4ACF37-15CC-404E-9F03-7CCAE4DDF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0213-ED8E-4B9E-AE35-EC2997674E1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9EC407-ECBC-43C8-9DD4-1DC8C1BCB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68BF7E-8EEC-48B8-B3B7-8D1838B2F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9A1E3-A9A8-421D-B7AE-08D6695CB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01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9D77D70-32CB-4FEC-BCE0-3FA81E0C7BE3}"/>
              </a:ext>
            </a:extLst>
          </p:cNvPr>
          <p:cNvSpPr txBox="1"/>
          <p:nvPr/>
        </p:nvSpPr>
        <p:spPr>
          <a:xfrm>
            <a:off x="2634142" y="343949"/>
            <a:ext cx="6795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Last </a:t>
            </a:r>
            <a:r>
              <a:rPr lang="fr-FR" sz="2400" b="1" dirty="0" err="1"/>
              <a:t>Results</a:t>
            </a:r>
            <a:r>
              <a:rPr lang="fr-FR" sz="2400" b="1" dirty="0"/>
              <a:t> </a:t>
            </a:r>
            <a:r>
              <a:rPr lang="fr-FR" sz="2400" b="1" dirty="0" err="1"/>
              <a:t>from</a:t>
            </a:r>
            <a:r>
              <a:rPr lang="fr-FR" sz="2400" b="1" dirty="0"/>
              <a:t> the 6T Fringe Tracker Test Bench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2BB2BCF-B742-4D52-A80C-FE147C780870}"/>
                  </a:ext>
                </a:extLst>
              </p:cNvPr>
              <p:cNvSpPr txBox="1"/>
              <p:nvPr/>
            </p:nvSpPr>
            <p:spPr>
              <a:xfrm>
                <a:off x="1266737" y="973122"/>
                <a:ext cx="6494983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/>
                  <a:t>Configuration:</a:t>
                </a:r>
              </a:p>
              <a:p>
                <a:r>
                  <a:rPr lang="fr-FR" dirty="0"/>
                  <a:t>	- Chip VLC-04-01 (2</a:t>
                </a:r>
                <a:r>
                  <a:rPr lang="fr-FR" baseline="30000" dirty="0"/>
                  <a:t>nd</a:t>
                </a:r>
                <a:r>
                  <a:rPr lang="fr-FR" dirty="0"/>
                  <a:t> Run) – 6T ABCD</a:t>
                </a:r>
              </a:p>
              <a:p>
                <a:r>
                  <a:rPr lang="fr-FR" dirty="0"/>
                  <a:t>	- 10 spectral channels </a:t>
                </a:r>
                <a:r>
                  <a:rPr lang="fr-FR" dirty="0" err="1"/>
                  <a:t>between</a:t>
                </a:r>
                <a:r>
                  <a:rPr lang="fr-FR" dirty="0"/>
                  <a:t> 1.5</a:t>
                </a:r>
                <a:r>
                  <a:rPr lang="fr-FR" dirty="0">
                    <a:latin typeface="Symbol" panose="05050102010706020507" pitchFamily="18" charset="2"/>
                  </a:rPr>
                  <a:t>m</a:t>
                </a:r>
                <a:r>
                  <a:rPr lang="fr-FR" dirty="0"/>
                  <a:t>m to 1.7</a:t>
                </a:r>
                <a:r>
                  <a:rPr lang="fr-FR" dirty="0">
                    <a:latin typeface="Symbol" panose="05050102010706020507" pitchFamily="18" charset="2"/>
                  </a:rPr>
                  <a:t>m</a:t>
                </a:r>
                <a:r>
                  <a:rPr lang="fr-FR" dirty="0"/>
                  <a:t>m</a:t>
                </a:r>
              </a:p>
              <a:p>
                <a:r>
                  <a:rPr lang="fr-FR" dirty="0"/>
                  <a:t>	- Frame Time 8ms</a:t>
                </a:r>
              </a:p>
              <a:p>
                <a:r>
                  <a:rPr lang="fr-FR" dirty="0"/>
                  <a:t>	- </a:t>
                </a:r>
                <a:r>
                  <a:rPr lang="fr-FR" dirty="0" err="1"/>
                  <a:t>Actuators</a:t>
                </a:r>
                <a:r>
                  <a:rPr lang="fr-FR" dirty="0"/>
                  <a:t>: Fast </a:t>
                </a:r>
                <a:r>
                  <a:rPr lang="fr-FR" dirty="0" err="1"/>
                  <a:t>Piezo</a:t>
                </a:r>
                <a:r>
                  <a:rPr lang="fr-FR" dirty="0"/>
                  <a:t>, stroke 33um </a:t>
                </a:r>
              </a:p>
              <a:p>
                <a:r>
                  <a:rPr lang="fr-FR" dirty="0"/>
                  <a:t>	- </a:t>
                </a:r>
                <a:r>
                  <a:rPr lang="fr-FR" dirty="0" err="1"/>
                  <a:t>Algorithm</a:t>
                </a:r>
                <a:r>
                  <a:rPr lang="fr-FR" dirty="0"/>
                  <a:t> of GRAVITY (</a:t>
                </a:r>
                <a:r>
                  <a:rPr lang="fr-FR" dirty="0" err="1"/>
                  <a:t>without</a:t>
                </a:r>
                <a:r>
                  <a:rPr lang="fr-FR" dirty="0"/>
                  <a:t> </a:t>
                </a:r>
                <a:r>
                  <a:rPr lang="fr-FR" dirty="0" err="1"/>
                  <a:t>Kalman</a:t>
                </a:r>
                <a:r>
                  <a:rPr lang="fr-FR" dirty="0"/>
                  <a:t>)</a:t>
                </a:r>
              </a:p>
              <a:p>
                <a:r>
                  <a:rPr lang="fr-FR" dirty="0"/>
                  <a:t>	- Servo Loop: pure </a:t>
                </a:r>
                <a:r>
                  <a:rPr lang="fr-FR" dirty="0" err="1"/>
                  <a:t>integrator</a:t>
                </a:r>
                <a:r>
                  <a:rPr lang="fr-FR" dirty="0"/>
                  <a:t> - Gain: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𝐺𝐷</m:t>
                        </m:r>
                      </m:sub>
                    </m:sSub>
                  </m:oMath>
                </a14:m>
                <a:r>
                  <a:rPr lang="fr-FR" dirty="0"/>
                  <a:t>=0.05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=0.1</a:t>
                </a:r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2BB2BCF-B742-4D52-A80C-FE147C780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37" y="973122"/>
                <a:ext cx="6494983" cy="2031325"/>
              </a:xfrm>
              <a:prstGeom prst="rect">
                <a:avLst/>
              </a:prstGeom>
              <a:blipFill>
                <a:blip r:embed="rId2"/>
                <a:stretch>
                  <a:fillRect l="-845" t="-1802" r="-845" b="-39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5C0C0552-23FA-45D2-949C-253493A8EF51}"/>
              </a:ext>
            </a:extLst>
          </p:cNvPr>
          <p:cNvSpPr txBox="1"/>
          <p:nvPr/>
        </p:nvSpPr>
        <p:spPr>
          <a:xfrm>
            <a:off x="1192634" y="3273104"/>
            <a:ext cx="76881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Results</a:t>
            </a:r>
            <a:r>
              <a:rPr lang="fr-FR" b="1" dirty="0"/>
              <a:t>:</a:t>
            </a:r>
          </a:p>
          <a:p>
            <a:r>
              <a:rPr lang="fr-FR" dirty="0"/>
              <a:t>	- Instrumental Phase </a:t>
            </a:r>
            <a:r>
              <a:rPr lang="fr-FR" dirty="0" err="1"/>
              <a:t>Closure</a:t>
            </a:r>
            <a:r>
              <a:rPr lang="fr-FR" dirty="0"/>
              <a:t> +/-4</a:t>
            </a:r>
            <a:r>
              <a:rPr lang="fr-FR" dirty="0">
                <a:latin typeface="Symbol" panose="05050102010706020507" pitchFamily="18" charset="2"/>
              </a:rPr>
              <a:t>m</a:t>
            </a:r>
            <a:r>
              <a:rPr lang="fr-FR" dirty="0"/>
              <a:t>m (</a:t>
            </a:r>
            <a:r>
              <a:rPr lang="fr-FR" dirty="0" err="1"/>
              <a:t>above</a:t>
            </a:r>
            <a:r>
              <a:rPr lang="fr-FR" dirty="0"/>
              <a:t> the </a:t>
            </a:r>
            <a:r>
              <a:rPr lang="fr-FR" dirty="0" err="1"/>
              <a:t>specification</a:t>
            </a:r>
            <a:r>
              <a:rPr lang="fr-FR" dirty="0"/>
              <a:t> +/-1</a:t>
            </a:r>
            <a:r>
              <a:rPr lang="fr-FR" dirty="0">
                <a:latin typeface="Symbol" panose="05050102010706020507" pitchFamily="18" charset="2"/>
              </a:rPr>
              <a:t>m</a:t>
            </a:r>
            <a:r>
              <a:rPr lang="fr-FR" dirty="0"/>
              <a:t>m)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fr-FR" dirty="0" err="1"/>
              <a:t>See</a:t>
            </a:r>
            <a:r>
              <a:rPr lang="fr-FR" dirty="0"/>
              <a:t> plot GD </a:t>
            </a:r>
            <a:r>
              <a:rPr lang="fr-FR" dirty="0" err="1"/>
              <a:t>Closure</a:t>
            </a:r>
            <a:r>
              <a:rPr lang="fr-FR" dirty="0"/>
              <a:t>			</a:t>
            </a:r>
          </a:p>
          <a:p>
            <a:r>
              <a:rPr lang="fr-FR" dirty="0"/>
              <a:t>	- </a:t>
            </a:r>
            <a:r>
              <a:rPr lang="fr-FR" dirty="0" err="1"/>
              <a:t>We</a:t>
            </a:r>
            <a:r>
              <a:rPr lang="fr-FR" dirty="0"/>
              <a:t> can close the full </a:t>
            </a:r>
            <a:r>
              <a:rPr lang="fr-FR" dirty="0" err="1"/>
              <a:t>loop</a:t>
            </a:r>
            <a:r>
              <a:rPr lang="fr-FR" dirty="0"/>
              <a:t> (GD+PD)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fr-FR" dirty="0" err="1"/>
              <a:t>See</a:t>
            </a:r>
            <a:r>
              <a:rPr lang="fr-FR" dirty="0"/>
              <a:t> plots PD-</a:t>
            </a:r>
            <a:r>
              <a:rPr lang="fr-FR" dirty="0" err="1"/>
              <a:t>RefPD</a:t>
            </a:r>
            <a:r>
              <a:rPr lang="fr-FR" dirty="0"/>
              <a:t>  GD-</a:t>
            </a:r>
            <a:r>
              <a:rPr lang="fr-FR" dirty="0" err="1"/>
              <a:t>RefPD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AF0A9E2-B296-47F6-93EF-427FDCD8A2D4}"/>
              </a:ext>
            </a:extLst>
          </p:cNvPr>
          <p:cNvSpPr txBox="1"/>
          <p:nvPr/>
        </p:nvSpPr>
        <p:spPr>
          <a:xfrm>
            <a:off x="1192634" y="4877656"/>
            <a:ext cx="68944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Next </a:t>
            </a:r>
            <a:r>
              <a:rPr lang="fr-FR" b="1" dirty="0" err="1"/>
              <a:t>Steps</a:t>
            </a:r>
            <a:r>
              <a:rPr lang="fr-FR" b="1" dirty="0"/>
              <a:t>:</a:t>
            </a:r>
          </a:p>
          <a:p>
            <a:r>
              <a:rPr lang="fr-FR" dirty="0"/>
              <a:t>	- </a:t>
            </a:r>
            <a:r>
              <a:rPr lang="fr-FR" dirty="0" err="1"/>
              <a:t>Inject</a:t>
            </a:r>
            <a:r>
              <a:rPr lang="fr-FR" dirty="0"/>
              <a:t> perturbations in the system (</a:t>
            </a:r>
            <a:r>
              <a:rPr lang="fr-FR" dirty="0" err="1"/>
              <a:t>directly</a:t>
            </a:r>
            <a:r>
              <a:rPr lang="fr-FR" dirty="0"/>
              <a:t> on the fast </a:t>
            </a:r>
            <a:r>
              <a:rPr lang="fr-FR" dirty="0" err="1"/>
              <a:t>piezo</a:t>
            </a:r>
            <a:r>
              <a:rPr lang="fr-FR" dirty="0"/>
              <a:t>)</a:t>
            </a:r>
          </a:p>
          <a:p>
            <a:r>
              <a:rPr lang="fr-FR" dirty="0"/>
              <a:t>	- </a:t>
            </a:r>
            <a:r>
              <a:rPr lang="fr-FR" dirty="0" err="1"/>
              <a:t>Determine</a:t>
            </a:r>
            <a:r>
              <a:rPr lang="fr-FR" dirty="0"/>
              <a:t> the good gains</a:t>
            </a:r>
          </a:p>
          <a:p>
            <a:r>
              <a:rPr lang="fr-FR" dirty="0"/>
              <a:t>	- Test the code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MIRCx</a:t>
            </a:r>
            <a:r>
              <a:rPr lang="fr-FR" dirty="0"/>
              <a:t> in </a:t>
            </a:r>
            <a:r>
              <a:rPr lang="fr-FR" dirty="0" err="1"/>
              <a:t>lab</a:t>
            </a:r>
            <a:r>
              <a:rPr lang="fr-FR" dirty="0"/>
              <a:t> (STS)</a:t>
            </a:r>
          </a:p>
          <a:p>
            <a:r>
              <a:rPr lang="fr-FR" dirty="0"/>
              <a:t>	- Test the code on Sky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MIRCx</a:t>
            </a:r>
            <a:r>
              <a:rPr lang="fr-FR" dirty="0"/>
              <a:t> and SPICA-FT</a:t>
            </a:r>
          </a:p>
        </p:txBody>
      </p:sp>
    </p:spTree>
    <p:extLst>
      <p:ext uri="{BB962C8B-B14F-4D97-AF65-F5344CB8AC3E}">
        <p14:creationId xmlns:p14="http://schemas.microsoft.com/office/powerpoint/2010/main" val="52921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E749DF92-021B-4F2E-B159-C31BBE0413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2" t="11320" r="9226" b="5753"/>
          <a:stretch/>
        </p:blipFill>
        <p:spPr>
          <a:xfrm>
            <a:off x="2295037" y="3447643"/>
            <a:ext cx="6658466" cy="3326090"/>
          </a:xfrm>
          <a:prstGeom prst="rect">
            <a:avLst/>
          </a:prstGeom>
        </p:spPr>
      </p:pic>
      <p:pic>
        <p:nvPicPr>
          <p:cNvPr id="7" name="Image 6" descr="Une image contenant carte&#10;&#10;Description générée automatiquement">
            <a:extLst>
              <a:ext uri="{FF2B5EF4-FFF2-40B4-BE49-F238E27FC236}">
                <a16:creationId xmlns:a16="http://schemas.microsoft.com/office/drawing/2014/main" id="{230EB58B-DE8C-4589-81A0-A07E0E9B61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11633" r="8918" b="5910"/>
          <a:stretch/>
        </p:blipFill>
        <p:spPr>
          <a:xfrm>
            <a:off x="2295037" y="109057"/>
            <a:ext cx="6658466" cy="3297885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7A35B262-8501-4A0B-AA22-22B056BD569D}"/>
              </a:ext>
            </a:extLst>
          </p:cNvPr>
          <p:cNvCxnSpPr>
            <a:cxnSpLocks/>
          </p:cNvCxnSpPr>
          <p:nvPr/>
        </p:nvCxnSpPr>
        <p:spPr>
          <a:xfrm>
            <a:off x="2776753" y="3532777"/>
            <a:ext cx="1459685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D5232CF-59BF-42B7-9BAD-D5A315BBC371}"/>
                  </a:ext>
                </a:extLst>
              </p:cNvPr>
              <p:cNvSpPr/>
              <p:nvPr/>
            </p:nvSpPr>
            <p:spPr>
              <a:xfrm rot="16200000">
                <a:off x="3688681" y="2727829"/>
                <a:ext cx="141429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𝐺𝐷</m:t>
                        </m:r>
                      </m:sub>
                    </m:sSub>
                  </m:oMath>
                </a14:m>
                <a:r>
                  <a:rPr lang="fr-FR" sz="1200" dirty="0">
                    <a:solidFill>
                      <a:srgbClr val="FF0000"/>
                    </a:solidFill>
                  </a:rPr>
                  <a:t>=0.05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F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fr-FR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200" dirty="0">
                    <a:solidFill>
                      <a:srgbClr val="FF0000"/>
                    </a:solidFill>
                  </a:rPr>
                  <a:t>=0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D5232CF-59BF-42B7-9BAD-D5A315BBC3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688681" y="2727829"/>
                <a:ext cx="1414298" cy="276999"/>
              </a:xfrm>
              <a:prstGeom prst="rect">
                <a:avLst/>
              </a:prstGeom>
              <a:blipFill>
                <a:blip r:embed="rId4"/>
                <a:stretch>
                  <a:fillRect r="-1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188EEDB-A16B-4467-8B01-578759ED7AAF}"/>
                  </a:ext>
                </a:extLst>
              </p:cNvPr>
              <p:cNvSpPr/>
              <p:nvPr/>
            </p:nvSpPr>
            <p:spPr>
              <a:xfrm>
                <a:off x="3023866" y="3296478"/>
                <a:ext cx="96545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1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𝐺𝐷</m:t>
                        </m:r>
                      </m:sub>
                    </m:sSub>
                  </m:oMath>
                </a14:m>
                <a:r>
                  <a:rPr lang="fr-FR" sz="12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1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FR" sz="1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fr-FR" sz="1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200" dirty="0">
                    <a:solidFill>
                      <a:srgbClr val="FF0000"/>
                    </a:solidFill>
                  </a:rPr>
                  <a:t>=0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188EEDB-A16B-4467-8B01-578759ED7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66" y="3296478"/>
                <a:ext cx="965457" cy="276999"/>
              </a:xfrm>
              <a:prstGeom prst="rect">
                <a:avLst/>
              </a:prstGeom>
              <a:blipFill>
                <a:blip r:embed="rId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CD3F4A0-1C27-421E-8082-4299ACF9BC1A}"/>
              </a:ext>
            </a:extLst>
          </p:cNvPr>
          <p:cNvCxnSpPr/>
          <p:nvPr/>
        </p:nvCxnSpPr>
        <p:spPr>
          <a:xfrm>
            <a:off x="4236438" y="3532777"/>
            <a:ext cx="318782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F1674A5-6FED-4066-B33B-E523C1CA5B40}"/>
              </a:ext>
            </a:extLst>
          </p:cNvPr>
          <p:cNvCxnSpPr/>
          <p:nvPr/>
        </p:nvCxnSpPr>
        <p:spPr>
          <a:xfrm>
            <a:off x="4555220" y="3532777"/>
            <a:ext cx="437311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207CCAA-DCFE-47C3-BE35-92C22BBFC7BD}"/>
                  </a:ext>
                </a:extLst>
              </p:cNvPr>
              <p:cNvSpPr/>
              <p:nvPr/>
            </p:nvSpPr>
            <p:spPr>
              <a:xfrm>
                <a:off x="6034363" y="3296478"/>
                <a:ext cx="153131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𝐺𝐷</m:t>
                        </m:r>
                      </m:sub>
                    </m:sSub>
                  </m:oMath>
                </a14:m>
                <a:r>
                  <a:rPr lang="fr-FR" sz="1200" dirty="0">
                    <a:solidFill>
                      <a:srgbClr val="FF0000"/>
                    </a:solidFill>
                  </a:rPr>
                  <a:t>=0.05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F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r-FR" sz="1200" dirty="0">
                    <a:solidFill>
                      <a:srgbClr val="FF0000"/>
                    </a:solidFill>
                  </a:rPr>
                  <a:t>=0.1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207CCAA-DCFE-47C3-BE35-92C22BBFC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363" y="3296478"/>
                <a:ext cx="1531317" cy="276999"/>
              </a:xfrm>
              <a:prstGeom prst="rect">
                <a:avLst/>
              </a:prstGeom>
              <a:blipFill>
                <a:blip r:embed="rId6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7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FEE8A6E-910C-4F14-8495-0247D593EE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2" t="11476" r="9381" b="5754"/>
          <a:stretch/>
        </p:blipFill>
        <p:spPr>
          <a:xfrm>
            <a:off x="76003" y="3770719"/>
            <a:ext cx="6019997" cy="3007151"/>
          </a:xfrm>
          <a:prstGeom prst="rect">
            <a:avLst/>
          </a:prstGeom>
        </p:spPr>
      </p:pic>
      <p:pic>
        <p:nvPicPr>
          <p:cNvPr id="7" name="Image 6" descr="Une image contenant carte, capture d’écran&#10;&#10;Description générée automatiquement">
            <a:extLst>
              <a:ext uri="{FF2B5EF4-FFF2-40B4-BE49-F238E27FC236}">
                <a16:creationId xmlns:a16="http://schemas.microsoft.com/office/drawing/2014/main" id="{638D3E0B-C80A-4C47-AE4B-919D747CC0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6" t="11005" r="9304" b="5754"/>
          <a:stretch/>
        </p:blipFill>
        <p:spPr>
          <a:xfrm>
            <a:off x="143783" y="307275"/>
            <a:ext cx="5957669" cy="3007151"/>
          </a:xfrm>
          <a:prstGeom prst="rect">
            <a:avLst/>
          </a:prstGeom>
        </p:spPr>
      </p:pic>
      <p:pic>
        <p:nvPicPr>
          <p:cNvPr id="9" name="Image 8" descr="Une image contenant capture d’écran, ordinateur, portable, assis&#10;&#10;Description générée automatiquement">
            <a:extLst>
              <a:ext uri="{FF2B5EF4-FFF2-40B4-BE49-F238E27FC236}">
                <a16:creationId xmlns:a16="http://schemas.microsoft.com/office/drawing/2014/main" id="{5F02E004-AA80-4855-818C-7707E92D7F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2" t="10222" r="9381" b="5597"/>
          <a:stretch/>
        </p:blipFill>
        <p:spPr>
          <a:xfrm>
            <a:off x="6190268" y="3770719"/>
            <a:ext cx="5817231" cy="2955396"/>
          </a:xfrm>
          <a:prstGeom prst="rect">
            <a:avLst/>
          </a:prstGeom>
        </p:spPr>
      </p:pic>
      <p:pic>
        <p:nvPicPr>
          <p:cNvPr id="11" name="Image 10" descr="Une image contenant texte, eau, groupe, gens&#10;&#10;Description générée automatiquement">
            <a:extLst>
              <a:ext uri="{FF2B5EF4-FFF2-40B4-BE49-F238E27FC236}">
                <a16:creationId xmlns:a16="http://schemas.microsoft.com/office/drawing/2014/main" id="{F8816B83-3AFF-4387-8C37-A1BD183141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8" t="11161" r="9458" b="6068"/>
          <a:stretch/>
        </p:blipFill>
        <p:spPr>
          <a:xfrm>
            <a:off x="6190267" y="495382"/>
            <a:ext cx="5817231" cy="29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334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176</Words>
  <Application>Microsoft Office PowerPoint</Application>
  <PresentationFormat>Grand écran</PresentationFormat>
  <Paragraphs>21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Symbol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Berio</dc:creator>
  <cp:lastModifiedBy>Philippe Berio</cp:lastModifiedBy>
  <cp:revision>4</cp:revision>
  <dcterms:created xsi:type="dcterms:W3CDTF">2020-09-22T13:32:24Z</dcterms:created>
  <dcterms:modified xsi:type="dcterms:W3CDTF">2020-09-22T14:01:20Z</dcterms:modified>
</cp:coreProperties>
</file>