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77" r:id="rId3"/>
    <p:sldId id="278" r:id="rId4"/>
    <p:sldId id="257" r:id="rId5"/>
    <p:sldId id="260" r:id="rId6"/>
    <p:sldId id="261" r:id="rId7"/>
    <p:sldId id="276" r:id="rId8"/>
    <p:sldId id="265" r:id="rId9"/>
    <p:sldId id="270" r:id="rId10"/>
    <p:sldId id="271" r:id="rId11"/>
    <p:sldId id="273" r:id="rId12"/>
    <p:sldId id="275" r:id="rId13"/>
    <p:sldId id="274" r:id="rId14"/>
    <p:sldId id="272" r:id="rId15"/>
    <p:sldId id="262" r:id="rId16"/>
    <p:sldId id="268" r:id="rId17"/>
    <p:sldId id="267" r:id="rId18"/>
    <p:sldId id="269" r:id="rId1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6732" autoAdjust="0"/>
  </p:normalViewPr>
  <p:slideViewPr>
    <p:cSldViewPr snapToGrid="0">
      <p:cViewPr>
        <p:scale>
          <a:sx n="66" d="100"/>
          <a:sy n="66" d="100"/>
        </p:scale>
        <p:origin x="566" y="2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9AE420-DE18-4C35-804D-629C13C09784}" type="datetimeFigureOut">
              <a:rPr lang="fr-FR" smtClean="0"/>
              <a:t>22/07/2020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811F52-4DC2-4813-A611-2700375C873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0778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Objective:</a:t>
            </a:r>
            <a:r>
              <a:rPr lang="fr-FR" baseline="0" dirty="0" smtClean="0"/>
              <a:t> </a:t>
            </a:r>
            <a:r>
              <a:rPr lang="fr-FR" baseline="0" dirty="0" err="1" smtClean="0"/>
              <a:t>measure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fringes</a:t>
            </a:r>
            <a:r>
              <a:rPr lang="fr-FR" baseline="0" dirty="0" smtClean="0"/>
              <a:t> of the 15 </a:t>
            </a:r>
            <a:r>
              <a:rPr lang="fr-FR" baseline="0" dirty="0" err="1" smtClean="0"/>
              <a:t>baselines</a:t>
            </a:r>
            <a:r>
              <a:rPr lang="fr-FR" baseline="0" dirty="0" smtClean="0"/>
              <a:t> due to the 6 </a:t>
            </a:r>
            <a:r>
              <a:rPr lang="fr-FR" baseline="0" dirty="0" err="1" smtClean="0"/>
              <a:t>telescopes</a:t>
            </a:r>
            <a:r>
              <a:rPr lang="fr-FR" baseline="0" dirty="0" smtClean="0"/>
              <a:t>. For </a:t>
            </a:r>
            <a:r>
              <a:rPr lang="fr-FR" baseline="0" dirty="0" err="1" smtClean="0"/>
              <a:t>that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align</a:t>
            </a:r>
            <a:r>
              <a:rPr lang="fr-FR" baseline="0" dirty="0" smtClean="0"/>
              <a:t> the six </a:t>
            </a:r>
            <a:r>
              <a:rPr lang="fr-FR" baseline="0" dirty="0" err="1" smtClean="0"/>
              <a:t>fibers</a:t>
            </a:r>
            <a:r>
              <a:rPr lang="fr-FR" baseline="0" dirty="0" smtClean="0"/>
              <a:t> in direction and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disperse </a:t>
            </a:r>
            <a:r>
              <a:rPr lang="fr-FR" baseline="0" dirty="0" err="1" smtClean="0"/>
              <a:t>it</a:t>
            </a:r>
            <a:r>
              <a:rPr lang="fr-FR" baseline="0" dirty="0" smtClean="0"/>
              <a:t> in the </a:t>
            </a:r>
            <a:r>
              <a:rPr lang="fr-FR" baseline="0" dirty="0" err="1" smtClean="0"/>
              <a:t>other</a:t>
            </a:r>
            <a:r>
              <a:rPr lang="fr-FR" baseline="0" dirty="0" smtClean="0"/>
              <a:t> direction. </a:t>
            </a:r>
            <a:r>
              <a:rPr lang="fr-FR" baseline="0" dirty="0" err="1" smtClean="0"/>
              <a:t>We’ll</a:t>
            </a:r>
            <a:r>
              <a:rPr lang="fr-FR" baseline="0" dirty="0" smtClean="0"/>
              <a:t> do </a:t>
            </a:r>
            <a:r>
              <a:rPr lang="fr-FR" baseline="0" dirty="0" err="1" smtClean="0"/>
              <a:t>it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with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three</a:t>
            </a:r>
            <a:r>
              <a:rPr lang="fr-FR" baseline="0" dirty="0" smtClean="0"/>
              <a:t> spectral </a:t>
            </a:r>
            <a:r>
              <a:rPr lang="fr-FR" baseline="0" dirty="0" err="1" smtClean="0"/>
              <a:t>resolutions</a:t>
            </a:r>
            <a:r>
              <a:rPr lang="fr-FR" baseline="0" dirty="0" smtClean="0"/>
              <a:t>: 140, 3000and 10000. And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need</a:t>
            </a:r>
            <a:r>
              <a:rPr lang="fr-FR" baseline="0" dirty="0" smtClean="0"/>
              <a:t> a calibration for </a:t>
            </a:r>
            <a:r>
              <a:rPr lang="fr-FR" baseline="0" dirty="0" err="1" smtClean="0"/>
              <a:t>both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telescope</a:t>
            </a:r>
            <a:r>
              <a:rPr lang="fr-FR" baseline="0" dirty="0" smtClean="0"/>
              <a:t> flux, </a:t>
            </a:r>
            <a:r>
              <a:rPr lang="fr-FR" baseline="0" dirty="0" err="1" smtClean="0"/>
              <a:t>so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need</a:t>
            </a:r>
            <a:r>
              <a:rPr lang="fr-FR" baseline="0" dirty="0" smtClean="0"/>
              <a:t> a </a:t>
            </a:r>
            <a:r>
              <a:rPr lang="fr-FR" baseline="0" dirty="0" err="1" smtClean="0"/>
              <a:t>photometric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channel</a:t>
            </a:r>
            <a:r>
              <a:rPr lang="fr-FR" baseline="0" dirty="0" smtClean="0"/>
              <a:t> on the </a:t>
            </a:r>
            <a:r>
              <a:rPr lang="fr-FR" baseline="0" dirty="0" err="1" smtClean="0"/>
              <a:t>same</a:t>
            </a:r>
            <a:r>
              <a:rPr lang="fr-FR" baseline="0" dirty="0" smtClean="0"/>
              <a:t> detector </a:t>
            </a:r>
            <a:r>
              <a:rPr lang="fr-FR" baseline="0" dirty="0" err="1" smtClean="0"/>
              <a:t>than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interferometry</a:t>
            </a:r>
            <a:r>
              <a:rPr lang="fr-FR" baseline="0" dirty="0" smtClean="0"/>
              <a:t>.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observe a spectral range </a:t>
            </a:r>
            <a:r>
              <a:rPr lang="fr-FR" baseline="0" dirty="0" err="1" smtClean="0"/>
              <a:t>which</a:t>
            </a:r>
            <a:r>
              <a:rPr lang="fr-FR" baseline="0" dirty="0" smtClean="0"/>
              <a:t> </a:t>
            </a:r>
            <a:r>
              <a:rPr lang="fr-FR" baseline="0" dirty="0" err="1" smtClean="0"/>
              <a:t>goes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from</a:t>
            </a:r>
            <a:r>
              <a:rPr lang="fr-FR" baseline="0" dirty="0" smtClean="0"/>
              <a:t> 600nm to 900nm. Due to the </a:t>
            </a:r>
            <a:r>
              <a:rPr lang="fr-FR" baseline="0" dirty="0" err="1" smtClean="0"/>
              <a:t>classical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limit</a:t>
            </a:r>
            <a:r>
              <a:rPr lang="fr-FR" baseline="0" dirty="0" smtClean="0"/>
              <a:t> of </a:t>
            </a:r>
            <a:r>
              <a:rPr lang="fr-FR" baseline="0" dirty="0" err="1" smtClean="0"/>
              <a:t>throughput</a:t>
            </a:r>
            <a:r>
              <a:rPr lang="fr-FR" baseline="0" dirty="0" smtClean="0"/>
              <a:t> close to 650nm for </a:t>
            </a:r>
            <a:r>
              <a:rPr lang="fr-FR" baseline="0" dirty="0" err="1" smtClean="0"/>
              <a:t>optical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elements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want</a:t>
            </a:r>
            <a:r>
              <a:rPr lang="fr-FR" baseline="0" dirty="0" smtClean="0"/>
              <a:t> to </a:t>
            </a:r>
            <a:r>
              <a:rPr lang="fr-FR" baseline="0" dirty="0" err="1" smtClean="0"/>
              <a:t>guaranty</a:t>
            </a:r>
            <a:r>
              <a:rPr lang="fr-FR" baseline="0" dirty="0" smtClean="0"/>
              <a:t> 650nm (H-alpha ray) </a:t>
            </a:r>
            <a:r>
              <a:rPr lang="fr-FR" baseline="0" dirty="0" err="1" smtClean="0"/>
              <a:t>until</a:t>
            </a:r>
            <a:r>
              <a:rPr lang="fr-FR" baseline="0" dirty="0" smtClean="0"/>
              <a:t> 850nm (calcium triplet).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11F52-4DC2-4813-A611-2700375C873C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64196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Both</a:t>
            </a:r>
            <a:r>
              <a:rPr lang="fr-FR" dirty="0" smtClean="0"/>
              <a:t> arm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approximatly</a:t>
            </a:r>
            <a:r>
              <a:rPr lang="fr-FR" baseline="0" dirty="0" smtClean="0"/>
              <a:t> 1meter-long.</a:t>
            </a:r>
          </a:p>
          <a:p>
            <a:r>
              <a:rPr lang="fr-FR" baseline="0" dirty="0" smtClean="0"/>
              <a:t>The light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first split in to parts by a 10/90 </a:t>
            </a:r>
            <a:r>
              <a:rPr lang="fr-FR" baseline="0" dirty="0" err="1" smtClean="0"/>
              <a:t>beam</a:t>
            </a:r>
            <a:r>
              <a:rPr lang="fr-FR" baseline="0" dirty="0" smtClean="0"/>
              <a:t> splitter and </a:t>
            </a:r>
            <a:r>
              <a:rPr lang="fr-FR" baseline="0" dirty="0" err="1" smtClean="0"/>
              <a:t>then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both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channel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see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different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optical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elements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until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reaching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dispersing</a:t>
            </a:r>
            <a:r>
              <a:rPr lang="fr-FR" baseline="0" dirty="0" smtClean="0"/>
              <a:t> part, </a:t>
            </a:r>
            <a:r>
              <a:rPr lang="fr-FR" baseline="0" dirty="0" err="1" smtClean="0"/>
              <a:t>which</a:t>
            </a:r>
            <a:r>
              <a:rPr lang="fr-FR" baseline="0" dirty="0" smtClean="0"/>
              <a:t> </a:t>
            </a:r>
            <a:r>
              <a:rPr lang="fr-FR" baseline="0" dirty="0" err="1" smtClean="0"/>
              <a:t>means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from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diffracting</a:t>
            </a:r>
            <a:r>
              <a:rPr lang="fr-FR" baseline="0" dirty="0" smtClean="0"/>
              <a:t> </a:t>
            </a:r>
            <a:r>
              <a:rPr lang="fr-FR" baseline="0" dirty="0" err="1" smtClean="0"/>
              <a:t>grating</a:t>
            </a:r>
            <a:r>
              <a:rPr lang="fr-FR" baseline="0" dirty="0" smtClean="0"/>
              <a:t> to the detector.</a:t>
            </a:r>
          </a:p>
          <a:p>
            <a:r>
              <a:rPr lang="fr-FR" baseline="0" dirty="0" smtClean="0"/>
              <a:t>At the top,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have the </a:t>
            </a:r>
            <a:r>
              <a:rPr lang="fr-FR" baseline="0" dirty="0" err="1" smtClean="0"/>
              <a:t>photometric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channel</a:t>
            </a:r>
            <a:r>
              <a:rPr lang="fr-FR" baseline="0" dirty="0" smtClean="0"/>
              <a:t>: </a:t>
            </a:r>
            <a:r>
              <a:rPr lang="fr-FR" baseline="0" dirty="0" err="1" smtClean="0"/>
              <a:t>with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achromatic</a:t>
            </a:r>
            <a:r>
              <a:rPr lang="fr-FR" baseline="0" dirty="0" smtClean="0"/>
              <a:t> </a:t>
            </a:r>
            <a:r>
              <a:rPr lang="fr-FR" baseline="0" dirty="0" err="1" smtClean="0"/>
              <a:t>lens</a:t>
            </a:r>
            <a:r>
              <a:rPr lang="fr-FR" baseline="0" dirty="0" smtClean="0"/>
              <a:t> FLS and the SLS </a:t>
            </a:r>
            <a:r>
              <a:rPr lang="fr-FR" baseline="0" dirty="0" err="1" smtClean="0"/>
              <a:t>whose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role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to </a:t>
            </a:r>
            <a:r>
              <a:rPr lang="fr-FR" baseline="0" dirty="0" err="1" smtClean="0"/>
              <a:t>reimage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fibers</a:t>
            </a:r>
            <a:r>
              <a:rPr lang="fr-FR" baseline="0" dirty="0" smtClean="0"/>
              <a:t> output </a:t>
            </a:r>
            <a:r>
              <a:rPr lang="fr-FR" baseline="0" dirty="0" err="1" smtClean="0"/>
              <a:t>behind</a:t>
            </a:r>
            <a:r>
              <a:rPr lang="fr-FR" baseline="0" dirty="0" smtClean="0"/>
              <a:t> L2 </a:t>
            </a:r>
            <a:r>
              <a:rPr lang="fr-FR" baseline="0" dirty="0" err="1" smtClean="0"/>
              <a:t>with</a:t>
            </a:r>
            <a:r>
              <a:rPr lang="fr-FR" baseline="0" dirty="0" smtClean="0"/>
              <a:t> the sizes </a:t>
            </a:r>
            <a:r>
              <a:rPr lang="fr-FR" baseline="0" dirty="0" err="1" smtClean="0"/>
              <a:t>that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want</a:t>
            </a:r>
            <a:r>
              <a:rPr lang="fr-FR" baseline="0" dirty="0" smtClean="0"/>
              <a:t> on the detector. </a:t>
            </a:r>
            <a:r>
              <a:rPr lang="fr-FR" baseline="0" dirty="0" err="1" smtClean="0"/>
              <a:t>Then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achromatic</a:t>
            </a:r>
            <a:r>
              <a:rPr lang="fr-FR" baseline="0" dirty="0" smtClean="0"/>
              <a:t> </a:t>
            </a:r>
            <a:r>
              <a:rPr lang="fr-FR" baseline="0" dirty="0" err="1" smtClean="0"/>
              <a:t>lens</a:t>
            </a:r>
            <a:r>
              <a:rPr lang="fr-FR" baseline="0" dirty="0" smtClean="0"/>
              <a:t> L3, </a:t>
            </a:r>
            <a:r>
              <a:rPr lang="fr-FR" baseline="0" dirty="0" err="1" smtClean="0"/>
              <a:t>with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achromatic</a:t>
            </a:r>
            <a:r>
              <a:rPr lang="fr-FR" baseline="0" dirty="0" smtClean="0"/>
              <a:t> </a:t>
            </a:r>
            <a:r>
              <a:rPr lang="fr-FR" baseline="0" dirty="0" err="1" smtClean="0"/>
              <a:t>lens</a:t>
            </a:r>
            <a:r>
              <a:rPr lang="fr-FR" baseline="0" dirty="0" smtClean="0"/>
              <a:t> L4 </a:t>
            </a:r>
            <a:r>
              <a:rPr lang="fr-FR" baseline="0" dirty="0" err="1" smtClean="0"/>
              <a:t>play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role</a:t>
            </a:r>
            <a:r>
              <a:rPr lang="fr-FR" baseline="0" dirty="0" smtClean="0"/>
              <a:t> of the </a:t>
            </a:r>
            <a:r>
              <a:rPr lang="fr-FR" baseline="0" dirty="0" err="1" smtClean="0"/>
              <a:t>collimator</a:t>
            </a:r>
            <a:r>
              <a:rPr lang="fr-FR" baseline="0" dirty="0" smtClean="0"/>
              <a:t> of the </a:t>
            </a:r>
            <a:r>
              <a:rPr lang="fr-FR" baseline="0" dirty="0" err="1" smtClean="0"/>
              <a:t>spectrograph</a:t>
            </a:r>
            <a:r>
              <a:rPr lang="fr-FR" baseline="0" dirty="0" smtClean="0"/>
              <a:t>.</a:t>
            </a:r>
          </a:p>
          <a:p>
            <a:r>
              <a:rPr lang="fr-FR" baseline="0" dirty="0" smtClean="0"/>
              <a:t>At the </a:t>
            </a:r>
            <a:r>
              <a:rPr lang="fr-FR" baseline="0" dirty="0" err="1" smtClean="0"/>
              <a:t>bottom</a:t>
            </a:r>
            <a:r>
              <a:rPr lang="fr-FR" baseline="0" dirty="0" smtClean="0"/>
              <a:t>, the </a:t>
            </a:r>
            <a:r>
              <a:rPr lang="fr-FR" baseline="0" dirty="0" err="1" smtClean="0"/>
              <a:t>interferometric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channel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sees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only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two</a:t>
            </a:r>
            <a:r>
              <a:rPr lang="fr-FR" baseline="0" dirty="0" smtClean="0"/>
              <a:t> </a:t>
            </a:r>
            <a:r>
              <a:rPr lang="fr-FR" baseline="0" dirty="0" err="1" smtClean="0"/>
              <a:t>optical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elements</a:t>
            </a:r>
            <a:r>
              <a:rPr lang="fr-FR" baseline="0" dirty="0" smtClean="0"/>
              <a:t>. The first FCL </a:t>
            </a:r>
            <a:r>
              <a:rPr lang="fr-FR" baseline="0" dirty="0" err="1" smtClean="0"/>
              <a:t>cylindrical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lens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creates</a:t>
            </a:r>
            <a:r>
              <a:rPr lang="fr-FR" baseline="0" dirty="0" smtClean="0"/>
              <a:t> an image </a:t>
            </a:r>
            <a:r>
              <a:rPr lang="fr-FR" baseline="0" dirty="0" err="1" smtClean="0"/>
              <a:t>that</a:t>
            </a:r>
            <a:r>
              <a:rPr lang="fr-FR" baseline="0" dirty="0" smtClean="0"/>
              <a:t> the Second </a:t>
            </a:r>
            <a:r>
              <a:rPr lang="fr-FR" baseline="0" dirty="0" err="1" smtClean="0"/>
              <a:t>Cylindrical</a:t>
            </a:r>
            <a:r>
              <a:rPr lang="fr-FR" baseline="0" dirty="0" smtClean="0"/>
              <a:t> Lens </a:t>
            </a:r>
            <a:r>
              <a:rPr lang="fr-FR" baseline="0" dirty="0" err="1" smtClean="0"/>
              <a:t>collimates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before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spectrograph</a:t>
            </a:r>
            <a:r>
              <a:rPr lang="fr-FR" baseline="0" dirty="0" smtClean="0"/>
              <a:t> dispersion. This pair of </a:t>
            </a:r>
            <a:r>
              <a:rPr lang="fr-FR" baseline="0" dirty="0" err="1" smtClean="0"/>
              <a:t>cylindrical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lenses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performs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anamorphosis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necessary</a:t>
            </a:r>
            <a:r>
              <a:rPr lang="fr-FR" baseline="0" dirty="0" smtClean="0"/>
              <a:t> for </a:t>
            </a:r>
            <a:r>
              <a:rPr lang="fr-FR" baseline="0" dirty="0" err="1" smtClean="0"/>
              <a:t>reaching</a:t>
            </a:r>
            <a:r>
              <a:rPr lang="fr-FR" baseline="0" dirty="0" smtClean="0"/>
              <a:t> a good </a:t>
            </a:r>
            <a:r>
              <a:rPr lang="fr-FR" baseline="0" dirty="0" err="1" smtClean="0"/>
              <a:t>sampling</a:t>
            </a:r>
            <a:r>
              <a:rPr lang="fr-FR" baseline="0" dirty="0" smtClean="0"/>
              <a:t> on the detector and the second </a:t>
            </a:r>
            <a:r>
              <a:rPr lang="fr-FR" baseline="0" dirty="0" err="1" smtClean="0"/>
              <a:t>cylindrical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lens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plays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role</a:t>
            </a:r>
            <a:r>
              <a:rPr lang="fr-FR" baseline="0" dirty="0" smtClean="0"/>
              <a:t> of the </a:t>
            </a:r>
            <a:r>
              <a:rPr lang="fr-FR" baseline="0" dirty="0" err="1" smtClean="0"/>
              <a:t>collimator</a:t>
            </a:r>
            <a:r>
              <a:rPr lang="fr-FR" baseline="0" dirty="0" smtClean="0"/>
              <a:t> of the </a:t>
            </a:r>
            <a:r>
              <a:rPr lang="fr-FR" baseline="0" dirty="0" err="1" smtClean="0"/>
              <a:t>spectrograph</a:t>
            </a:r>
            <a:r>
              <a:rPr lang="fr-FR" baseline="0" dirty="0" smtClean="0"/>
              <a:t>.</a:t>
            </a:r>
          </a:p>
          <a:p>
            <a:r>
              <a:rPr lang="fr-FR" baseline="0" dirty="0" err="1" smtClean="0"/>
              <a:t>Here</a:t>
            </a:r>
            <a:r>
              <a:rPr lang="fr-FR" baseline="0" dirty="0" smtClean="0"/>
              <a:t> I show </a:t>
            </a:r>
            <a:r>
              <a:rPr lang="fr-FR" baseline="0" dirty="0" err="1" smtClean="0"/>
              <a:t>you</a:t>
            </a:r>
            <a:r>
              <a:rPr lang="fr-FR" baseline="0" dirty="0" smtClean="0"/>
              <a:t> the high </a:t>
            </a:r>
            <a:r>
              <a:rPr lang="fr-FR" baseline="0" dirty="0" err="1" smtClean="0"/>
              <a:t>resolution</a:t>
            </a:r>
            <a:r>
              <a:rPr lang="fr-FR" baseline="0" dirty="0" smtClean="0"/>
              <a:t> mode </a:t>
            </a:r>
            <a:r>
              <a:rPr lang="fr-FR" baseline="0" dirty="0" err="1" smtClean="0"/>
              <a:t>so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spectrograph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only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composed</a:t>
            </a:r>
            <a:r>
              <a:rPr lang="fr-FR" baseline="0" dirty="0" smtClean="0"/>
              <a:t> of a diffraction </a:t>
            </a:r>
            <a:r>
              <a:rPr lang="fr-FR" baseline="0" dirty="0" err="1" smtClean="0"/>
              <a:t>grating</a:t>
            </a:r>
            <a:r>
              <a:rPr lang="fr-FR" baseline="0" dirty="0" smtClean="0"/>
              <a:t> and an </a:t>
            </a:r>
            <a:r>
              <a:rPr lang="fr-FR" baseline="0" dirty="0" err="1" smtClean="0"/>
              <a:t>imaging</a:t>
            </a:r>
            <a:r>
              <a:rPr lang="fr-FR" baseline="0" dirty="0" smtClean="0"/>
              <a:t> </a:t>
            </a:r>
            <a:r>
              <a:rPr lang="fr-FR" baseline="0" dirty="0" err="1" smtClean="0"/>
              <a:t>lens</a:t>
            </a:r>
            <a:r>
              <a:rPr lang="fr-FR" baseline="0" dirty="0" smtClean="0"/>
              <a:t> CAO. </a:t>
            </a:r>
          </a:p>
          <a:p>
            <a:r>
              <a:rPr lang="fr-FR" baseline="0" dirty="0" smtClean="0"/>
              <a:t>For the </a:t>
            </a:r>
            <a:r>
              <a:rPr lang="fr-FR" baseline="0" dirty="0" err="1" smtClean="0"/>
              <a:t>low</a:t>
            </a:r>
            <a:r>
              <a:rPr lang="fr-FR" baseline="0" dirty="0" smtClean="0"/>
              <a:t> </a:t>
            </a:r>
            <a:r>
              <a:rPr lang="fr-FR" baseline="0" dirty="0" err="1" smtClean="0"/>
              <a:t>resolution</a:t>
            </a:r>
            <a:r>
              <a:rPr lang="fr-FR" baseline="0" dirty="0" smtClean="0"/>
              <a:t> mode, the </a:t>
            </a:r>
            <a:r>
              <a:rPr lang="fr-FR" baseline="0" dirty="0" err="1" smtClean="0"/>
              <a:t>grating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replaced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with</a:t>
            </a:r>
            <a:r>
              <a:rPr lang="fr-FR" baseline="0" dirty="0" smtClean="0"/>
              <a:t> a flat </a:t>
            </a:r>
            <a:r>
              <a:rPr lang="fr-FR" baseline="0" dirty="0" err="1" smtClean="0"/>
              <a:t>mirror</a:t>
            </a:r>
            <a:r>
              <a:rPr lang="fr-FR" baseline="0" dirty="0" smtClean="0"/>
              <a:t> and a </a:t>
            </a:r>
            <a:r>
              <a:rPr lang="fr-FR" baseline="0" dirty="0" err="1" smtClean="0"/>
              <a:t>dispersin</a:t>
            </a:r>
            <a:r>
              <a:rPr lang="fr-FR" baseline="0" dirty="0" smtClean="0"/>
              <a:t> double </a:t>
            </a:r>
            <a:r>
              <a:rPr lang="fr-FR" baseline="0" dirty="0" err="1" smtClean="0"/>
              <a:t>prism</a:t>
            </a:r>
            <a:r>
              <a:rPr lang="fr-FR" baseline="0" dirty="0" smtClean="0"/>
              <a:t> </a:t>
            </a:r>
            <a:r>
              <a:rPr lang="fr-FR" baseline="0" dirty="0" err="1" smtClean="0"/>
              <a:t>makes</a:t>
            </a:r>
            <a:r>
              <a:rPr lang="fr-FR" baseline="0" dirty="0" smtClean="0"/>
              <a:t> the dispersion.</a:t>
            </a:r>
          </a:p>
          <a:p>
            <a:r>
              <a:rPr lang="fr-FR" baseline="0" dirty="0" err="1" smtClean="0"/>
              <a:t>We</a:t>
            </a:r>
            <a:r>
              <a:rPr lang="fr-FR" baseline="0" dirty="0" smtClean="0"/>
              <a:t> are </a:t>
            </a:r>
            <a:r>
              <a:rPr lang="fr-FR" baseline="0" dirty="0" err="1" smtClean="0"/>
              <a:t>considering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adding</a:t>
            </a:r>
            <a:r>
              <a:rPr lang="fr-FR" baseline="0" dirty="0" smtClean="0"/>
              <a:t> a tip-tilt </a:t>
            </a:r>
            <a:r>
              <a:rPr lang="fr-FR" baseline="0" dirty="0" err="1" smtClean="0"/>
              <a:t>mirror</a:t>
            </a:r>
            <a:r>
              <a:rPr lang="fr-FR" baseline="0" dirty="0" smtClean="0"/>
              <a:t> in </a:t>
            </a:r>
            <a:r>
              <a:rPr lang="fr-FR" baseline="0" dirty="0" err="1" smtClean="0"/>
              <a:t>order</a:t>
            </a:r>
            <a:r>
              <a:rPr lang="fr-FR" baseline="0" dirty="0" smtClean="0"/>
              <a:t> to </a:t>
            </a:r>
            <a:r>
              <a:rPr lang="fr-FR" baseline="0" dirty="0" err="1" smtClean="0"/>
              <a:t>make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alignment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easier</a:t>
            </a:r>
            <a:r>
              <a:rPr lang="fr-FR" baseline="0" dirty="0" smtClean="0"/>
              <a:t>.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11F52-4DC2-4813-A611-2700375C873C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17418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The camera </a:t>
            </a:r>
            <a:r>
              <a:rPr lang="fr-FR" dirty="0" err="1" smtClean="0"/>
              <a:t>we</a:t>
            </a:r>
            <a:r>
              <a:rPr lang="fr-FR" dirty="0" smtClean="0"/>
              <a:t> </a:t>
            </a:r>
            <a:r>
              <a:rPr lang="fr-FR" dirty="0" err="1" smtClean="0"/>
              <a:t>will</a:t>
            </a:r>
            <a:r>
              <a:rPr lang="fr-FR" dirty="0" smtClean="0"/>
              <a:t> use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a EMCCD (</a:t>
            </a:r>
            <a:r>
              <a:rPr lang="fr-FR" baseline="0" dirty="0" err="1" smtClean="0"/>
              <a:t>electron-multiplied</a:t>
            </a:r>
            <a:r>
              <a:rPr lang="fr-FR" baseline="0" dirty="0" smtClean="0"/>
              <a:t> couple-charge detector) </a:t>
            </a:r>
            <a:r>
              <a:rPr lang="fr-FR" baseline="0" dirty="0" err="1" smtClean="0"/>
              <a:t>with</a:t>
            </a:r>
            <a:r>
              <a:rPr lang="fr-FR" baseline="0" dirty="0" smtClean="0"/>
              <a:t> 1024x1024 pixels of 13µm size. </a:t>
            </a:r>
            <a:r>
              <a:rPr lang="fr-FR" baseline="0" dirty="0" err="1" smtClean="0"/>
              <a:t>With</a:t>
            </a:r>
            <a:r>
              <a:rPr lang="fr-FR" baseline="0" dirty="0" smtClean="0"/>
              <a:t> the design I </a:t>
            </a:r>
            <a:r>
              <a:rPr lang="fr-FR" baseline="0" dirty="0" err="1" smtClean="0"/>
              <a:t>presented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reach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sampling</a:t>
            </a:r>
            <a:r>
              <a:rPr lang="fr-FR" baseline="0" dirty="0" smtClean="0"/>
              <a:t> on the detector </a:t>
            </a:r>
            <a:r>
              <a:rPr lang="fr-FR" baseline="0" dirty="0" err="1" smtClean="0"/>
              <a:t>with</a:t>
            </a:r>
            <a:r>
              <a:rPr lang="fr-FR" baseline="0" dirty="0" smtClean="0"/>
              <a:t> 100 pixels per 1024 for the </a:t>
            </a:r>
            <a:r>
              <a:rPr lang="fr-FR" baseline="0" dirty="0" err="1" smtClean="0"/>
              <a:t>photometry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around</a:t>
            </a:r>
            <a:r>
              <a:rPr lang="fr-FR" baseline="0" dirty="0" smtClean="0"/>
              <a:t> 400 x 1024 for the </a:t>
            </a:r>
            <a:r>
              <a:rPr lang="fr-FR" baseline="0" dirty="0" err="1" smtClean="0"/>
              <a:t>interferometry</a:t>
            </a:r>
            <a:r>
              <a:rPr lang="fr-FR" baseline="0" dirty="0" smtClean="0"/>
              <a:t>. This </a:t>
            </a:r>
            <a:r>
              <a:rPr lang="fr-FR" baseline="0" dirty="0" err="1" smtClean="0"/>
              <a:t>enables</a:t>
            </a:r>
            <a:r>
              <a:rPr lang="fr-FR" baseline="0" dirty="0" smtClean="0"/>
              <a:t> us to </a:t>
            </a:r>
            <a:r>
              <a:rPr lang="fr-FR" baseline="0" dirty="0" err="1" smtClean="0"/>
              <a:t>keep</a:t>
            </a:r>
            <a:r>
              <a:rPr lang="fr-FR" baseline="0" dirty="0" smtClean="0"/>
              <a:t> a good </a:t>
            </a:r>
            <a:r>
              <a:rPr lang="fr-FR" baseline="0" dirty="0" err="1" smtClean="0"/>
              <a:t>readout</a:t>
            </a:r>
            <a:r>
              <a:rPr lang="fr-FR" baseline="0" dirty="0" smtClean="0"/>
              <a:t> rate (20Hz) </a:t>
            </a:r>
            <a:r>
              <a:rPr lang="fr-FR" baseline="0" dirty="0" err="1" smtClean="0"/>
              <a:t>which</a:t>
            </a:r>
            <a:r>
              <a:rPr lang="fr-FR" baseline="0" dirty="0" smtClean="0"/>
              <a:t> </a:t>
            </a:r>
            <a:r>
              <a:rPr lang="fr-FR" baseline="0" dirty="0" err="1" smtClean="0"/>
              <a:t>means</a:t>
            </a:r>
            <a:r>
              <a:rPr lang="fr-FR" baseline="0" dirty="0" smtClean="0"/>
              <a:t> 50 images/s, </a:t>
            </a:r>
            <a:r>
              <a:rPr lang="fr-FR" baseline="0" dirty="0" err="1" smtClean="0"/>
              <a:t>tipically</a:t>
            </a:r>
            <a:r>
              <a:rPr lang="fr-FR" baseline="0" dirty="0" smtClean="0"/>
              <a:t> the minimum </a:t>
            </a:r>
            <a:r>
              <a:rPr lang="fr-FR" baseline="0" dirty="0" err="1" smtClean="0"/>
              <a:t>readout</a:t>
            </a:r>
            <a:r>
              <a:rPr lang="fr-FR" baseline="0" dirty="0" smtClean="0"/>
              <a:t> rate to </a:t>
            </a:r>
            <a:r>
              <a:rPr lang="fr-FR" baseline="0" dirty="0" err="1" smtClean="0"/>
              <a:t>keep</a:t>
            </a:r>
            <a:r>
              <a:rPr lang="fr-FR" baseline="0" dirty="0" smtClean="0"/>
              <a:t> good </a:t>
            </a:r>
            <a:r>
              <a:rPr lang="fr-FR" baseline="0" dirty="0" err="1" smtClean="0"/>
              <a:t>contrast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when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fringe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tracking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not </a:t>
            </a:r>
            <a:r>
              <a:rPr lang="fr-FR" baseline="0" dirty="0" err="1" smtClean="0"/>
              <a:t>working</a:t>
            </a:r>
            <a:r>
              <a:rPr lang="fr-FR" baseline="0" dirty="0" smtClean="0"/>
              <a:t>. At the </a:t>
            </a:r>
            <a:r>
              <a:rPr lang="fr-FR" baseline="0" dirty="0" err="1" smtClean="0"/>
              <a:t>bottom</a:t>
            </a:r>
            <a:r>
              <a:rPr lang="fr-FR" baseline="0" dirty="0" smtClean="0"/>
              <a:t> right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see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gaussian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field</a:t>
            </a:r>
            <a:r>
              <a:rPr lang="fr-FR" baseline="0" dirty="0" smtClean="0"/>
              <a:t> propagation </a:t>
            </a:r>
            <a:r>
              <a:rPr lang="fr-FR" baseline="0" dirty="0" err="1" smtClean="0"/>
              <a:t>performed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with</a:t>
            </a:r>
            <a:r>
              <a:rPr lang="fr-FR" baseline="0" dirty="0" smtClean="0"/>
              <a:t> </a:t>
            </a:r>
            <a:r>
              <a:rPr lang="fr-FR" baseline="0" dirty="0" err="1" smtClean="0"/>
              <a:t>Zemax</a:t>
            </a:r>
            <a:r>
              <a:rPr lang="fr-FR" baseline="0" dirty="0" smtClean="0"/>
              <a:t>. </a:t>
            </a:r>
          </a:p>
          <a:p>
            <a:r>
              <a:rPr lang="fr-FR" baseline="0" dirty="0" err="1" smtClean="0"/>
              <a:t>Concerning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fringe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sampling</a:t>
            </a:r>
            <a:r>
              <a:rPr lang="fr-FR" baseline="0" dirty="0" smtClean="0"/>
              <a:t>, the </a:t>
            </a:r>
            <a:r>
              <a:rPr lang="fr-FR" baseline="0" dirty="0" err="1" smtClean="0"/>
              <a:t>shortest</a:t>
            </a:r>
            <a:r>
              <a:rPr lang="fr-FR" baseline="0" dirty="0" smtClean="0"/>
              <a:t> one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around</a:t>
            </a:r>
            <a:r>
              <a:rPr lang="fr-FR" baseline="0" dirty="0" smtClean="0"/>
              <a:t> 2,94 pixels. The </a:t>
            </a:r>
            <a:r>
              <a:rPr lang="fr-FR" baseline="0" dirty="0" err="1" smtClean="0"/>
              <a:t>longest</a:t>
            </a:r>
            <a:r>
              <a:rPr lang="fr-FR" baseline="0" dirty="0" smtClean="0"/>
              <a:t> one on 65 pixels. The </a:t>
            </a:r>
            <a:r>
              <a:rPr lang="fr-FR" baseline="0" dirty="0" err="1" smtClean="0"/>
              <a:t>sampling</a:t>
            </a:r>
            <a:r>
              <a:rPr lang="fr-FR" baseline="0" dirty="0" smtClean="0"/>
              <a:t> in the </a:t>
            </a:r>
            <a:r>
              <a:rPr lang="fr-FR" baseline="0" dirty="0" err="1" smtClean="0"/>
              <a:t>sepctral</a:t>
            </a:r>
            <a:r>
              <a:rPr lang="fr-FR" baseline="0" dirty="0" smtClean="0"/>
              <a:t> direction and </a:t>
            </a:r>
            <a:r>
              <a:rPr lang="fr-FR" baseline="0" dirty="0" err="1" smtClean="0"/>
              <a:t>both</a:t>
            </a:r>
            <a:r>
              <a:rPr lang="fr-FR" baseline="0" dirty="0" smtClean="0"/>
              <a:t> direction for the </a:t>
            </a:r>
            <a:r>
              <a:rPr lang="fr-FR" baseline="0" dirty="0" err="1" smtClean="0"/>
              <a:t>photometric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channel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around</a:t>
            </a:r>
            <a:r>
              <a:rPr lang="fr-FR" baseline="0" dirty="0" smtClean="0"/>
              <a:t> 2 pixels for the FWHM (full-</a:t>
            </a:r>
            <a:r>
              <a:rPr lang="fr-FR" baseline="0" dirty="0" err="1" smtClean="0"/>
              <a:t>width</a:t>
            </a:r>
            <a:r>
              <a:rPr lang="fr-FR" baseline="0" dirty="0" smtClean="0"/>
              <a:t> at </a:t>
            </a:r>
            <a:r>
              <a:rPr lang="fr-FR" baseline="0" dirty="0" err="1" smtClean="0"/>
              <a:t>half</a:t>
            </a:r>
            <a:r>
              <a:rPr lang="fr-FR" baseline="0" dirty="0" smtClean="0"/>
              <a:t> maximum).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11F52-4DC2-4813-A611-2700375C873C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22374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The camera </a:t>
            </a:r>
            <a:r>
              <a:rPr lang="fr-FR" dirty="0" err="1" smtClean="0"/>
              <a:t>we</a:t>
            </a:r>
            <a:r>
              <a:rPr lang="fr-FR" dirty="0" smtClean="0"/>
              <a:t> </a:t>
            </a:r>
            <a:r>
              <a:rPr lang="fr-FR" dirty="0" err="1" smtClean="0"/>
              <a:t>will</a:t>
            </a:r>
            <a:r>
              <a:rPr lang="fr-FR" dirty="0" smtClean="0"/>
              <a:t> use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a EMCCD (</a:t>
            </a:r>
            <a:r>
              <a:rPr lang="fr-FR" baseline="0" dirty="0" err="1" smtClean="0"/>
              <a:t>electron-multiplied</a:t>
            </a:r>
            <a:r>
              <a:rPr lang="fr-FR" baseline="0" dirty="0" smtClean="0"/>
              <a:t> couple-charge detector) </a:t>
            </a:r>
            <a:r>
              <a:rPr lang="fr-FR" baseline="0" dirty="0" err="1" smtClean="0"/>
              <a:t>with</a:t>
            </a:r>
            <a:r>
              <a:rPr lang="fr-FR" baseline="0" dirty="0" smtClean="0"/>
              <a:t> 1024x1024 pixels of 13µm size. </a:t>
            </a:r>
            <a:r>
              <a:rPr lang="fr-FR" baseline="0" dirty="0" err="1" smtClean="0"/>
              <a:t>With</a:t>
            </a:r>
            <a:r>
              <a:rPr lang="fr-FR" baseline="0" dirty="0" smtClean="0"/>
              <a:t> the design I </a:t>
            </a:r>
            <a:r>
              <a:rPr lang="fr-FR" baseline="0" dirty="0" err="1" smtClean="0"/>
              <a:t>presented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reach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sampling</a:t>
            </a:r>
            <a:r>
              <a:rPr lang="fr-FR" baseline="0" dirty="0" smtClean="0"/>
              <a:t> on the detector </a:t>
            </a:r>
            <a:r>
              <a:rPr lang="fr-FR" baseline="0" dirty="0" err="1" smtClean="0"/>
              <a:t>with</a:t>
            </a:r>
            <a:r>
              <a:rPr lang="fr-FR" baseline="0" dirty="0" smtClean="0"/>
              <a:t> 100 pixels per 1024 for the </a:t>
            </a:r>
            <a:r>
              <a:rPr lang="fr-FR" baseline="0" dirty="0" err="1" smtClean="0"/>
              <a:t>photometry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around</a:t>
            </a:r>
            <a:r>
              <a:rPr lang="fr-FR" baseline="0" dirty="0" smtClean="0"/>
              <a:t> 400 x 1024 for the </a:t>
            </a:r>
            <a:r>
              <a:rPr lang="fr-FR" baseline="0" dirty="0" err="1" smtClean="0"/>
              <a:t>interferometry</a:t>
            </a:r>
            <a:r>
              <a:rPr lang="fr-FR" baseline="0" dirty="0" smtClean="0"/>
              <a:t>. This </a:t>
            </a:r>
            <a:r>
              <a:rPr lang="fr-FR" baseline="0" dirty="0" err="1" smtClean="0"/>
              <a:t>enables</a:t>
            </a:r>
            <a:r>
              <a:rPr lang="fr-FR" baseline="0" dirty="0" smtClean="0"/>
              <a:t> us to </a:t>
            </a:r>
            <a:r>
              <a:rPr lang="fr-FR" baseline="0" dirty="0" err="1" smtClean="0"/>
              <a:t>keep</a:t>
            </a:r>
            <a:r>
              <a:rPr lang="fr-FR" baseline="0" dirty="0" smtClean="0"/>
              <a:t> a good </a:t>
            </a:r>
            <a:r>
              <a:rPr lang="fr-FR" baseline="0" dirty="0" err="1" smtClean="0"/>
              <a:t>readout</a:t>
            </a:r>
            <a:r>
              <a:rPr lang="fr-FR" baseline="0" dirty="0" smtClean="0"/>
              <a:t> rate (20Hz) </a:t>
            </a:r>
            <a:r>
              <a:rPr lang="fr-FR" baseline="0" dirty="0" err="1" smtClean="0"/>
              <a:t>which</a:t>
            </a:r>
            <a:r>
              <a:rPr lang="fr-FR" baseline="0" dirty="0" smtClean="0"/>
              <a:t> </a:t>
            </a:r>
            <a:r>
              <a:rPr lang="fr-FR" baseline="0" dirty="0" err="1" smtClean="0"/>
              <a:t>means</a:t>
            </a:r>
            <a:r>
              <a:rPr lang="fr-FR" baseline="0" dirty="0" smtClean="0"/>
              <a:t> 50 images/s, </a:t>
            </a:r>
            <a:r>
              <a:rPr lang="fr-FR" baseline="0" dirty="0" err="1" smtClean="0"/>
              <a:t>tipically</a:t>
            </a:r>
            <a:r>
              <a:rPr lang="fr-FR" baseline="0" dirty="0" smtClean="0"/>
              <a:t> the minimum </a:t>
            </a:r>
            <a:r>
              <a:rPr lang="fr-FR" baseline="0" dirty="0" err="1" smtClean="0"/>
              <a:t>readout</a:t>
            </a:r>
            <a:r>
              <a:rPr lang="fr-FR" baseline="0" dirty="0" smtClean="0"/>
              <a:t> rate to </a:t>
            </a:r>
            <a:r>
              <a:rPr lang="fr-FR" baseline="0" dirty="0" err="1" smtClean="0"/>
              <a:t>keep</a:t>
            </a:r>
            <a:r>
              <a:rPr lang="fr-FR" baseline="0" dirty="0" smtClean="0"/>
              <a:t> good </a:t>
            </a:r>
            <a:r>
              <a:rPr lang="fr-FR" baseline="0" dirty="0" err="1" smtClean="0"/>
              <a:t>contrast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when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fringe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tracking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not </a:t>
            </a:r>
            <a:r>
              <a:rPr lang="fr-FR" baseline="0" dirty="0" err="1" smtClean="0"/>
              <a:t>working</a:t>
            </a:r>
            <a:r>
              <a:rPr lang="fr-FR" baseline="0" dirty="0" smtClean="0"/>
              <a:t>. At the </a:t>
            </a:r>
            <a:r>
              <a:rPr lang="fr-FR" baseline="0" dirty="0" err="1" smtClean="0"/>
              <a:t>bottom</a:t>
            </a:r>
            <a:r>
              <a:rPr lang="fr-FR" baseline="0" dirty="0" smtClean="0"/>
              <a:t> right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see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gaussian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field</a:t>
            </a:r>
            <a:r>
              <a:rPr lang="fr-FR" baseline="0" dirty="0" smtClean="0"/>
              <a:t> propagation </a:t>
            </a:r>
            <a:r>
              <a:rPr lang="fr-FR" baseline="0" dirty="0" err="1" smtClean="0"/>
              <a:t>performed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with</a:t>
            </a:r>
            <a:r>
              <a:rPr lang="fr-FR" baseline="0" dirty="0" smtClean="0"/>
              <a:t> </a:t>
            </a:r>
            <a:r>
              <a:rPr lang="fr-FR" baseline="0" dirty="0" err="1" smtClean="0"/>
              <a:t>Zemax</a:t>
            </a:r>
            <a:r>
              <a:rPr lang="fr-FR" baseline="0" dirty="0" smtClean="0"/>
              <a:t>. </a:t>
            </a:r>
          </a:p>
          <a:p>
            <a:r>
              <a:rPr lang="fr-FR" baseline="0" dirty="0" err="1" smtClean="0"/>
              <a:t>Concerning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fringe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sampling</a:t>
            </a:r>
            <a:r>
              <a:rPr lang="fr-FR" baseline="0" dirty="0" smtClean="0"/>
              <a:t>, the </a:t>
            </a:r>
            <a:r>
              <a:rPr lang="fr-FR" baseline="0" dirty="0" err="1" smtClean="0"/>
              <a:t>shortest</a:t>
            </a:r>
            <a:r>
              <a:rPr lang="fr-FR" baseline="0" dirty="0" smtClean="0"/>
              <a:t> one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around</a:t>
            </a:r>
            <a:r>
              <a:rPr lang="fr-FR" baseline="0" dirty="0" smtClean="0"/>
              <a:t> 2,94 pixels. The </a:t>
            </a:r>
            <a:r>
              <a:rPr lang="fr-FR" baseline="0" dirty="0" err="1" smtClean="0"/>
              <a:t>longest</a:t>
            </a:r>
            <a:r>
              <a:rPr lang="fr-FR" baseline="0" dirty="0" smtClean="0"/>
              <a:t> one on 65 pixels. The </a:t>
            </a:r>
            <a:r>
              <a:rPr lang="fr-FR" baseline="0" dirty="0" err="1" smtClean="0"/>
              <a:t>sampling</a:t>
            </a:r>
            <a:r>
              <a:rPr lang="fr-FR" baseline="0" dirty="0" smtClean="0"/>
              <a:t> in the </a:t>
            </a:r>
            <a:r>
              <a:rPr lang="fr-FR" baseline="0" dirty="0" err="1" smtClean="0"/>
              <a:t>sepctral</a:t>
            </a:r>
            <a:r>
              <a:rPr lang="fr-FR" baseline="0" dirty="0" smtClean="0"/>
              <a:t> direction and </a:t>
            </a:r>
            <a:r>
              <a:rPr lang="fr-FR" baseline="0" dirty="0" err="1" smtClean="0"/>
              <a:t>both</a:t>
            </a:r>
            <a:r>
              <a:rPr lang="fr-FR" baseline="0" dirty="0" smtClean="0"/>
              <a:t> direction for the </a:t>
            </a:r>
            <a:r>
              <a:rPr lang="fr-FR" baseline="0" dirty="0" err="1" smtClean="0"/>
              <a:t>photometric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channel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around</a:t>
            </a:r>
            <a:r>
              <a:rPr lang="fr-FR" baseline="0" dirty="0" smtClean="0"/>
              <a:t> 2 pixels for the FWHM (full-</a:t>
            </a:r>
            <a:r>
              <a:rPr lang="fr-FR" baseline="0" dirty="0" err="1" smtClean="0"/>
              <a:t>width</a:t>
            </a:r>
            <a:r>
              <a:rPr lang="fr-FR" baseline="0" dirty="0" smtClean="0"/>
              <a:t> at </a:t>
            </a:r>
            <a:r>
              <a:rPr lang="fr-FR" baseline="0" dirty="0" err="1" smtClean="0"/>
              <a:t>half</a:t>
            </a:r>
            <a:r>
              <a:rPr lang="fr-FR" baseline="0" dirty="0" smtClean="0"/>
              <a:t> maximum).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11F52-4DC2-4813-A611-2700375C873C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41641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Here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what</a:t>
            </a:r>
            <a:r>
              <a:rPr lang="fr-FR" dirty="0" smtClean="0"/>
              <a:t> the </a:t>
            </a:r>
            <a:r>
              <a:rPr lang="fr-FR" dirty="0" err="1" smtClean="0"/>
              <a:t>gaussian</a:t>
            </a:r>
            <a:r>
              <a:rPr lang="fr-FR" dirty="0" smtClean="0"/>
              <a:t> propagation</a:t>
            </a:r>
            <a:r>
              <a:rPr lang="fr-FR" baseline="0" dirty="0" smtClean="0"/>
              <a:t> simulation on </a:t>
            </a:r>
            <a:r>
              <a:rPr lang="fr-FR" baseline="0" dirty="0" err="1" smtClean="0"/>
              <a:t>Zemax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predicts</a:t>
            </a:r>
            <a:r>
              <a:rPr lang="fr-FR" baseline="0" dirty="0" smtClean="0"/>
              <a:t> for the </a:t>
            </a:r>
            <a:r>
              <a:rPr lang="fr-FR" baseline="0" dirty="0" err="1" smtClean="0"/>
              <a:t>interferometric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channel</a:t>
            </a:r>
            <a:r>
              <a:rPr lang="fr-FR" baseline="0" dirty="0" smtClean="0"/>
              <a:t>.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expect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that</a:t>
            </a:r>
            <a:r>
              <a:rPr lang="fr-FR" baseline="0" dirty="0" smtClean="0"/>
              <a:t> 95% of the </a:t>
            </a:r>
            <a:r>
              <a:rPr lang="fr-FR" baseline="0" dirty="0" err="1" smtClean="0"/>
              <a:t>energy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spread over 310 pixels.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11F52-4DC2-4813-A611-2700375C873C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808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8C4B2F-A997-47D8-A6B0-C754A862A9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0B152C0-868E-4670-86BF-1F7410F80E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03F93AE-453A-4F89-AF33-F7E72CE0E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A7649-40AB-47DD-B695-3CE5D95B5C88}" type="datetimeFigureOut">
              <a:rPr lang="fr-FR" smtClean="0"/>
              <a:t>22/07/2020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A14D61B-169B-4630-AD53-8CC402E2E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D378FAF-6012-4AC6-838E-6A0F2940B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7D5A4-7F38-451A-8DA2-27D40E0194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1057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A9370F7-F2ED-45A8-921F-99FFBBD09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9E1F1FE-9F35-4FCC-9586-329368AEBB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F0F9F78-654A-4739-9D9D-E91A7EE0D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A7649-40AB-47DD-B695-3CE5D95B5C88}" type="datetimeFigureOut">
              <a:rPr lang="fr-FR" smtClean="0"/>
              <a:t>22/07/2020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33DB83E-6145-4F07-9CDA-DD33A30E3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44A3A80-A9BE-41AA-AC9E-7B176CFC9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7D5A4-7F38-451A-8DA2-27D40E0194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9108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CEFA2D27-73EA-45AC-97C0-941D939DFC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3F93882-7155-43B3-B883-B09D30A044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AE5F624-AC3D-4215-9822-70622CF71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A7649-40AB-47DD-B695-3CE5D95B5C88}" type="datetimeFigureOut">
              <a:rPr lang="fr-FR" smtClean="0"/>
              <a:t>22/07/2020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C2E3F67-4D6A-4D8B-8D38-9F7E8A781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38128E4-0D53-4718-BF59-870E26C2B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7D5A4-7F38-451A-8DA2-27D40E0194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9526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17E53C-3E7F-43FF-B7C7-8F2BBF43E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B18CD62-6046-4E3F-939B-DAABE12D10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C59B0DC-40BC-42BB-A16E-FC839C338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A7649-40AB-47DD-B695-3CE5D95B5C88}" type="datetimeFigureOut">
              <a:rPr lang="fr-FR" smtClean="0"/>
              <a:t>22/07/2020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A2AB156-BD75-4806-A0A9-C4F357AF1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A6B18FD-5C7C-4AD8-B58F-22F2E8D23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7D5A4-7F38-451A-8DA2-27D40E0194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3671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86BCC7-2A43-4FC8-89CB-D2DD424F5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2F3F4B5-068D-4756-9DF2-43A38F7FCF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9BA5323-E6B0-47B0-B2D3-612F06838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A7649-40AB-47DD-B695-3CE5D95B5C88}" type="datetimeFigureOut">
              <a:rPr lang="fr-FR" smtClean="0"/>
              <a:t>22/07/2020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B6B10A3-38C1-4178-9932-899FF50A1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42AACF0-A244-4366-B129-C82C814C3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7D5A4-7F38-451A-8DA2-27D40E0194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5965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EF01DB0-2BD4-4763-A244-ED7E663D3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9FE4C4A-4358-4977-BDC0-98D493B9D9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A6E4406-EDB0-4C34-93D8-4808916745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FFE7E9E-D40A-4518-813B-F89DE082C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A7649-40AB-47DD-B695-3CE5D95B5C88}" type="datetimeFigureOut">
              <a:rPr lang="fr-FR" smtClean="0"/>
              <a:t>22/07/2020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58DADA6-A22F-4A26-BF05-7D2574735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879AB2A-7F44-4DBF-8F85-E64A547DE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7D5A4-7F38-451A-8DA2-27D40E0194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0079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C427BE-F7F2-442F-B789-97B59ABD1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ED33FDE-69C4-498C-8628-D2DB987F4D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B9208BA-A00A-4FBE-8F7B-F49D489115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38AE62D-F1AB-4737-A5A7-B45235117B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A6F23CB7-7E92-44CB-AB88-CCC4C4389D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1CE79C6-BD67-40BD-BCA8-D6213A434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A7649-40AB-47DD-B695-3CE5D95B5C88}" type="datetimeFigureOut">
              <a:rPr lang="fr-FR" smtClean="0"/>
              <a:t>22/07/2020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24FF01E-DC43-4378-B52A-CB7D30824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FA2C928A-A8D6-4D27-AB2E-7F354FFED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7D5A4-7F38-451A-8DA2-27D40E0194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3689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3D4EDC-66B3-41F7-BE77-860394A15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1FC33A6-13F7-4A68-B49A-FBD84F180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A7649-40AB-47DD-B695-3CE5D95B5C88}" type="datetimeFigureOut">
              <a:rPr lang="fr-FR" smtClean="0"/>
              <a:t>22/07/2020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C9B9512-00FF-4197-B9FE-D2169E958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228B66E-9CB0-4D61-A046-EE2CD06A4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7D5A4-7F38-451A-8DA2-27D40E0194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7199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2DA7E17-5640-4E98-A744-84A52FC85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A7649-40AB-47DD-B695-3CE5D95B5C88}" type="datetimeFigureOut">
              <a:rPr lang="fr-FR" smtClean="0"/>
              <a:t>22/07/2020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F12A907-CCA2-4919-85F1-5612D5B5B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E75B885-E981-47F4-96ED-AB98A2939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7D5A4-7F38-451A-8DA2-27D40E0194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0427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737A6C-DF1F-46D9-9107-E29237DE3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65F3FAF-15E0-401D-B031-92CE04201F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C71899C-413F-4982-8E7C-44928A40FF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B896451-83C7-48C2-A081-3F1A43EB2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A7649-40AB-47DD-B695-3CE5D95B5C88}" type="datetimeFigureOut">
              <a:rPr lang="fr-FR" smtClean="0"/>
              <a:t>22/07/2020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BABEE11-CB3D-4F91-AC90-62C0F8B22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8CEB2C5-D2C3-48C6-B3B3-98E3D4264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7D5A4-7F38-451A-8DA2-27D40E0194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5399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D3C55A-4C8E-4F07-916F-0482B4961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E7AC77CE-32DC-4983-B706-1F41575AAF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D5EB367-0238-49B3-9105-B3EC20B23E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86F9E52-122A-497A-A7D9-11A118DAE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A7649-40AB-47DD-B695-3CE5D95B5C88}" type="datetimeFigureOut">
              <a:rPr lang="fr-FR" smtClean="0"/>
              <a:t>22/07/2020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1998507-CD27-41CB-A720-F135549F9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8B2EFE3-FE57-4B71-9C89-A556F1883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7D5A4-7F38-451A-8DA2-27D40E0194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0216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55EE5CDF-B048-4823-92FD-77805CC7E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19CE7CA-E7CA-444F-9E1F-E33E9E32A9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74955DA-B13B-4184-93D5-6EFDF98A94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1A7649-40AB-47DD-B695-3CE5D95B5C88}" type="datetimeFigureOut">
              <a:rPr lang="fr-FR" smtClean="0"/>
              <a:t>22/07/2020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55AAE5E-1E0E-4F1E-85D7-EE390385E4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0FC1227-14BE-4FFB-91D1-8D5E4125A9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7D5A4-7F38-451A-8DA2-27D40E0194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6716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0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0.png"/><Relationship Id="rId4" Type="http://schemas.openxmlformats.org/officeDocument/2006/relationships/image" Target="../media/image17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2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70.png"/><Relationship Id="rId10" Type="http://schemas.openxmlformats.org/officeDocument/2006/relationships/image" Target="../media/image19.png"/><Relationship Id="rId4" Type="http://schemas.openxmlformats.org/officeDocument/2006/relationships/image" Target="../media/image2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19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C5C7577-8678-44A8-9856-2463641B5B60}"/>
              </a:ext>
            </a:extLst>
          </p:cNvPr>
          <p:cNvSpPr/>
          <p:nvPr/>
        </p:nvSpPr>
        <p:spPr>
          <a:xfrm>
            <a:off x="0" y="0"/>
            <a:ext cx="12192000" cy="7382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highlight>
                <a:srgbClr val="C0C0C0"/>
              </a:highlight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15A6887-88CE-478E-83E0-F1C55EA2A3D5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4" b="15315"/>
          <a:stretch/>
        </p:blipFill>
        <p:spPr bwMode="auto">
          <a:xfrm>
            <a:off x="0" y="-1"/>
            <a:ext cx="1222127" cy="67111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 7" descr="Résultat de recherche d'images pour &quot;logo chara array&quot;">
            <a:extLst>
              <a:ext uri="{FF2B5EF4-FFF2-40B4-BE49-F238E27FC236}">
                <a16:creationId xmlns:a16="http://schemas.microsoft.com/office/drawing/2014/main" id="{827561C9-B209-4AC0-8154-2139511B1373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4161" y="33554"/>
            <a:ext cx="651061" cy="67112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E8BA4CF-BD15-4794-AE99-CCE8DCA1014F}"/>
              </a:ext>
            </a:extLst>
          </p:cNvPr>
          <p:cNvSpPr/>
          <p:nvPr/>
        </p:nvSpPr>
        <p:spPr>
          <a:xfrm>
            <a:off x="0" y="6551802"/>
            <a:ext cx="12192000" cy="30619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highlight>
                <a:srgbClr val="C0C0C0"/>
              </a:highlight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8BC6520-CE95-4E6B-95B2-9115C777F98F}"/>
              </a:ext>
            </a:extLst>
          </p:cNvPr>
          <p:cNvSpPr txBox="1"/>
          <p:nvPr/>
        </p:nvSpPr>
        <p:spPr>
          <a:xfrm>
            <a:off x="8951561" y="6543412"/>
            <a:ext cx="32404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SPICA-VIS Design </a:t>
            </a:r>
            <a:r>
              <a:rPr lang="fr-FR" sz="1400" dirty="0" err="1"/>
              <a:t>Review</a:t>
            </a:r>
            <a:r>
              <a:rPr lang="fr-FR" sz="1400" dirty="0"/>
              <a:t>, July 23-24, 2020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D5E98F0-94BC-4872-9107-9F04B82C23E2}"/>
              </a:ext>
            </a:extLst>
          </p:cNvPr>
          <p:cNvSpPr txBox="1"/>
          <p:nvPr/>
        </p:nvSpPr>
        <p:spPr>
          <a:xfrm>
            <a:off x="3113633" y="86901"/>
            <a:ext cx="59647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Optical study of the spectrograph </a:t>
            </a:r>
            <a:endParaRPr lang="fr-FR" sz="3200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332F0C6E-6C06-41BF-8549-56CF8561D87B}"/>
              </a:ext>
            </a:extLst>
          </p:cNvPr>
          <p:cNvSpPr txBox="1"/>
          <p:nvPr/>
        </p:nvSpPr>
        <p:spPr>
          <a:xfrm>
            <a:off x="1" y="6551802"/>
            <a:ext cx="12570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Cyril Pannetier</a:t>
            </a:r>
            <a:endParaRPr lang="fr-FR" sz="1400" dirty="0"/>
          </a:p>
        </p:txBody>
      </p:sp>
      <p:graphicFrame>
        <p:nvGraphicFramePr>
          <p:cNvPr id="71" name="Tableau 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0882198"/>
              </p:ext>
            </p:extLst>
          </p:nvPr>
        </p:nvGraphicFramePr>
        <p:xfrm>
          <a:off x="1944551" y="2220686"/>
          <a:ext cx="8087723" cy="23164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57384">
                  <a:extLst>
                    <a:ext uri="{9D8B030D-6E8A-4147-A177-3AD203B41FA5}">
                      <a16:colId xmlns:a16="http://schemas.microsoft.com/office/drawing/2014/main" val="3060945751"/>
                    </a:ext>
                  </a:extLst>
                </a:gridCol>
                <a:gridCol w="5930339">
                  <a:extLst>
                    <a:ext uri="{9D8B030D-6E8A-4147-A177-3AD203B41FA5}">
                      <a16:colId xmlns:a16="http://schemas.microsoft.com/office/drawing/2014/main" val="455247544"/>
                    </a:ext>
                  </a:extLst>
                </a:gridCol>
              </a:tblGrid>
              <a:tr h="3287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Requirement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Values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70702872"/>
                  </a:ext>
                </a:extLst>
              </a:tr>
              <a:tr h="3287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Number of telescopes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6, linear non redundant configuration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86649052"/>
                  </a:ext>
                </a:extLst>
              </a:tr>
              <a:tr h="3287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Spectral range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600 nm – 900nm (guaranty 650 – 850nm)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02092755"/>
                  </a:ext>
                </a:extLst>
              </a:tr>
              <a:tr h="3287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Spectral resolution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140, 3000, 10000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37422714"/>
                  </a:ext>
                </a:extLst>
              </a:tr>
              <a:tr h="3287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Photometry needed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Photometric channels are needed to correctly process the visibilities.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62794455"/>
                  </a:ext>
                </a:extLst>
              </a:tr>
              <a:tr h="6727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Fringe measurement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We want to measure the complex visibilities of the 15 interferometric patterns.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977769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14462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C5C7577-8678-44A8-9856-2463641B5B60}"/>
              </a:ext>
            </a:extLst>
          </p:cNvPr>
          <p:cNvSpPr/>
          <p:nvPr/>
        </p:nvSpPr>
        <p:spPr>
          <a:xfrm>
            <a:off x="0" y="0"/>
            <a:ext cx="12192000" cy="7382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highlight>
                <a:srgbClr val="C0C0C0"/>
              </a:highlight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15A6887-88CE-478E-83E0-F1C55EA2A3D5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4" b="15315"/>
          <a:stretch/>
        </p:blipFill>
        <p:spPr bwMode="auto">
          <a:xfrm>
            <a:off x="0" y="-1"/>
            <a:ext cx="1222127" cy="67111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 7" descr="Résultat de recherche d'images pour &quot;logo chara array&quot;">
            <a:extLst>
              <a:ext uri="{FF2B5EF4-FFF2-40B4-BE49-F238E27FC236}">
                <a16:creationId xmlns:a16="http://schemas.microsoft.com/office/drawing/2014/main" id="{827561C9-B209-4AC0-8154-2139511B137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4161" y="33554"/>
            <a:ext cx="651061" cy="67112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E8BA4CF-BD15-4794-AE99-CCE8DCA1014F}"/>
              </a:ext>
            </a:extLst>
          </p:cNvPr>
          <p:cNvSpPr/>
          <p:nvPr/>
        </p:nvSpPr>
        <p:spPr>
          <a:xfrm>
            <a:off x="0" y="6551802"/>
            <a:ext cx="12192000" cy="30619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highlight>
                <a:srgbClr val="C0C0C0"/>
              </a:highlight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8BC6520-CE95-4E6B-95B2-9115C777F98F}"/>
              </a:ext>
            </a:extLst>
          </p:cNvPr>
          <p:cNvSpPr txBox="1"/>
          <p:nvPr/>
        </p:nvSpPr>
        <p:spPr>
          <a:xfrm>
            <a:off x="8951561" y="6543412"/>
            <a:ext cx="32404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SPICA-VIS Design </a:t>
            </a:r>
            <a:r>
              <a:rPr lang="fr-FR" sz="1400" dirty="0" err="1"/>
              <a:t>Review</a:t>
            </a:r>
            <a:r>
              <a:rPr lang="fr-FR" sz="1400" dirty="0"/>
              <a:t>, July 23-24, 2020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D5E98F0-94BC-4872-9107-9F04B82C23E2}"/>
              </a:ext>
            </a:extLst>
          </p:cNvPr>
          <p:cNvSpPr txBox="1"/>
          <p:nvPr/>
        </p:nvSpPr>
        <p:spPr>
          <a:xfrm>
            <a:off x="3113633" y="86901"/>
            <a:ext cx="59647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Optical study of the spectrograph </a:t>
            </a:r>
            <a:endParaRPr lang="fr-FR" sz="3200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332F0C6E-6C06-41BF-8549-56CF8561D87B}"/>
              </a:ext>
            </a:extLst>
          </p:cNvPr>
          <p:cNvSpPr txBox="1"/>
          <p:nvPr/>
        </p:nvSpPr>
        <p:spPr>
          <a:xfrm>
            <a:off x="1" y="6551802"/>
            <a:ext cx="12570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Cyril Pannetier</a:t>
            </a:r>
            <a:endParaRPr lang="fr-FR" sz="1400" dirty="0"/>
          </a:p>
        </p:txBody>
      </p:sp>
      <p:sp>
        <p:nvSpPr>
          <p:cNvPr id="2" name="ZoneTexte 1"/>
          <p:cNvSpPr txBox="1"/>
          <p:nvPr/>
        </p:nvSpPr>
        <p:spPr>
          <a:xfrm>
            <a:off x="191588" y="825132"/>
            <a:ext cx="3405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/>
              <a:t>Mechanical</a:t>
            </a:r>
            <a:r>
              <a:rPr lang="fr-FR" b="1" dirty="0" smtClean="0"/>
              <a:t> implantation</a:t>
            </a:r>
            <a:endParaRPr lang="fr-FR" b="1" dirty="0"/>
          </a:p>
        </p:txBody>
      </p:sp>
      <p:cxnSp>
        <p:nvCxnSpPr>
          <p:cNvPr id="12" name="Connecteur droit avec flèche 11"/>
          <p:cNvCxnSpPr/>
          <p:nvPr/>
        </p:nvCxnSpPr>
        <p:spPr>
          <a:xfrm>
            <a:off x="7931843" y="3708401"/>
            <a:ext cx="2558666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9242704" y="3828826"/>
            <a:ext cx="1019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~280mm</a:t>
            </a:r>
            <a:endParaRPr lang="fr-FR" dirty="0"/>
          </a:p>
        </p:txBody>
      </p:sp>
      <p:grpSp>
        <p:nvGrpSpPr>
          <p:cNvPr id="16" name="Groupe 15"/>
          <p:cNvGrpSpPr/>
          <p:nvPr/>
        </p:nvGrpSpPr>
        <p:grpSpPr>
          <a:xfrm>
            <a:off x="3203603" y="1619794"/>
            <a:ext cx="6296506" cy="4590311"/>
            <a:chOff x="3675017" y="1140823"/>
            <a:chExt cx="6296506" cy="4590311"/>
          </a:xfrm>
        </p:grpSpPr>
        <p:cxnSp>
          <p:nvCxnSpPr>
            <p:cNvPr id="17" name="Connecteur droit 16"/>
            <p:cNvCxnSpPr/>
            <p:nvPr/>
          </p:nvCxnSpPr>
          <p:spPr>
            <a:xfrm>
              <a:off x="3675017" y="1140823"/>
              <a:ext cx="5834743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Connecteur droit avec flèche 18"/>
            <p:cNvCxnSpPr/>
            <p:nvPr/>
          </p:nvCxnSpPr>
          <p:spPr>
            <a:xfrm rot="2400000">
              <a:off x="6868325" y="4283829"/>
              <a:ext cx="45000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19"/>
            <p:cNvCxnSpPr/>
            <p:nvPr/>
          </p:nvCxnSpPr>
          <p:spPr>
            <a:xfrm rot="2400000">
              <a:off x="6096585" y="5518837"/>
              <a:ext cx="180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ZoneTexte 20"/>
            <p:cNvSpPr txBox="1"/>
            <p:nvPr/>
          </p:nvSpPr>
          <p:spPr>
            <a:xfrm>
              <a:off x="4971046" y="5361802"/>
              <a:ext cx="9037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capteur</a:t>
              </a:r>
              <a:endParaRPr lang="fr-FR" dirty="0"/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5022485" y="3894356"/>
              <a:ext cx="19120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Lentille imageante</a:t>
              </a:r>
              <a:endParaRPr lang="fr-FR" dirty="0"/>
            </a:p>
          </p:txBody>
        </p:sp>
        <p:cxnSp>
          <p:nvCxnSpPr>
            <p:cNvPr id="24" name="Connecteur droit 23"/>
            <p:cNvCxnSpPr/>
            <p:nvPr/>
          </p:nvCxnSpPr>
          <p:spPr>
            <a:xfrm flipV="1">
              <a:off x="3909609" y="1144742"/>
              <a:ext cx="6061914" cy="4944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Connecteur droit 25"/>
            <p:cNvCxnSpPr/>
            <p:nvPr/>
          </p:nvCxnSpPr>
          <p:spPr>
            <a:xfrm flipV="1">
              <a:off x="6176474" y="2107293"/>
              <a:ext cx="2605774" cy="3411544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8" name="Groupe 67"/>
          <p:cNvGrpSpPr/>
          <p:nvPr/>
        </p:nvGrpSpPr>
        <p:grpSpPr>
          <a:xfrm>
            <a:off x="8547655" y="4430725"/>
            <a:ext cx="915379" cy="490051"/>
            <a:chOff x="9114720" y="5220677"/>
            <a:chExt cx="915379" cy="490051"/>
          </a:xfrm>
        </p:grpSpPr>
        <p:grpSp>
          <p:nvGrpSpPr>
            <p:cNvPr id="66" name="Groupe 65"/>
            <p:cNvGrpSpPr/>
            <p:nvPr/>
          </p:nvGrpSpPr>
          <p:grpSpPr>
            <a:xfrm>
              <a:off x="9114720" y="5220677"/>
              <a:ext cx="450000" cy="91590"/>
              <a:chOff x="4609282" y="3521021"/>
              <a:chExt cx="450000" cy="91590"/>
            </a:xfrm>
          </p:grpSpPr>
          <p:cxnSp>
            <p:nvCxnSpPr>
              <p:cNvPr id="62" name="Connecteur droit 61"/>
              <p:cNvCxnSpPr/>
              <p:nvPr/>
            </p:nvCxnSpPr>
            <p:spPr>
              <a:xfrm>
                <a:off x="4609282" y="3567611"/>
                <a:ext cx="45000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4" name="Connecteur droit 63"/>
              <p:cNvCxnSpPr/>
              <p:nvPr/>
            </p:nvCxnSpPr>
            <p:spPr>
              <a:xfrm rot="5400000">
                <a:off x="4564282" y="3566021"/>
                <a:ext cx="9000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5" name="Connecteur droit 64"/>
              <p:cNvCxnSpPr/>
              <p:nvPr/>
            </p:nvCxnSpPr>
            <p:spPr>
              <a:xfrm rot="5400000">
                <a:off x="5014282" y="3567611"/>
                <a:ext cx="9000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67" name="ZoneTexte 66"/>
            <p:cNvSpPr txBox="1"/>
            <p:nvPr/>
          </p:nvSpPr>
          <p:spPr>
            <a:xfrm>
              <a:off x="9242704" y="5341396"/>
              <a:ext cx="7873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50mm</a:t>
              </a:r>
              <a:endParaRPr lang="fr-FR" dirty="0"/>
            </a:p>
          </p:txBody>
        </p:sp>
      </p:grpSp>
      <p:cxnSp>
        <p:nvCxnSpPr>
          <p:cNvPr id="72" name="Connecteur droit avec flèche 71"/>
          <p:cNvCxnSpPr/>
          <p:nvPr/>
        </p:nvCxnSpPr>
        <p:spPr>
          <a:xfrm rot="5400000">
            <a:off x="7045271" y="1626185"/>
            <a:ext cx="450000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oupe 36"/>
          <p:cNvGrpSpPr/>
          <p:nvPr/>
        </p:nvGrpSpPr>
        <p:grpSpPr>
          <a:xfrm>
            <a:off x="8167823" y="1222948"/>
            <a:ext cx="2741485" cy="1980000"/>
            <a:chOff x="8167823" y="1222948"/>
            <a:chExt cx="2741485" cy="1980000"/>
          </a:xfrm>
        </p:grpSpPr>
        <p:grpSp>
          <p:nvGrpSpPr>
            <p:cNvPr id="31" name="Groupe 30"/>
            <p:cNvGrpSpPr/>
            <p:nvPr/>
          </p:nvGrpSpPr>
          <p:grpSpPr>
            <a:xfrm>
              <a:off x="8167823" y="1222948"/>
              <a:ext cx="2354523" cy="1980000"/>
              <a:chOff x="8167823" y="1222948"/>
              <a:chExt cx="2354523" cy="1980000"/>
            </a:xfrm>
          </p:grpSpPr>
          <p:sp>
            <p:nvSpPr>
              <p:cNvPr id="38" name="Triangle isocèle 37"/>
              <p:cNvSpPr/>
              <p:nvPr/>
            </p:nvSpPr>
            <p:spPr>
              <a:xfrm rot="19891189">
                <a:off x="8167823" y="2344320"/>
                <a:ext cx="450001" cy="388800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9" name="Triangle isocèle 38"/>
              <p:cNvSpPr/>
              <p:nvPr/>
            </p:nvSpPr>
            <p:spPr>
              <a:xfrm rot="8611204">
                <a:off x="8665124" y="2261082"/>
                <a:ext cx="450000" cy="388800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" name="Rectangle 3"/>
              <p:cNvSpPr/>
              <p:nvPr/>
            </p:nvSpPr>
            <p:spPr>
              <a:xfrm rot="2400000">
                <a:off x="8178344" y="1990235"/>
                <a:ext cx="720000" cy="1029033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grpSp>
            <p:nvGrpSpPr>
              <p:cNvPr id="30" name="Groupe 29"/>
              <p:cNvGrpSpPr/>
              <p:nvPr/>
            </p:nvGrpSpPr>
            <p:grpSpPr>
              <a:xfrm>
                <a:off x="8541574" y="1222948"/>
                <a:ext cx="1980772" cy="1980000"/>
                <a:chOff x="8541574" y="1222948"/>
                <a:chExt cx="1980772" cy="1980000"/>
              </a:xfrm>
            </p:grpSpPr>
            <p:grpSp>
              <p:nvGrpSpPr>
                <p:cNvPr id="14" name="Groupe 13"/>
                <p:cNvGrpSpPr/>
                <p:nvPr/>
              </p:nvGrpSpPr>
              <p:grpSpPr>
                <a:xfrm rot="21348688">
                  <a:off x="8541574" y="1222948"/>
                  <a:ext cx="1980772" cy="1980000"/>
                  <a:chOff x="8971159" y="1163905"/>
                  <a:chExt cx="1980772" cy="1936007"/>
                </a:xfrm>
              </p:grpSpPr>
              <p:grpSp>
                <p:nvGrpSpPr>
                  <p:cNvPr id="6" name="Groupe 5"/>
                  <p:cNvGrpSpPr/>
                  <p:nvPr/>
                </p:nvGrpSpPr>
                <p:grpSpPr>
                  <a:xfrm>
                    <a:off x="8971159" y="1163905"/>
                    <a:ext cx="1980772" cy="1936007"/>
                    <a:chOff x="8971159" y="1163905"/>
                    <a:chExt cx="1980772" cy="1936007"/>
                  </a:xfrm>
                </p:grpSpPr>
                <p:sp>
                  <p:nvSpPr>
                    <p:cNvPr id="40" name="Ellipse 39"/>
                    <p:cNvSpPr/>
                    <p:nvPr/>
                  </p:nvSpPr>
                  <p:spPr>
                    <a:xfrm rot="1579237">
                      <a:off x="8971159" y="1163905"/>
                      <a:ext cx="1980772" cy="1936007"/>
                    </a:xfrm>
                    <a:prstGeom prst="ellipse">
                      <a:avLst/>
                    </a:prstGeom>
                    <a:noFill/>
                    <a:ln w="28575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cxnSp>
                  <p:nvCxnSpPr>
                    <p:cNvPr id="41" name="Connecteur droit 40"/>
                    <p:cNvCxnSpPr/>
                    <p:nvPr/>
                  </p:nvCxnSpPr>
                  <p:spPr>
                    <a:xfrm rot="857757">
                      <a:off x="9856014" y="1365665"/>
                      <a:ext cx="202247" cy="403660"/>
                    </a:xfrm>
                    <a:prstGeom prst="line">
                      <a:avLst/>
                    </a:prstGeom>
                    <a:ln>
                      <a:solidFill>
                        <a:schemeClr val="accent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2" name="Connecteur droit 41"/>
                    <p:cNvCxnSpPr/>
                    <p:nvPr/>
                  </p:nvCxnSpPr>
                  <p:spPr>
                    <a:xfrm flipH="1">
                      <a:off x="9647659" y="2620017"/>
                      <a:ext cx="206430" cy="382848"/>
                    </a:xfrm>
                    <a:prstGeom prst="line">
                      <a:avLst/>
                    </a:prstGeom>
                    <a:ln>
                      <a:solidFill>
                        <a:schemeClr val="accent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3" name="Connecteur droit 42"/>
                    <p:cNvCxnSpPr/>
                    <p:nvPr/>
                  </p:nvCxnSpPr>
                  <p:spPr>
                    <a:xfrm flipV="1">
                      <a:off x="10467888" y="1941892"/>
                      <a:ext cx="416008" cy="39717"/>
                    </a:xfrm>
                    <a:prstGeom prst="line">
                      <a:avLst/>
                    </a:prstGeom>
                    <a:ln>
                      <a:solidFill>
                        <a:schemeClr val="accent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36" name="ZoneTexte 35"/>
                  <p:cNvSpPr txBox="1"/>
                  <p:nvPr/>
                </p:nvSpPr>
                <p:spPr>
                  <a:xfrm rot="14326923">
                    <a:off x="9151021" y="2579797"/>
                    <a:ext cx="660758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fr-FR" sz="1200" dirty="0" smtClean="0"/>
                      <a:t>R10000</a:t>
                    </a:r>
                    <a:endParaRPr lang="fr-FR" sz="1200" dirty="0"/>
                  </a:p>
                </p:txBody>
              </p:sp>
              <p:sp>
                <p:nvSpPr>
                  <p:cNvPr id="34" name="ZoneTexte 33"/>
                  <p:cNvSpPr txBox="1"/>
                  <p:nvPr/>
                </p:nvSpPr>
                <p:spPr>
                  <a:xfrm rot="21504234">
                    <a:off x="9980998" y="1260274"/>
                    <a:ext cx="503664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fr-FR" sz="1200" dirty="0" smtClean="0"/>
                      <a:t>R140</a:t>
                    </a:r>
                    <a:endParaRPr lang="fr-FR" sz="1200" dirty="0"/>
                  </a:p>
                </p:txBody>
              </p:sp>
              <p:sp>
                <p:nvSpPr>
                  <p:cNvPr id="32" name="ZoneTexte 31"/>
                  <p:cNvSpPr txBox="1"/>
                  <p:nvPr/>
                </p:nvSpPr>
                <p:spPr>
                  <a:xfrm rot="6553881">
                    <a:off x="10242712" y="2304044"/>
                    <a:ext cx="799384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fr-FR" sz="1200" dirty="0" smtClean="0"/>
                      <a:t>R3000</a:t>
                    </a:r>
                    <a:endParaRPr lang="fr-FR" sz="1200" dirty="0"/>
                  </a:p>
                </p:txBody>
              </p:sp>
            </p:grpSp>
            <p:cxnSp>
              <p:nvCxnSpPr>
                <p:cNvPr id="28" name="Connecteur droit 27"/>
                <p:cNvCxnSpPr/>
                <p:nvPr/>
              </p:nvCxnSpPr>
              <p:spPr>
                <a:xfrm rot="-3120000">
                  <a:off x="8762718" y="1991677"/>
                  <a:ext cx="9000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Connecteur droit 45"/>
                <p:cNvCxnSpPr/>
                <p:nvPr/>
              </p:nvCxnSpPr>
              <p:spPr>
                <a:xfrm>
                  <a:off x="8572251" y="2514288"/>
                  <a:ext cx="2160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35" name="Connecteur droit 34"/>
            <p:cNvCxnSpPr/>
            <p:nvPr/>
          </p:nvCxnSpPr>
          <p:spPr>
            <a:xfrm>
              <a:off x="10909308" y="2052125"/>
              <a:ext cx="0" cy="36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ZoneTexte 70"/>
          <p:cNvSpPr txBox="1"/>
          <p:nvPr/>
        </p:nvSpPr>
        <p:spPr>
          <a:xfrm>
            <a:off x="181729" y="1175459"/>
            <a:ext cx="3021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Medium proposition</a:t>
            </a:r>
            <a:endParaRPr lang="fr-FR" dirty="0"/>
          </a:p>
        </p:txBody>
      </p:sp>
      <p:sp>
        <p:nvSpPr>
          <p:cNvPr id="45" name="ZoneTexte 44"/>
          <p:cNvSpPr txBox="1"/>
          <p:nvPr/>
        </p:nvSpPr>
        <p:spPr>
          <a:xfrm>
            <a:off x="911437" y="2320085"/>
            <a:ext cx="1997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Prism</a:t>
            </a:r>
            <a:r>
              <a:rPr lang="fr-FR" dirty="0" smtClean="0"/>
              <a:t> on the </a:t>
            </a:r>
            <a:r>
              <a:rPr lang="fr-FR" dirty="0" err="1" smtClean="0"/>
              <a:t>wheel</a:t>
            </a:r>
            <a:endParaRPr lang="fr-FR" dirty="0"/>
          </a:p>
        </p:txBody>
      </p:sp>
      <p:sp>
        <p:nvSpPr>
          <p:cNvPr id="73" name="ZoneTexte 72"/>
          <p:cNvSpPr txBox="1"/>
          <p:nvPr/>
        </p:nvSpPr>
        <p:spPr>
          <a:xfrm>
            <a:off x="559532" y="2902476"/>
            <a:ext cx="5136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ym typeface="Wingdings" panose="05000000000000000000" pitchFamily="2" charset="2"/>
              </a:rPr>
              <a:t> </a:t>
            </a:r>
            <a:r>
              <a:rPr lang="fr-FR" dirty="0" err="1" smtClean="0">
                <a:sym typeface="Wingdings" panose="05000000000000000000" pitchFamily="2" charset="2"/>
              </a:rPr>
              <a:t>Automatic</a:t>
            </a:r>
            <a:r>
              <a:rPr lang="fr-FR" dirty="0" smtClean="0">
                <a:sym typeface="Wingdings" panose="05000000000000000000" pitchFamily="2" charset="2"/>
              </a:rPr>
              <a:t> </a:t>
            </a:r>
            <a:r>
              <a:rPr lang="fr-FR" dirty="0" err="1" smtClean="0">
                <a:sym typeface="Wingdings" panose="05000000000000000000" pitchFamily="2" charset="2"/>
              </a:rPr>
              <a:t>selection</a:t>
            </a:r>
            <a:r>
              <a:rPr lang="fr-FR" dirty="0" smtClean="0">
                <a:sym typeface="Wingdings" panose="05000000000000000000" pitchFamily="2" charset="2"/>
              </a:rPr>
              <a:t> of the </a:t>
            </a:r>
            <a:r>
              <a:rPr lang="fr-FR" dirty="0" err="1" smtClean="0">
                <a:sym typeface="Wingdings" panose="05000000000000000000" pitchFamily="2" charset="2"/>
              </a:rPr>
              <a:t>low</a:t>
            </a:r>
            <a:r>
              <a:rPr lang="fr-FR" dirty="0" smtClean="0">
                <a:sym typeface="Wingdings" panose="05000000000000000000" pitchFamily="2" charset="2"/>
              </a:rPr>
              <a:t> spectral </a:t>
            </a:r>
            <a:r>
              <a:rPr lang="fr-FR" dirty="0" err="1" smtClean="0">
                <a:sym typeface="Wingdings" panose="05000000000000000000" pitchFamily="2" charset="2"/>
              </a:rPr>
              <a:t>resolution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1217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C5C7577-8678-44A8-9856-2463641B5B60}"/>
              </a:ext>
            </a:extLst>
          </p:cNvPr>
          <p:cNvSpPr/>
          <p:nvPr/>
        </p:nvSpPr>
        <p:spPr>
          <a:xfrm>
            <a:off x="0" y="0"/>
            <a:ext cx="12192000" cy="7382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highlight>
                <a:srgbClr val="C0C0C0"/>
              </a:highlight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15A6887-88CE-478E-83E0-F1C55EA2A3D5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4" b="15315"/>
          <a:stretch/>
        </p:blipFill>
        <p:spPr bwMode="auto">
          <a:xfrm>
            <a:off x="0" y="-1"/>
            <a:ext cx="1222127" cy="67111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 7" descr="Résultat de recherche d'images pour &quot;logo chara array&quot;">
            <a:extLst>
              <a:ext uri="{FF2B5EF4-FFF2-40B4-BE49-F238E27FC236}">
                <a16:creationId xmlns:a16="http://schemas.microsoft.com/office/drawing/2014/main" id="{827561C9-B209-4AC0-8154-2139511B137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4161" y="33554"/>
            <a:ext cx="651061" cy="67112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E8BA4CF-BD15-4794-AE99-CCE8DCA1014F}"/>
              </a:ext>
            </a:extLst>
          </p:cNvPr>
          <p:cNvSpPr/>
          <p:nvPr/>
        </p:nvSpPr>
        <p:spPr>
          <a:xfrm>
            <a:off x="0" y="6551802"/>
            <a:ext cx="12192000" cy="30619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highlight>
                <a:srgbClr val="C0C0C0"/>
              </a:highlight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8BC6520-CE95-4E6B-95B2-9115C777F98F}"/>
              </a:ext>
            </a:extLst>
          </p:cNvPr>
          <p:cNvSpPr txBox="1"/>
          <p:nvPr/>
        </p:nvSpPr>
        <p:spPr>
          <a:xfrm>
            <a:off x="8951561" y="6543412"/>
            <a:ext cx="32404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SPICA-VIS Design </a:t>
            </a:r>
            <a:r>
              <a:rPr lang="fr-FR" sz="1400" dirty="0" err="1"/>
              <a:t>Review</a:t>
            </a:r>
            <a:r>
              <a:rPr lang="fr-FR" sz="1400" dirty="0"/>
              <a:t>, July 23-24, 2020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D5E98F0-94BC-4872-9107-9F04B82C23E2}"/>
              </a:ext>
            </a:extLst>
          </p:cNvPr>
          <p:cNvSpPr txBox="1"/>
          <p:nvPr/>
        </p:nvSpPr>
        <p:spPr>
          <a:xfrm>
            <a:off x="3113633" y="86901"/>
            <a:ext cx="59647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Optical study of the spectrograph </a:t>
            </a:r>
            <a:endParaRPr lang="fr-FR" sz="3200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332F0C6E-6C06-41BF-8549-56CF8561D87B}"/>
              </a:ext>
            </a:extLst>
          </p:cNvPr>
          <p:cNvSpPr txBox="1"/>
          <p:nvPr/>
        </p:nvSpPr>
        <p:spPr>
          <a:xfrm>
            <a:off x="1" y="6551802"/>
            <a:ext cx="12570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Cyril Pannetier</a:t>
            </a:r>
            <a:endParaRPr lang="fr-FR" sz="1400" dirty="0"/>
          </a:p>
        </p:txBody>
      </p:sp>
      <p:sp>
        <p:nvSpPr>
          <p:cNvPr id="2" name="ZoneTexte 1"/>
          <p:cNvSpPr txBox="1"/>
          <p:nvPr/>
        </p:nvSpPr>
        <p:spPr>
          <a:xfrm>
            <a:off x="191588" y="825132"/>
            <a:ext cx="3405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/>
              <a:t>Low</a:t>
            </a:r>
            <a:r>
              <a:rPr lang="fr-FR" b="1" dirty="0" smtClean="0"/>
              <a:t> spectral </a:t>
            </a:r>
            <a:r>
              <a:rPr lang="fr-FR" b="1" dirty="0" err="1" smtClean="0"/>
              <a:t>resolution</a:t>
            </a:r>
            <a:r>
              <a:rPr lang="fr-FR" b="1" dirty="0" smtClean="0"/>
              <a:t>: R=140</a:t>
            </a:r>
            <a:endParaRPr lang="fr-FR" b="1" dirty="0"/>
          </a:p>
        </p:txBody>
      </p:sp>
      <p:pic>
        <p:nvPicPr>
          <p:cNvPr id="51" name="Image 50"/>
          <p:cNvPicPr/>
          <p:nvPr/>
        </p:nvPicPr>
        <p:blipFill>
          <a:blip r:embed="rId4"/>
          <a:stretch>
            <a:fillRect/>
          </a:stretch>
        </p:blipFill>
        <p:spPr>
          <a:xfrm>
            <a:off x="3805501" y="2699083"/>
            <a:ext cx="7902724" cy="33936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ZoneTexte 22"/>
              <p:cNvSpPr txBox="1"/>
              <p:nvPr/>
            </p:nvSpPr>
            <p:spPr>
              <a:xfrm>
                <a:off x="873587" y="3839597"/>
                <a:ext cx="272305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b="0" dirty="0" smtClean="0"/>
                  <a:t>Spectral dispersion: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∼0,2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𝑛𝑚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𝑚𝑟𝑎𝑑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3" name="ZoneTexte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587" y="3839597"/>
                <a:ext cx="2723053" cy="646331"/>
              </a:xfrm>
              <a:prstGeom prst="rect">
                <a:avLst/>
              </a:prstGeom>
              <a:blipFill>
                <a:blip r:embed="rId5"/>
                <a:stretch>
                  <a:fillRect l="-1790" t="-5660" b="-660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ZoneTexte 52"/>
          <p:cNvSpPr txBox="1"/>
          <p:nvPr/>
        </p:nvSpPr>
        <p:spPr>
          <a:xfrm>
            <a:off x="5538621" y="1533871"/>
            <a:ext cx="50331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Two</a:t>
            </a:r>
            <a:r>
              <a:rPr lang="fr-FR" dirty="0" smtClean="0"/>
              <a:t> commercial </a:t>
            </a:r>
            <a:r>
              <a:rPr lang="fr-FR" dirty="0" err="1" smtClean="0"/>
              <a:t>equilateral</a:t>
            </a:r>
            <a:r>
              <a:rPr lang="fr-FR" dirty="0" smtClean="0"/>
              <a:t> </a:t>
            </a:r>
            <a:r>
              <a:rPr lang="fr-FR" dirty="0" err="1" smtClean="0"/>
              <a:t>dispersing</a:t>
            </a:r>
            <a:r>
              <a:rPr lang="fr-FR" dirty="0" smtClean="0"/>
              <a:t> </a:t>
            </a:r>
            <a:r>
              <a:rPr lang="fr-FR" dirty="0" err="1" smtClean="0"/>
              <a:t>prisms</a:t>
            </a:r>
            <a:r>
              <a:rPr lang="fr-FR" dirty="0" smtClean="0"/>
              <a:t> made of F2: D=50mm</a:t>
            </a:r>
          </a:p>
        </p:txBody>
      </p:sp>
    </p:spTree>
    <p:extLst>
      <p:ext uri="{BB962C8B-B14F-4D97-AF65-F5344CB8AC3E}">
        <p14:creationId xmlns:p14="http://schemas.microsoft.com/office/powerpoint/2010/main" val="368410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C5C7577-8678-44A8-9856-2463641B5B60}"/>
              </a:ext>
            </a:extLst>
          </p:cNvPr>
          <p:cNvSpPr/>
          <p:nvPr/>
        </p:nvSpPr>
        <p:spPr>
          <a:xfrm>
            <a:off x="0" y="0"/>
            <a:ext cx="12192000" cy="7382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highlight>
                <a:srgbClr val="C0C0C0"/>
              </a:highlight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15A6887-88CE-478E-83E0-F1C55EA2A3D5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4" b="15315"/>
          <a:stretch/>
        </p:blipFill>
        <p:spPr bwMode="auto">
          <a:xfrm>
            <a:off x="0" y="-1"/>
            <a:ext cx="1222127" cy="67111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 7" descr="Résultat de recherche d'images pour &quot;logo chara array&quot;">
            <a:extLst>
              <a:ext uri="{FF2B5EF4-FFF2-40B4-BE49-F238E27FC236}">
                <a16:creationId xmlns:a16="http://schemas.microsoft.com/office/drawing/2014/main" id="{827561C9-B209-4AC0-8154-2139511B137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4161" y="33554"/>
            <a:ext cx="651061" cy="67112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E8BA4CF-BD15-4794-AE99-CCE8DCA1014F}"/>
              </a:ext>
            </a:extLst>
          </p:cNvPr>
          <p:cNvSpPr/>
          <p:nvPr/>
        </p:nvSpPr>
        <p:spPr>
          <a:xfrm>
            <a:off x="0" y="6551802"/>
            <a:ext cx="12192000" cy="30619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highlight>
                <a:srgbClr val="C0C0C0"/>
              </a:highlight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8BC6520-CE95-4E6B-95B2-9115C777F98F}"/>
              </a:ext>
            </a:extLst>
          </p:cNvPr>
          <p:cNvSpPr txBox="1"/>
          <p:nvPr/>
        </p:nvSpPr>
        <p:spPr>
          <a:xfrm>
            <a:off x="8951561" y="6543412"/>
            <a:ext cx="32404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SPICA-VIS Design </a:t>
            </a:r>
            <a:r>
              <a:rPr lang="fr-FR" sz="1400" dirty="0" err="1"/>
              <a:t>Review</a:t>
            </a:r>
            <a:r>
              <a:rPr lang="fr-FR" sz="1400" dirty="0"/>
              <a:t>, July 23-24, 2020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D5E98F0-94BC-4872-9107-9F04B82C23E2}"/>
              </a:ext>
            </a:extLst>
          </p:cNvPr>
          <p:cNvSpPr txBox="1"/>
          <p:nvPr/>
        </p:nvSpPr>
        <p:spPr>
          <a:xfrm>
            <a:off x="3113633" y="86901"/>
            <a:ext cx="59647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Optical study of the spectrograph </a:t>
            </a:r>
            <a:endParaRPr lang="fr-FR" sz="3200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332F0C6E-6C06-41BF-8549-56CF8561D87B}"/>
              </a:ext>
            </a:extLst>
          </p:cNvPr>
          <p:cNvSpPr txBox="1"/>
          <p:nvPr/>
        </p:nvSpPr>
        <p:spPr>
          <a:xfrm>
            <a:off x="1" y="6551802"/>
            <a:ext cx="12570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Cyril Pannetier</a:t>
            </a:r>
            <a:endParaRPr lang="fr-FR" sz="1400" dirty="0"/>
          </a:p>
        </p:txBody>
      </p:sp>
      <p:sp>
        <p:nvSpPr>
          <p:cNvPr id="2" name="ZoneTexte 1"/>
          <p:cNvSpPr txBox="1"/>
          <p:nvPr/>
        </p:nvSpPr>
        <p:spPr>
          <a:xfrm>
            <a:off x="191587" y="825132"/>
            <a:ext cx="3944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Medium and High spectral </a:t>
            </a:r>
            <a:r>
              <a:rPr lang="fr-FR" b="1" dirty="0" err="1" smtClean="0"/>
              <a:t>resolution</a:t>
            </a:r>
            <a:endParaRPr lang="fr-FR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/>
              <p:cNvSpPr txBox="1"/>
              <p:nvPr/>
            </p:nvSpPr>
            <p:spPr>
              <a:xfrm>
                <a:off x="1324254" y="1893405"/>
                <a:ext cx="4550861" cy="14773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 smtClean="0"/>
                  <a:t>We </a:t>
                </a:r>
                <a:r>
                  <a:rPr lang="fr-FR" dirty="0" err="1" smtClean="0"/>
                  <a:t>need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two</a:t>
                </a:r>
                <a:r>
                  <a:rPr lang="fr-FR" dirty="0" smtClean="0"/>
                  <a:t> diffraction </a:t>
                </a:r>
                <a:r>
                  <a:rPr lang="fr-FR" dirty="0" err="1" smtClean="0"/>
                  <a:t>gratings</a:t>
                </a:r>
                <a:r>
                  <a:rPr lang="fr-FR" dirty="0" smtClean="0"/>
                  <a:t> of 50x50mm.</a:t>
                </a:r>
              </a:p>
              <a:p>
                <a:endParaRPr lang="fr-FR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dirty="0" smtClean="0"/>
                  <a:t>For R=3000: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∼300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𝑔𝑟𝑜𝑜𝑣𝑒𝑠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𝑚𝑚</m:t>
                    </m:r>
                  </m:oMath>
                </a14:m>
                <a:endParaRPr lang="fr-FR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fr-FR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dirty="0" smtClean="0"/>
                  <a:t>For R=10000: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∼900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𝑔𝑟𝑜𝑜𝑣𝑒𝑠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𝑚𝑚</m:t>
                    </m:r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3" name="ZoneText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4254" y="1893405"/>
                <a:ext cx="4550861" cy="1477328"/>
              </a:xfrm>
              <a:prstGeom prst="rect">
                <a:avLst/>
              </a:prstGeom>
              <a:blipFill>
                <a:blip r:embed="rId4"/>
                <a:stretch>
                  <a:fillRect l="-1071" t="-2479" r="-268" b="-578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Texte 11"/>
              <p:cNvSpPr txBox="1"/>
              <p:nvPr/>
            </p:nvSpPr>
            <p:spPr>
              <a:xfrm>
                <a:off x="1257076" y="3792675"/>
                <a:ext cx="5828455" cy="14773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 smtClean="0"/>
                  <a:t>Newport:</a:t>
                </a:r>
                <a:r>
                  <a:rPr lang="fr-FR" dirty="0"/>
                  <a:t> </a:t>
                </a:r>
                <a:r>
                  <a:rPr lang="fr-FR" dirty="0" err="1" smtClean="0"/>
                  <a:t>blazed</a:t>
                </a:r>
                <a:r>
                  <a:rPr lang="fr-FR" dirty="0" smtClean="0"/>
                  <a:t> for 500nm and 550nm. </a:t>
                </a:r>
              </a:p>
              <a:p>
                <a:pPr marL="285750" indent="-285750">
                  <a:buFont typeface="Wingdings" panose="05000000000000000000" pitchFamily="2" charset="2"/>
                  <a:buChar char="à"/>
                </a:pPr>
                <a:r>
                  <a:rPr lang="fr-FR" dirty="0" err="1" smtClean="0"/>
                  <a:t>Efficiency</a:t>
                </a:r>
                <a:r>
                  <a:rPr lang="fr-FR" dirty="0" smtClean="0"/>
                  <a:t>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∼35%</m:t>
                    </m:r>
                  </m:oMath>
                </a14:m>
                <a:endParaRPr lang="fr-FR" dirty="0" smtClean="0"/>
              </a:p>
              <a:p>
                <a:pPr marL="285750" indent="-285750">
                  <a:buFont typeface="Wingdings" panose="05000000000000000000" pitchFamily="2" charset="2"/>
                  <a:buChar char="à"/>
                </a:pPr>
                <a:endParaRPr lang="fr-FR" dirty="0"/>
              </a:p>
              <a:p>
                <a:pPr marL="285750" indent="-285750">
                  <a:buFont typeface="Wingdings" panose="05000000000000000000" pitchFamily="2" charset="2"/>
                  <a:buChar char="à"/>
                </a:pPr>
                <a:endParaRPr lang="fr-FR" dirty="0" smtClean="0"/>
              </a:p>
              <a:p>
                <a:r>
                  <a:rPr lang="fr-FR" dirty="0" err="1" smtClean="0"/>
                  <a:t>We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expect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better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with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Jobin</a:t>
                </a:r>
                <a:r>
                  <a:rPr lang="fr-FR" dirty="0" smtClean="0"/>
                  <a:t>-Yvon, </a:t>
                </a:r>
                <a:r>
                  <a:rPr lang="fr-FR" dirty="0" err="1" smtClean="0"/>
                  <a:t>our</a:t>
                </a:r>
                <a:r>
                  <a:rPr lang="fr-FR" dirty="0" smtClean="0"/>
                  <a:t> contact </a:t>
                </a:r>
                <a:r>
                  <a:rPr lang="fr-FR" dirty="0" err="1" smtClean="0"/>
                  <a:t>is</a:t>
                </a:r>
                <a:r>
                  <a:rPr lang="fr-FR" dirty="0" smtClean="0"/>
                  <a:t> in </a:t>
                </a:r>
                <a:r>
                  <a:rPr lang="fr-FR" dirty="0" err="1" smtClean="0"/>
                  <a:t>holidays</a:t>
                </a:r>
                <a:r>
                  <a:rPr lang="fr-FR" dirty="0" smtClean="0"/>
                  <a:t>.</a:t>
                </a:r>
              </a:p>
            </p:txBody>
          </p:sp>
        </mc:Choice>
        <mc:Fallback xmlns="">
          <p:sp>
            <p:nvSpPr>
              <p:cNvPr id="12" name="ZoneText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7076" y="3792675"/>
                <a:ext cx="5828455" cy="1477328"/>
              </a:xfrm>
              <a:prstGeom prst="rect">
                <a:avLst/>
              </a:prstGeom>
              <a:blipFill>
                <a:blip r:embed="rId5"/>
                <a:stretch>
                  <a:fillRect l="-837" t="-2058" r="-209" b="-535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955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C5C7577-8678-44A8-9856-2463641B5B60}"/>
              </a:ext>
            </a:extLst>
          </p:cNvPr>
          <p:cNvSpPr/>
          <p:nvPr/>
        </p:nvSpPr>
        <p:spPr>
          <a:xfrm>
            <a:off x="0" y="0"/>
            <a:ext cx="12192000" cy="7382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highlight>
                <a:srgbClr val="C0C0C0"/>
              </a:highlight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15A6887-88CE-478E-83E0-F1C55EA2A3D5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4" b="15315"/>
          <a:stretch/>
        </p:blipFill>
        <p:spPr bwMode="auto">
          <a:xfrm>
            <a:off x="0" y="-1"/>
            <a:ext cx="1222127" cy="67111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 7" descr="Résultat de recherche d'images pour &quot;logo chara array&quot;">
            <a:extLst>
              <a:ext uri="{FF2B5EF4-FFF2-40B4-BE49-F238E27FC236}">
                <a16:creationId xmlns:a16="http://schemas.microsoft.com/office/drawing/2014/main" id="{827561C9-B209-4AC0-8154-2139511B137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4161" y="33554"/>
            <a:ext cx="651061" cy="67112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E8BA4CF-BD15-4794-AE99-CCE8DCA1014F}"/>
              </a:ext>
            </a:extLst>
          </p:cNvPr>
          <p:cNvSpPr/>
          <p:nvPr/>
        </p:nvSpPr>
        <p:spPr>
          <a:xfrm>
            <a:off x="0" y="6551802"/>
            <a:ext cx="12192000" cy="30619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highlight>
                <a:srgbClr val="C0C0C0"/>
              </a:highlight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8BC6520-CE95-4E6B-95B2-9115C777F98F}"/>
              </a:ext>
            </a:extLst>
          </p:cNvPr>
          <p:cNvSpPr txBox="1"/>
          <p:nvPr/>
        </p:nvSpPr>
        <p:spPr>
          <a:xfrm>
            <a:off x="8951561" y="6543412"/>
            <a:ext cx="32404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SPICA-VIS Design </a:t>
            </a:r>
            <a:r>
              <a:rPr lang="fr-FR" sz="1400" dirty="0" err="1"/>
              <a:t>Review</a:t>
            </a:r>
            <a:r>
              <a:rPr lang="fr-FR" sz="1400" dirty="0"/>
              <a:t>, July 23-24, 2020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D5E98F0-94BC-4872-9107-9F04B82C23E2}"/>
              </a:ext>
            </a:extLst>
          </p:cNvPr>
          <p:cNvSpPr txBox="1"/>
          <p:nvPr/>
        </p:nvSpPr>
        <p:spPr>
          <a:xfrm>
            <a:off x="3113633" y="86901"/>
            <a:ext cx="59647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Optical study of the spectrograph </a:t>
            </a:r>
            <a:endParaRPr lang="fr-FR" sz="3200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332F0C6E-6C06-41BF-8549-56CF8561D87B}"/>
              </a:ext>
            </a:extLst>
          </p:cNvPr>
          <p:cNvSpPr txBox="1"/>
          <p:nvPr/>
        </p:nvSpPr>
        <p:spPr>
          <a:xfrm>
            <a:off x="1" y="6551802"/>
            <a:ext cx="12570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Cyril Pannetier</a:t>
            </a:r>
            <a:endParaRPr lang="fr-FR" sz="1400" dirty="0"/>
          </a:p>
        </p:txBody>
      </p:sp>
      <p:sp>
        <p:nvSpPr>
          <p:cNvPr id="2" name="ZoneTexte 1"/>
          <p:cNvSpPr txBox="1"/>
          <p:nvPr/>
        </p:nvSpPr>
        <p:spPr>
          <a:xfrm>
            <a:off x="191588" y="825132"/>
            <a:ext cx="3405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/>
              <a:t>Fiber</a:t>
            </a:r>
            <a:r>
              <a:rPr lang="fr-FR" b="1" dirty="0" smtClean="0"/>
              <a:t> Back Illumination</a:t>
            </a:r>
            <a:endParaRPr lang="fr-FR" b="1" dirty="0"/>
          </a:p>
        </p:txBody>
      </p:sp>
      <p:grpSp>
        <p:nvGrpSpPr>
          <p:cNvPr id="12" name="Groupe 11"/>
          <p:cNvGrpSpPr/>
          <p:nvPr/>
        </p:nvGrpSpPr>
        <p:grpSpPr>
          <a:xfrm>
            <a:off x="2430685" y="1495048"/>
            <a:ext cx="7136174" cy="4283157"/>
            <a:chOff x="0" y="0"/>
            <a:chExt cx="6594706" cy="3930881"/>
          </a:xfrm>
        </p:grpSpPr>
        <p:grpSp>
          <p:nvGrpSpPr>
            <p:cNvPr id="14" name="Groupe 13"/>
            <p:cNvGrpSpPr/>
            <p:nvPr/>
          </p:nvGrpSpPr>
          <p:grpSpPr>
            <a:xfrm>
              <a:off x="0" y="332509"/>
              <a:ext cx="6594706" cy="3598372"/>
              <a:chOff x="0" y="0"/>
              <a:chExt cx="6594706" cy="3598372"/>
            </a:xfrm>
          </p:grpSpPr>
          <p:grpSp>
            <p:nvGrpSpPr>
              <p:cNvPr id="19" name="Groupe 18"/>
              <p:cNvGrpSpPr/>
              <p:nvPr/>
            </p:nvGrpSpPr>
            <p:grpSpPr>
              <a:xfrm>
                <a:off x="0" y="0"/>
                <a:ext cx="6594706" cy="3177309"/>
                <a:chOff x="0" y="0"/>
                <a:chExt cx="6594706" cy="3177309"/>
              </a:xfrm>
            </p:grpSpPr>
            <p:grpSp>
              <p:nvGrpSpPr>
                <p:cNvPr id="21" name="Groupe 20"/>
                <p:cNvGrpSpPr/>
                <p:nvPr/>
              </p:nvGrpSpPr>
              <p:grpSpPr>
                <a:xfrm>
                  <a:off x="0" y="187036"/>
                  <a:ext cx="5188527" cy="2990273"/>
                  <a:chOff x="0" y="0"/>
                  <a:chExt cx="5188527" cy="2990273"/>
                </a:xfrm>
              </p:grpSpPr>
              <p:grpSp>
                <p:nvGrpSpPr>
                  <p:cNvPr id="28" name="Groupe 27"/>
                  <p:cNvGrpSpPr/>
                  <p:nvPr/>
                </p:nvGrpSpPr>
                <p:grpSpPr>
                  <a:xfrm>
                    <a:off x="3207327" y="2279073"/>
                    <a:ext cx="1981200" cy="711200"/>
                    <a:chOff x="0" y="0"/>
                    <a:chExt cx="1981200" cy="711200"/>
                  </a:xfrm>
                </p:grpSpPr>
                <p:sp>
                  <p:nvSpPr>
                    <p:cNvPr id="51" name="Rectangle 50"/>
                    <p:cNvSpPr/>
                    <p:nvPr/>
                  </p:nvSpPr>
                  <p:spPr>
                    <a:xfrm>
                      <a:off x="0" y="0"/>
                      <a:ext cx="863600" cy="711200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fr-FR"/>
                    </a:p>
                  </p:txBody>
                </p:sp>
                <p:cxnSp>
                  <p:nvCxnSpPr>
                    <p:cNvPr id="52" name="Connecteur droit avec flèche 51"/>
                    <p:cNvCxnSpPr/>
                    <p:nvPr/>
                  </p:nvCxnSpPr>
                  <p:spPr>
                    <a:xfrm>
                      <a:off x="55418" y="55418"/>
                      <a:ext cx="775252" cy="0"/>
                    </a:xfrm>
                    <a:prstGeom prst="straightConnector1">
                      <a:avLst/>
                    </a:prstGeom>
                    <a:ln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arrow" w="med" len="med"/>
                      <a:tailEnd type="arrow" w="med" len="med"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53" name="Rectangle 52"/>
                    <p:cNvSpPr/>
                    <p:nvPr/>
                  </p:nvSpPr>
                  <p:spPr>
                    <a:xfrm>
                      <a:off x="367145" y="561109"/>
                      <a:ext cx="139148" cy="86139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fr-FR"/>
                    </a:p>
                  </p:txBody>
                </p:sp>
                <p:cxnSp>
                  <p:nvCxnSpPr>
                    <p:cNvPr id="54" name="Connecteur droit 53"/>
                    <p:cNvCxnSpPr/>
                    <p:nvPr/>
                  </p:nvCxnSpPr>
                  <p:spPr>
                    <a:xfrm>
                      <a:off x="96982" y="96982"/>
                      <a:ext cx="281354" cy="433754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5" name="Connecteur droit 54"/>
                    <p:cNvCxnSpPr/>
                    <p:nvPr/>
                  </p:nvCxnSpPr>
                  <p:spPr>
                    <a:xfrm flipH="1">
                      <a:off x="484909" y="124691"/>
                      <a:ext cx="251997" cy="404397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56" name="Zone de texte 208"/>
                    <p:cNvSpPr txBox="1"/>
                    <p:nvPr/>
                  </p:nvSpPr>
                  <p:spPr>
                    <a:xfrm>
                      <a:off x="838200" y="6927"/>
                      <a:ext cx="1143000" cy="703384"/>
                    </a:xfrm>
                    <a:prstGeom prst="rect">
                      <a:avLst/>
                    </a:prstGeom>
                    <a:noFill/>
                    <a:ln w="6350">
                      <a:noFill/>
                    </a:ln>
                  </p:spPr>
                  <p:txBody>
                    <a:bodyPr rot="0" spcFirstLastPara="0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Collimated anamorphosed laser source</a:t>
                      </a:r>
                    </a:p>
                  </p:txBody>
                </p:sp>
              </p:grpSp>
              <p:grpSp>
                <p:nvGrpSpPr>
                  <p:cNvPr id="29" name="Groupe 28"/>
                  <p:cNvGrpSpPr/>
                  <p:nvPr/>
                </p:nvGrpSpPr>
                <p:grpSpPr>
                  <a:xfrm>
                    <a:off x="3699163" y="0"/>
                    <a:ext cx="976746" cy="1797050"/>
                    <a:chOff x="0" y="0"/>
                    <a:chExt cx="976746" cy="1797050"/>
                  </a:xfrm>
                </p:grpSpPr>
                <p:sp>
                  <p:nvSpPr>
                    <p:cNvPr id="49" name="Rectangle 48"/>
                    <p:cNvSpPr/>
                    <p:nvPr/>
                  </p:nvSpPr>
                  <p:spPr>
                    <a:xfrm rot="19974893">
                      <a:off x="0" y="0"/>
                      <a:ext cx="53450" cy="179705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fr-FR"/>
                    </a:p>
                  </p:txBody>
                </p:sp>
                <p:sp>
                  <p:nvSpPr>
                    <p:cNvPr id="50" name="Zone de texte 209"/>
                    <p:cNvSpPr txBox="1"/>
                    <p:nvPr/>
                  </p:nvSpPr>
                  <p:spPr>
                    <a:xfrm>
                      <a:off x="82863" y="595545"/>
                      <a:ext cx="893883" cy="509247"/>
                    </a:xfrm>
                    <a:prstGeom prst="rect">
                      <a:avLst/>
                    </a:prstGeom>
                    <a:noFill/>
                    <a:ln w="6350">
                      <a:noFill/>
                    </a:ln>
                  </p:spPr>
                  <p:txBody>
                    <a:bodyPr rot="0" spcFirstLastPara="0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Movable mirror</a:t>
                      </a:r>
                    </a:p>
                  </p:txBody>
                </p:sp>
              </p:grpSp>
              <p:grpSp>
                <p:nvGrpSpPr>
                  <p:cNvPr id="30" name="Groupe 29"/>
                  <p:cNvGrpSpPr/>
                  <p:nvPr/>
                </p:nvGrpSpPr>
                <p:grpSpPr>
                  <a:xfrm>
                    <a:off x="2209800" y="159328"/>
                    <a:ext cx="1838613" cy="2119879"/>
                    <a:chOff x="0" y="0"/>
                    <a:chExt cx="1838613" cy="2119879"/>
                  </a:xfrm>
                </p:grpSpPr>
                <p:sp>
                  <p:nvSpPr>
                    <p:cNvPr id="46" name="Ellipse 45"/>
                    <p:cNvSpPr/>
                    <p:nvPr/>
                  </p:nvSpPr>
                  <p:spPr>
                    <a:xfrm>
                      <a:off x="1032163" y="1865168"/>
                      <a:ext cx="806450" cy="50800"/>
                    </a:xfrm>
                    <a:prstGeom prst="ellipse">
                      <a:avLst/>
                    </a:prstGeom>
                    <a:solidFill>
                      <a:schemeClr val="accent1">
                        <a:lumMod val="60000"/>
                        <a:lumOff val="4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fr-FR"/>
                    </a:p>
                  </p:txBody>
                </p:sp>
                <p:sp>
                  <p:nvSpPr>
                    <p:cNvPr id="47" name="Ellipse 46"/>
                    <p:cNvSpPr/>
                    <p:nvPr/>
                  </p:nvSpPr>
                  <p:spPr>
                    <a:xfrm rot="5400000">
                      <a:off x="-93518" y="704850"/>
                      <a:ext cx="1577975" cy="168275"/>
                    </a:xfrm>
                    <a:prstGeom prst="ellipse">
                      <a:avLst/>
                    </a:prstGeom>
                    <a:solidFill>
                      <a:schemeClr val="accent1">
                        <a:lumMod val="60000"/>
                        <a:lumOff val="4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fr-FR"/>
                    </a:p>
                  </p:txBody>
                </p:sp>
                <p:sp>
                  <p:nvSpPr>
                    <p:cNvPr id="48" name="Zone de texte 210"/>
                    <p:cNvSpPr txBox="1"/>
                    <p:nvPr/>
                  </p:nvSpPr>
                  <p:spPr>
                    <a:xfrm>
                      <a:off x="0" y="1615786"/>
                      <a:ext cx="1230923" cy="504093"/>
                    </a:xfrm>
                    <a:prstGeom prst="rect">
                      <a:avLst/>
                    </a:prstGeom>
                    <a:noFill/>
                    <a:ln w="6350">
                      <a:noFill/>
                    </a:ln>
                  </p:spPr>
                  <p:txBody>
                    <a:bodyPr rot="0" spcFirstLastPara="0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Back-propagating beam shape</a:t>
                      </a:r>
                    </a:p>
                  </p:txBody>
                </p:sp>
              </p:grpSp>
              <p:grpSp>
                <p:nvGrpSpPr>
                  <p:cNvPr id="31" name="Groupe 30"/>
                  <p:cNvGrpSpPr/>
                  <p:nvPr/>
                </p:nvGrpSpPr>
                <p:grpSpPr>
                  <a:xfrm>
                    <a:off x="0" y="159328"/>
                    <a:ext cx="2614352" cy="1498600"/>
                    <a:chOff x="0" y="0"/>
                    <a:chExt cx="2614352" cy="1498600"/>
                  </a:xfrm>
                </p:grpSpPr>
                <p:sp>
                  <p:nvSpPr>
                    <p:cNvPr id="32" name="Rectangle 31"/>
                    <p:cNvSpPr/>
                    <p:nvPr/>
                  </p:nvSpPr>
                  <p:spPr>
                    <a:xfrm>
                      <a:off x="1669472" y="0"/>
                      <a:ext cx="944880" cy="1498600"/>
                    </a:xfrm>
                    <a:prstGeom prst="rect">
                      <a:avLst/>
                    </a:prstGeom>
                    <a:solidFill>
                      <a:schemeClr val="accent3">
                        <a:lumMod val="40000"/>
                        <a:lumOff val="6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fr-FR"/>
                    </a:p>
                  </p:txBody>
                </p:sp>
                <p:sp>
                  <p:nvSpPr>
                    <p:cNvPr id="33" name="Rectangle 32"/>
                    <p:cNvSpPr/>
                    <p:nvPr/>
                  </p:nvSpPr>
                  <p:spPr>
                    <a:xfrm>
                      <a:off x="1524000" y="83127"/>
                      <a:ext cx="1082040" cy="45085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fr-FR"/>
                    </a:p>
                  </p:txBody>
                </p:sp>
                <p:sp>
                  <p:nvSpPr>
                    <p:cNvPr id="34" name="Rectangle 33"/>
                    <p:cNvSpPr/>
                    <p:nvPr/>
                  </p:nvSpPr>
                  <p:spPr>
                    <a:xfrm>
                      <a:off x="1524000" y="187036"/>
                      <a:ext cx="1082040" cy="45719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fr-FR"/>
                    </a:p>
                  </p:txBody>
                </p:sp>
                <p:sp>
                  <p:nvSpPr>
                    <p:cNvPr id="35" name="Rectangle 34"/>
                    <p:cNvSpPr/>
                    <p:nvPr/>
                  </p:nvSpPr>
                  <p:spPr>
                    <a:xfrm>
                      <a:off x="1524000" y="422563"/>
                      <a:ext cx="1082040" cy="45085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fr-FR"/>
                    </a:p>
                  </p:txBody>
                </p:sp>
                <p:sp>
                  <p:nvSpPr>
                    <p:cNvPr id="36" name="Rectangle 35"/>
                    <p:cNvSpPr/>
                    <p:nvPr/>
                  </p:nvSpPr>
                  <p:spPr>
                    <a:xfrm>
                      <a:off x="1524000" y="900545"/>
                      <a:ext cx="1082040" cy="45085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fr-FR"/>
                    </a:p>
                  </p:txBody>
                </p:sp>
                <p:sp>
                  <p:nvSpPr>
                    <p:cNvPr id="37" name="Rectangle 36"/>
                    <p:cNvSpPr/>
                    <p:nvPr/>
                  </p:nvSpPr>
                  <p:spPr>
                    <a:xfrm>
                      <a:off x="1524000" y="1233054"/>
                      <a:ext cx="1082040" cy="45085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fr-FR"/>
                    </a:p>
                  </p:txBody>
                </p:sp>
                <p:sp>
                  <p:nvSpPr>
                    <p:cNvPr id="38" name="Rectangle 37"/>
                    <p:cNvSpPr/>
                    <p:nvPr/>
                  </p:nvSpPr>
                  <p:spPr>
                    <a:xfrm>
                      <a:off x="1517072" y="1378527"/>
                      <a:ext cx="1082040" cy="45085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fr-FR"/>
                    </a:p>
                  </p:txBody>
                </p:sp>
                <p:sp>
                  <p:nvSpPr>
                    <p:cNvPr id="39" name="Zone de texte 211"/>
                    <p:cNvSpPr txBox="1"/>
                    <p:nvPr/>
                  </p:nvSpPr>
                  <p:spPr>
                    <a:xfrm>
                      <a:off x="0" y="443345"/>
                      <a:ext cx="1236784" cy="662354"/>
                    </a:xfrm>
                    <a:prstGeom prst="rect">
                      <a:avLst/>
                    </a:prstGeom>
                    <a:noFill/>
                    <a:ln w="6350">
                      <a:noFill/>
                    </a:ln>
                  </p:spPr>
                  <p:txBody>
                    <a:bodyPr rot="0" spcFirstLastPara="0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Back-propagating beams</a:t>
                      </a:r>
                    </a:p>
                  </p:txBody>
                </p:sp>
                <p:sp>
                  <p:nvSpPr>
                    <p:cNvPr id="40" name="Triangle isocèle 39"/>
                    <p:cNvSpPr/>
                    <p:nvPr/>
                  </p:nvSpPr>
                  <p:spPr>
                    <a:xfrm rot="5400000">
                      <a:off x="1291936" y="-72737"/>
                      <a:ext cx="139065" cy="355600"/>
                    </a:xfrm>
                    <a:prstGeom prst="triangle">
                      <a:avLst/>
                    </a:prstGeom>
                    <a:solidFill>
                      <a:schemeClr val="accent1">
                        <a:lumMod val="60000"/>
                        <a:lumOff val="4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fr-FR"/>
                    </a:p>
                  </p:txBody>
                </p:sp>
                <p:sp>
                  <p:nvSpPr>
                    <p:cNvPr id="41" name="Triangle isocèle 40"/>
                    <p:cNvSpPr/>
                    <p:nvPr/>
                  </p:nvSpPr>
                  <p:spPr>
                    <a:xfrm rot="5400000">
                      <a:off x="1291936" y="31172"/>
                      <a:ext cx="139065" cy="355746"/>
                    </a:xfrm>
                    <a:prstGeom prst="triangle">
                      <a:avLst/>
                    </a:prstGeom>
                    <a:solidFill>
                      <a:schemeClr val="accent1">
                        <a:lumMod val="60000"/>
                        <a:lumOff val="4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fr-FR"/>
                    </a:p>
                  </p:txBody>
                </p:sp>
                <p:sp>
                  <p:nvSpPr>
                    <p:cNvPr id="42" name="Triangle isocèle 41"/>
                    <p:cNvSpPr/>
                    <p:nvPr/>
                  </p:nvSpPr>
                  <p:spPr>
                    <a:xfrm rot="5400000">
                      <a:off x="1291936" y="273627"/>
                      <a:ext cx="139065" cy="355746"/>
                    </a:xfrm>
                    <a:prstGeom prst="triangle">
                      <a:avLst/>
                    </a:prstGeom>
                    <a:solidFill>
                      <a:schemeClr val="accent1">
                        <a:lumMod val="60000"/>
                        <a:lumOff val="4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fr-FR"/>
                    </a:p>
                  </p:txBody>
                </p:sp>
                <p:sp>
                  <p:nvSpPr>
                    <p:cNvPr id="43" name="Triangle isocèle 42"/>
                    <p:cNvSpPr/>
                    <p:nvPr/>
                  </p:nvSpPr>
                  <p:spPr>
                    <a:xfrm rot="5400000">
                      <a:off x="1298863" y="744682"/>
                      <a:ext cx="139065" cy="355746"/>
                    </a:xfrm>
                    <a:prstGeom prst="triangle">
                      <a:avLst/>
                    </a:prstGeom>
                    <a:solidFill>
                      <a:schemeClr val="accent1">
                        <a:lumMod val="60000"/>
                        <a:lumOff val="4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fr-FR"/>
                    </a:p>
                  </p:txBody>
                </p:sp>
                <p:sp>
                  <p:nvSpPr>
                    <p:cNvPr id="44" name="Triangle isocèle 43"/>
                    <p:cNvSpPr/>
                    <p:nvPr/>
                  </p:nvSpPr>
                  <p:spPr>
                    <a:xfrm rot="5400000">
                      <a:off x="1285009" y="1070263"/>
                      <a:ext cx="139065" cy="355746"/>
                    </a:xfrm>
                    <a:prstGeom prst="triangle">
                      <a:avLst/>
                    </a:prstGeom>
                    <a:solidFill>
                      <a:schemeClr val="accent1">
                        <a:lumMod val="60000"/>
                        <a:lumOff val="4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fr-FR"/>
                    </a:p>
                  </p:txBody>
                </p:sp>
                <p:sp>
                  <p:nvSpPr>
                    <p:cNvPr id="45" name="Triangle isocèle 44"/>
                    <p:cNvSpPr/>
                    <p:nvPr/>
                  </p:nvSpPr>
                  <p:spPr>
                    <a:xfrm rot="5400000">
                      <a:off x="1291936" y="1222663"/>
                      <a:ext cx="139065" cy="355746"/>
                    </a:xfrm>
                    <a:prstGeom prst="triangle">
                      <a:avLst/>
                    </a:prstGeom>
                    <a:solidFill>
                      <a:schemeClr val="accent1">
                        <a:lumMod val="60000"/>
                        <a:lumOff val="4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fr-FR"/>
                    </a:p>
                  </p:txBody>
                </p:sp>
              </p:grpSp>
            </p:grpSp>
            <p:grpSp>
              <p:nvGrpSpPr>
                <p:cNvPr id="22" name="Groupe 21"/>
                <p:cNvGrpSpPr/>
                <p:nvPr/>
              </p:nvGrpSpPr>
              <p:grpSpPr>
                <a:xfrm>
                  <a:off x="4856018" y="0"/>
                  <a:ext cx="1738688" cy="2159115"/>
                  <a:chOff x="0" y="0"/>
                  <a:chExt cx="1738688" cy="2159115"/>
                </a:xfrm>
              </p:grpSpPr>
              <p:sp>
                <p:nvSpPr>
                  <p:cNvPr id="23" name="Rectangle 22"/>
                  <p:cNvSpPr/>
                  <p:nvPr/>
                </p:nvSpPr>
                <p:spPr>
                  <a:xfrm rot="2694639">
                    <a:off x="408709" y="138545"/>
                    <a:ext cx="79117" cy="2020570"/>
                  </a:xfrm>
                  <a:prstGeom prst="rect">
                    <a:avLst/>
                  </a:prstGeom>
                  <a:solidFill>
                    <a:schemeClr val="bg2">
                      <a:lumMod val="75000"/>
                    </a:schemeClr>
                  </a:solidFill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fr-FR"/>
                  </a:p>
                </p:txBody>
              </p:sp>
              <p:cxnSp>
                <p:nvCxnSpPr>
                  <p:cNvPr id="24" name="Connecteur droit avec flèche 23"/>
                  <p:cNvCxnSpPr/>
                  <p:nvPr/>
                </p:nvCxnSpPr>
                <p:spPr>
                  <a:xfrm>
                    <a:off x="581891" y="1212272"/>
                    <a:ext cx="415290" cy="6350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" name="Connecteur droit avec flèche 24"/>
                  <p:cNvCxnSpPr/>
                  <p:nvPr/>
                </p:nvCxnSpPr>
                <p:spPr>
                  <a:xfrm flipH="1" flipV="1">
                    <a:off x="353291" y="588818"/>
                    <a:ext cx="13335" cy="476250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6" name="Zone de texte 229"/>
                  <p:cNvSpPr txBox="1"/>
                  <p:nvPr/>
                </p:nvSpPr>
                <p:spPr>
                  <a:xfrm>
                    <a:off x="0" y="0"/>
                    <a:ext cx="1045961" cy="644236"/>
                  </a:xfrm>
                  <a:prstGeom prst="rect">
                    <a:avLst/>
                  </a:prstGeom>
                  <a:noFill/>
                  <a:ln w="6350">
                    <a:noFill/>
                  </a:ln>
                </p:spPr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Toward photometric chanel</a:t>
                    </a:r>
                  </a:p>
                </p:txBody>
              </p:sp>
              <p:sp>
                <p:nvSpPr>
                  <p:cNvPr id="27" name="Zone de texte 230"/>
                  <p:cNvSpPr txBox="1"/>
                  <p:nvPr/>
                </p:nvSpPr>
                <p:spPr>
                  <a:xfrm>
                    <a:off x="637309" y="1274618"/>
                    <a:ext cx="1101379" cy="671945"/>
                  </a:xfrm>
                  <a:prstGeom prst="rect">
                    <a:avLst/>
                  </a:prstGeom>
                  <a:noFill/>
                  <a:ln w="6350">
                    <a:noFill/>
                  </a:ln>
                </p:spPr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Toward interferometric chanel</a:t>
                    </a:r>
                  </a:p>
                </p:txBody>
              </p:sp>
            </p:grpSp>
          </p:grpSp>
          <p:sp>
            <p:nvSpPr>
              <p:cNvPr id="20" name="Zone de texte 233"/>
              <p:cNvSpPr txBox="1"/>
              <p:nvPr/>
            </p:nvSpPr>
            <p:spPr>
              <a:xfrm>
                <a:off x="0" y="3331672"/>
                <a:ext cx="6594475" cy="266700"/>
              </a:xfrm>
              <a:prstGeom prst="rect">
                <a:avLst/>
              </a:prstGeom>
              <a:solidFill>
                <a:prstClr val="white"/>
              </a:solidFill>
              <a:ln>
                <a:noFill/>
              </a:ln>
            </p:spPr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>
                  <a:spcAft>
                    <a:spcPts val="1000"/>
                  </a:spcAft>
                </a:pPr>
                <a:r>
                  <a:rPr lang="en-US" sz="900" i="1">
                    <a:solidFill>
                      <a:srgbClr val="44546A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Figure 23: Optical concept of the back fiber injection system</a:t>
                </a:r>
                <a:endParaRPr lang="fr-FR" sz="900" i="1">
                  <a:solidFill>
                    <a:srgbClr val="44546A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15" name="Connecteur droit avec flèche 14"/>
            <p:cNvCxnSpPr/>
            <p:nvPr/>
          </p:nvCxnSpPr>
          <p:spPr>
            <a:xfrm flipV="1">
              <a:off x="3622964" y="2376054"/>
              <a:ext cx="6927" cy="32558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avec flèche 15"/>
            <p:cNvCxnSpPr/>
            <p:nvPr/>
          </p:nvCxnSpPr>
          <p:spPr>
            <a:xfrm flipH="1" flipV="1">
              <a:off x="2667000" y="1461654"/>
              <a:ext cx="893618" cy="692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avec flèche 16"/>
            <p:cNvCxnSpPr/>
            <p:nvPr/>
          </p:nvCxnSpPr>
          <p:spPr>
            <a:xfrm>
              <a:off x="2611582" y="249381"/>
              <a:ext cx="2305487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Zone de texte 239"/>
            <p:cNvSpPr txBox="1"/>
            <p:nvPr/>
          </p:nvSpPr>
          <p:spPr>
            <a:xfrm>
              <a:off x="3546764" y="0"/>
              <a:ext cx="1440873" cy="484909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100mm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4034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C5C7577-8678-44A8-9856-2463641B5B60}"/>
              </a:ext>
            </a:extLst>
          </p:cNvPr>
          <p:cNvSpPr/>
          <p:nvPr/>
        </p:nvSpPr>
        <p:spPr>
          <a:xfrm>
            <a:off x="0" y="0"/>
            <a:ext cx="12192000" cy="7382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highlight>
                <a:srgbClr val="C0C0C0"/>
              </a:highlight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15A6887-88CE-478E-83E0-F1C55EA2A3D5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4" b="15315"/>
          <a:stretch/>
        </p:blipFill>
        <p:spPr bwMode="auto">
          <a:xfrm>
            <a:off x="0" y="-1"/>
            <a:ext cx="1222127" cy="67111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 7" descr="Résultat de recherche d'images pour &quot;logo chara array&quot;">
            <a:extLst>
              <a:ext uri="{FF2B5EF4-FFF2-40B4-BE49-F238E27FC236}">
                <a16:creationId xmlns:a16="http://schemas.microsoft.com/office/drawing/2014/main" id="{827561C9-B209-4AC0-8154-2139511B137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4161" y="33554"/>
            <a:ext cx="651061" cy="67112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E8BA4CF-BD15-4794-AE99-CCE8DCA1014F}"/>
              </a:ext>
            </a:extLst>
          </p:cNvPr>
          <p:cNvSpPr/>
          <p:nvPr/>
        </p:nvSpPr>
        <p:spPr>
          <a:xfrm>
            <a:off x="0" y="6551802"/>
            <a:ext cx="12192000" cy="30619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highlight>
                <a:srgbClr val="C0C0C0"/>
              </a:highlight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8BC6520-CE95-4E6B-95B2-9115C777F98F}"/>
              </a:ext>
            </a:extLst>
          </p:cNvPr>
          <p:cNvSpPr txBox="1"/>
          <p:nvPr/>
        </p:nvSpPr>
        <p:spPr>
          <a:xfrm>
            <a:off x="8951561" y="6543412"/>
            <a:ext cx="32404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SPICA-VIS Design </a:t>
            </a:r>
            <a:r>
              <a:rPr lang="fr-FR" sz="1400" dirty="0" err="1"/>
              <a:t>Review</a:t>
            </a:r>
            <a:r>
              <a:rPr lang="fr-FR" sz="1400" dirty="0"/>
              <a:t>, July 23-24, 2020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D5E98F0-94BC-4872-9107-9F04B82C23E2}"/>
              </a:ext>
            </a:extLst>
          </p:cNvPr>
          <p:cNvSpPr txBox="1"/>
          <p:nvPr/>
        </p:nvSpPr>
        <p:spPr>
          <a:xfrm>
            <a:off x="3113633" y="86901"/>
            <a:ext cx="59647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Optical study of the spectrograph </a:t>
            </a:r>
            <a:endParaRPr lang="fr-FR" sz="3200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332F0C6E-6C06-41BF-8549-56CF8561D87B}"/>
              </a:ext>
            </a:extLst>
          </p:cNvPr>
          <p:cNvSpPr txBox="1"/>
          <p:nvPr/>
        </p:nvSpPr>
        <p:spPr>
          <a:xfrm>
            <a:off x="1" y="6551802"/>
            <a:ext cx="12570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Cyril Pannetier</a:t>
            </a:r>
            <a:endParaRPr lang="fr-FR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940644" y="1935203"/>
                <a:ext cx="7137722" cy="34163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b="1" dirty="0" smtClean="0"/>
                  <a:t>Low </a:t>
                </a:r>
                <a:r>
                  <a:rPr lang="fr-FR" b="1" dirty="0" err="1" smtClean="0"/>
                  <a:t>resolution</a:t>
                </a:r>
                <a:r>
                  <a:rPr lang="fr-FR" dirty="0" smtClean="0"/>
                  <a:t>: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</a:rPr>
                      <m:t>∼140</m:t>
                    </m:r>
                  </m:oMath>
                </a14:m>
                <a:endParaRPr lang="fr-FR" dirty="0"/>
              </a:p>
              <a:p>
                <a:pPr lvl="1"/>
                <a:r>
                  <a:rPr lang="fr-FR" dirty="0"/>
                  <a:t>[650-850] </a:t>
                </a:r>
                <a:r>
                  <a:rPr lang="fr-FR" dirty="0" smtClean="0"/>
                  <a:t>on 100 pixels</a:t>
                </a:r>
              </a:p>
              <a:p>
                <a:pPr lvl="1"/>
                <a:endParaRPr lang="fr-FR" dirty="0"/>
              </a:p>
              <a:p>
                <a:r>
                  <a:rPr lang="fr-FR" b="1" dirty="0" smtClean="0"/>
                  <a:t>Medium </a:t>
                </a:r>
                <a:r>
                  <a:rPr lang="fr-FR" b="1" dirty="0" err="1" smtClean="0"/>
                  <a:t>resolution</a:t>
                </a:r>
                <a:r>
                  <a:rPr lang="fr-FR" dirty="0" smtClean="0"/>
                  <a:t>: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</a:rPr>
                      <m:t>∼3600</m:t>
                    </m:r>
                  </m:oMath>
                </a14:m>
                <a:endParaRPr lang="fr-FR" dirty="0"/>
              </a:p>
              <a:p>
                <a:pPr lvl="1"/>
                <a:r>
                  <a:rPr lang="fr-FR" dirty="0" err="1" smtClean="0"/>
                  <a:t>Bandwidth</a:t>
                </a:r>
                <a:r>
                  <a:rPr lang="fr-FR" dirty="0" smtClean="0"/>
                  <a:t>: </a:t>
                </a:r>
                <a:r>
                  <a:rPr lang="fr-FR" dirty="0"/>
                  <a:t>70nm @</a:t>
                </a:r>
                <a:r>
                  <a:rPr lang="fr-FR" dirty="0" smtClean="0"/>
                  <a:t>650nm</a:t>
                </a:r>
              </a:p>
              <a:p>
                <a:pPr lvl="1"/>
                <a:endParaRPr lang="fr-FR" dirty="0"/>
              </a:p>
              <a:p>
                <a:r>
                  <a:rPr lang="fr-FR" b="1" dirty="0" smtClean="0"/>
                  <a:t>High </a:t>
                </a:r>
                <a:r>
                  <a:rPr lang="fr-FR" b="1" dirty="0" err="1" smtClean="0"/>
                  <a:t>resolution</a:t>
                </a:r>
                <a:r>
                  <a:rPr lang="fr-FR" dirty="0"/>
                  <a:t>: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</a:rPr>
                      <m:t>∼1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000</m:t>
                    </m:r>
                  </m:oMath>
                </a14:m>
                <a:endParaRPr lang="fr-FR" dirty="0"/>
              </a:p>
              <a:p>
                <a:pPr lvl="1"/>
                <a:r>
                  <a:rPr lang="fr-FR" dirty="0" err="1" smtClean="0"/>
                  <a:t>Bandwidth</a:t>
                </a:r>
                <a:r>
                  <a:rPr lang="fr-FR" dirty="0" smtClean="0"/>
                  <a:t>: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</a:rPr>
                      <m:t>∼25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𝑛𝑚</m:t>
                    </m:r>
                  </m:oMath>
                </a14:m>
                <a:r>
                  <a:rPr lang="fr-FR" dirty="0"/>
                  <a:t> @650nm</a:t>
                </a:r>
              </a:p>
              <a:p>
                <a:pPr lvl="1"/>
                <a:endParaRPr lang="fr-FR" dirty="0"/>
              </a:p>
              <a:p>
                <a:r>
                  <a:rPr lang="fr-FR" b="1" dirty="0" err="1" smtClean="0"/>
                  <a:t>Throughput</a:t>
                </a:r>
                <a:r>
                  <a:rPr lang="fr-FR" b="1" dirty="0"/>
                  <a:t>:</a:t>
                </a:r>
                <a:r>
                  <a:rPr lang="fr-FR" dirty="0" smtClean="0"/>
                  <a:t> &gt; </a:t>
                </a:r>
                <a:r>
                  <a:rPr lang="fr-FR" dirty="0"/>
                  <a:t>86% </a:t>
                </a:r>
                <a:r>
                  <a:rPr lang="fr-FR" dirty="0">
                    <a:sym typeface="Wingdings" panose="05000000000000000000" pitchFamily="2" charset="2"/>
                  </a:rPr>
                  <a:t></a:t>
                </a:r>
                <a:r>
                  <a:rPr lang="fr-FR" dirty="0"/>
                  <a:t> 95% </a:t>
                </a:r>
                <a:r>
                  <a:rPr lang="fr-FR" dirty="0" smtClean="0"/>
                  <a:t>?</a:t>
                </a:r>
              </a:p>
              <a:p>
                <a:endParaRPr lang="fr-FR" dirty="0"/>
              </a:p>
              <a:p>
                <a:r>
                  <a:rPr lang="fr-FR" b="1" dirty="0" smtClean="0"/>
                  <a:t>Max </a:t>
                </a:r>
                <a:r>
                  <a:rPr lang="fr-FR" b="1" dirty="0" err="1" smtClean="0"/>
                  <a:t>Readout</a:t>
                </a:r>
                <a:r>
                  <a:rPr lang="fr-FR" b="1" dirty="0" smtClean="0"/>
                  <a:t> rate:</a:t>
                </a:r>
                <a:r>
                  <a:rPr lang="fr-FR" dirty="0" smtClean="0"/>
                  <a:t> 20Hz (50 images/seconde)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0644" y="1935203"/>
                <a:ext cx="7137722" cy="3416320"/>
              </a:xfrm>
              <a:prstGeom prst="rect">
                <a:avLst/>
              </a:prstGeom>
              <a:blipFill>
                <a:blip r:embed="rId4"/>
                <a:stretch>
                  <a:fillRect l="-683" t="-891" b="-178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ZoneTexte 11"/>
          <p:cNvSpPr txBox="1"/>
          <p:nvPr/>
        </p:nvSpPr>
        <p:spPr>
          <a:xfrm>
            <a:off x="191588" y="825132"/>
            <a:ext cx="3405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Performances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32583924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C5C7577-8678-44A8-9856-2463641B5B60}"/>
              </a:ext>
            </a:extLst>
          </p:cNvPr>
          <p:cNvSpPr/>
          <p:nvPr/>
        </p:nvSpPr>
        <p:spPr>
          <a:xfrm>
            <a:off x="0" y="0"/>
            <a:ext cx="12192000" cy="7382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highlight>
                <a:srgbClr val="C0C0C0"/>
              </a:highlight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15A6887-88CE-478E-83E0-F1C55EA2A3D5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4" b="15315"/>
          <a:stretch/>
        </p:blipFill>
        <p:spPr bwMode="auto">
          <a:xfrm>
            <a:off x="0" y="-1"/>
            <a:ext cx="1222127" cy="67111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 7" descr="Résultat de recherche d'images pour &quot;logo chara array&quot;">
            <a:extLst>
              <a:ext uri="{FF2B5EF4-FFF2-40B4-BE49-F238E27FC236}">
                <a16:creationId xmlns:a16="http://schemas.microsoft.com/office/drawing/2014/main" id="{827561C9-B209-4AC0-8154-2139511B137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4161" y="33554"/>
            <a:ext cx="651061" cy="67112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E8BA4CF-BD15-4794-AE99-CCE8DCA1014F}"/>
              </a:ext>
            </a:extLst>
          </p:cNvPr>
          <p:cNvSpPr/>
          <p:nvPr/>
        </p:nvSpPr>
        <p:spPr>
          <a:xfrm>
            <a:off x="0" y="6551802"/>
            <a:ext cx="12192000" cy="30619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highlight>
                <a:srgbClr val="C0C0C0"/>
              </a:highlight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8BC6520-CE95-4E6B-95B2-9115C777F98F}"/>
              </a:ext>
            </a:extLst>
          </p:cNvPr>
          <p:cNvSpPr txBox="1"/>
          <p:nvPr/>
        </p:nvSpPr>
        <p:spPr>
          <a:xfrm>
            <a:off x="8951561" y="6543412"/>
            <a:ext cx="32404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SPICA-VIS Design </a:t>
            </a:r>
            <a:r>
              <a:rPr lang="fr-FR" sz="1400" dirty="0" err="1"/>
              <a:t>Review</a:t>
            </a:r>
            <a:r>
              <a:rPr lang="fr-FR" sz="1400" dirty="0"/>
              <a:t>, July 23-24, 2020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D5E98F0-94BC-4872-9107-9F04B82C23E2}"/>
              </a:ext>
            </a:extLst>
          </p:cNvPr>
          <p:cNvSpPr txBox="1"/>
          <p:nvPr/>
        </p:nvSpPr>
        <p:spPr>
          <a:xfrm>
            <a:off x="3113633" y="86901"/>
            <a:ext cx="59647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Optical study of the spectrograph </a:t>
            </a:r>
            <a:endParaRPr lang="fr-FR" sz="3200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332F0C6E-6C06-41BF-8549-56CF8561D87B}"/>
              </a:ext>
            </a:extLst>
          </p:cNvPr>
          <p:cNvSpPr txBox="1"/>
          <p:nvPr/>
        </p:nvSpPr>
        <p:spPr>
          <a:xfrm>
            <a:off x="1" y="6551802"/>
            <a:ext cx="12570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Cyril Pannetier</a:t>
            </a:r>
            <a:endParaRPr lang="fr-FR" sz="1400" dirty="0"/>
          </a:p>
        </p:txBody>
      </p:sp>
      <p:sp>
        <p:nvSpPr>
          <p:cNvPr id="2" name="ZoneTexte 1"/>
          <p:cNvSpPr txBox="1"/>
          <p:nvPr/>
        </p:nvSpPr>
        <p:spPr>
          <a:xfrm>
            <a:off x="191588" y="825132"/>
            <a:ext cx="3405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/>
              <a:t>Dimensioning</a:t>
            </a:r>
            <a:r>
              <a:rPr lang="fr-FR" b="1" dirty="0" smtClean="0"/>
              <a:t> of the system</a:t>
            </a:r>
            <a:endParaRPr lang="fr-FR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Espace réservé du contenu 3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277354890"/>
                  </p:ext>
                </p:extLst>
              </p:nvPr>
            </p:nvGraphicFramePr>
            <p:xfrm>
              <a:off x="1886493" y="2313305"/>
              <a:ext cx="8419013" cy="2743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90247">
                      <a:extLst>
                        <a:ext uri="{9D8B030D-6E8A-4147-A177-3AD203B41FA5}">
                          <a16:colId xmlns:a16="http://schemas.microsoft.com/office/drawing/2014/main" val="2261933608"/>
                        </a:ext>
                      </a:extLst>
                    </a:gridCol>
                    <a:gridCol w="1254796">
                      <a:extLst>
                        <a:ext uri="{9D8B030D-6E8A-4147-A177-3AD203B41FA5}">
                          <a16:colId xmlns:a16="http://schemas.microsoft.com/office/drawing/2014/main" val="3933401985"/>
                        </a:ext>
                      </a:extLst>
                    </a:gridCol>
                    <a:gridCol w="1763498">
                      <a:extLst>
                        <a:ext uri="{9D8B030D-6E8A-4147-A177-3AD203B41FA5}">
                          <a16:colId xmlns:a16="http://schemas.microsoft.com/office/drawing/2014/main" val="3658715043"/>
                        </a:ext>
                      </a:extLst>
                    </a:gridCol>
                    <a:gridCol w="1605236">
                      <a:extLst>
                        <a:ext uri="{9D8B030D-6E8A-4147-A177-3AD203B41FA5}">
                          <a16:colId xmlns:a16="http://schemas.microsoft.com/office/drawing/2014/main" val="1498150084"/>
                        </a:ext>
                      </a:extLst>
                    </a:gridCol>
                    <a:gridCol w="1605236">
                      <a:extLst>
                        <a:ext uri="{9D8B030D-6E8A-4147-A177-3AD203B41FA5}">
                          <a16:colId xmlns:a16="http://schemas.microsoft.com/office/drawing/2014/main" val="378099412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fr-FR" b="1" dirty="0" err="1" smtClean="0"/>
                            <a:t>Element</a:t>
                          </a:r>
                          <a:endParaRPr lang="fr-FR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Focale (mm)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Espace</a:t>
                          </a:r>
                          <a:r>
                            <a:rPr lang="fr-FR" baseline="0" dirty="0" smtClean="0"/>
                            <a:t> avant (mm)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b="1" dirty="0" smtClean="0"/>
                            <a:t>Diamètre (mm)</a:t>
                          </a:r>
                          <a:endParaRPr lang="fr-FR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b="1" dirty="0" smtClean="0"/>
                            <a:t>Détails</a:t>
                          </a:r>
                          <a:endParaRPr lang="fr-FR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568431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fr-FR" b="1" dirty="0" smtClean="0"/>
                            <a:t>Microlentilles</a:t>
                          </a:r>
                        </a:p>
                        <a:p>
                          <a:r>
                            <a:rPr lang="fr-FR" b="1" dirty="0" smtClean="0"/>
                            <a:t>(NA=0,12</a:t>
                          </a:r>
                          <a:r>
                            <a:rPr lang="fr-FR" b="1" baseline="0" dirty="0" smtClean="0"/>
                            <a:t> = </a:t>
                          </a:r>
                          <a:r>
                            <a:rPr lang="fr-FR" b="1" baseline="0" dirty="0" err="1" smtClean="0"/>
                            <a:t>NA_fibre</a:t>
                          </a:r>
                          <a:r>
                            <a:rPr lang="fr-FR" b="1" baseline="0" dirty="0" smtClean="0"/>
                            <a:t>) </a:t>
                          </a:r>
                        </a:p>
                        <a:p>
                          <a:r>
                            <a:rPr lang="fr-FR" b="1" baseline="0" dirty="0" smtClean="0">
                              <a:sym typeface="Wingdings" panose="05000000000000000000" pitchFamily="2" charset="2"/>
                            </a:rPr>
                            <a:t> </a:t>
                          </a:r>
                          <a14:m>
                            <m:oMath xmlns:m="http://schemas.openxmlformats.org/officeDocument/2006/math">
                              <m:r>
                                <a:rPr lang="fr-FR" b="1" i="0" baseline="0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𝐑</m:t>
                              </m:r>
                              <m:r>
                                <a:rPr lang="fr-FR" b="1" i="1" baseline="0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=</m:t>
                              </m:r>
                              <m:r>
                                <a:rPr lang="fr-FR" b="1" i="1" baseline="0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𝟏</m:t>
                              </m:r>
                              <m:r>
                                <a:rPr lang="fr-FR" b="1" i="1" baseline="0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,</m:t>
                              </m:r>
                              <m:r>
                                <a:rPr lang="fr-FR" b="1" i="1" baseline="0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𝟒</m:t>
                              </m:r>
                              <m:sSub>
                                <m:sSubPr>
                                  <m:ctrlPr>
                                    <a:rPr lang="fr-FR" b="1" i="1" baseline="0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</m:ctrlPr>
                                </m:sSubPr>
                                <m:e>
                                  <m:r>
                                    <a:rPr lang="fr-FR" b="1" i="1" baseline="0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𝝎</m:t>
                                  </m:r>
                                </m:e>
                                <m:sub>
                                  <m:r>
                                    <a:rPr lang="fr-FR" b="1" i="1" baseline="0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𝟎</m:t>
                                  </m:r>
                                </m:sub>
                              </m:sSub>
                            </m:oMath>
                          </a14:m>
                          <a:endParaRPr lang="fr-FR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0,900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0,900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b="1" dirty="0" smtClean="0"/>
                            <a:t>0,218</a:t>
                          </a:r>
                          <a:endParaRPr lang="fr-FR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b="1" dirty="0" smtClean="0"/>
                            <a:t>Custom </a:t>
                          </a:r>
                          <a:r>
                            <a:rPr lang="fr-FR" b="0" dirty="0" smtClean="0"/>
                            <a:t>AMUS.de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022403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fr-FR" b="1" dirty="0" err="1" smtClean="0"/>
                            <a:t>Beam</a:t>
                          </a:r>
                          <a:r>
                            <a:rPr lang="fr-FR" b="1" dirty="0" smtClean="0"/>
                            <a:t>-Splitter</a:t>
                          </a:r>
                          <a:endParaRPr lang="fr-FR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200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b="1" dirty="0" smtClean="0"/>
                            <a:t>12</a:t>
                          </a:r>
                          <a:endParaRPr lang="fr-FR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b="0" dirty="0" smtClean="0"/>
                            <a:t>Transmission</a:t>
                          </a:r>
                          <a:r>
                            <a:rPr lang="fr-FR" b="0" baseline="0" dirty="0" smtClean="0"/>
                            <a:t> 10/90</a:t>
                          </a:r>
                        </a:p>
                        <a:p>
                          <a:r>
                            <a:rPr lang="fr-FR" b="1" baseline="0" dirty="0" smtClean="0"/>
                            <a:t>Custom</a:t>
                          </a:r>
                          <a:endParaRPr lang="fr-FR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151712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Espace réservé du contenu 3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277354890"/>
                  </p:ext>
                </p:extLst>
              </p:nvPr>
            </p:nvGraphicFramePr>
            <p:xfrm>
              <a:off x="1886493" y="2313305"/>
              <a:ext cx="8419013" cy="2743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90247">
                      <a:extLst>
                        <a:ext uri="{9D8B030D-6E8A-4147-A177-3AD203B41FA5}">
                          <a16:colId xmlns:a16="http://schemas.microsoft.com/office/drawing/2014/main" val="2261933608"/>
                        </a:ext>
                      </a:extLst>
                    </a:gridCol>
                    <a:gridCol w="1254796">
                      <a:extLst>
                        <a:ext uri="{9D8B030D-6E8A-4147-A177-3AD203B41FA5}">
                          <a16:colId xmlns:a16="http://schemas.microsoft.com/office/drawing/2014/main" val="3933401985"/>
                        </a:ext>
                      </a:extLst>
                    </a:gridCol>
                    <a:gridCol w="1763498">
                      <a:extLst>
                        <a:ext uri="{9D8B030D-6E8A-4147-A177-3AD203B41FA5}">
                          <a16:colId xmlns:a16="http://schemas.microsoft.com/office/drawing/2014/main" val="3658715043"/>
                        </a:ext>
                      </a:extLst>
                    </a:gridCol>
                    <a:gridCol w="1605236">
                      <a:extLst>
                        <a:ext uri="{9D8B030D-6E8A-4147-A177-3AD203B41FA5}">
                          <a16:colId xmlns:a16="http://schemas.microsoft.com/office/drawing/2014/main" val="1498150084"/>
                        </a:ext>
                      </a:extLst>
                    </a:gridCol>
                    <a:gridCol w="1605236">
                      <a:extLst>
                        <a:ext uri="{9D8B030D-6E8A-4147-A177-3AD203B41FA5}">
                          <a16:colId xmlns:a16="http://schemas.microsoft.com/office/drawing/2014/main" val="3780994127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r>
                            <a:rPr lang="fr-FR" b="1" dirty="0" err="1" smtClean="0"/>
                            <a:t>Element</a:t>
                          </a:r>
                          <a:endParaRPr lang="fr-FR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Focale (mm)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Espace</a:t>
                          </a:r>
                          <a:r>
                            <a:rPr lang="fr-FR" baseline="0" dirty="0" smtClean="0"/>
                            <a:t> avant (mm)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b="1" dirty="0" smtClean="0"/>
                            <a:t>Diamètre (mm)</a:t>
                          </a:r>
                          <a:endParaRPr lang="fr-FR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b="1" dirty="0" smtClean="0"/>
                            <a:t>Détails</a:t>
                          </a:r>
                          <a:endParaRPr lang="fr-FR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5684314"/>
                      </a:ext>
                    </a:extLst>
                  </a:tr>
                  <a:tr h="118872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4"/>
                          <a:stretch>
                            <a:fillRect l="-278" t="-56122" r="-285000" b="-841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0,900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0,900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b="1" dirty="0" smtClean="0"/>
                            <a:t>0,218</a:t>
                          </a:r>
                          <a:endParaRPr lang="fr-FR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b="1" dirty="0" smtClean="0"/>
                            <a:t>Custom </a:t>
                          </a:r>
                          <a:r>
                            <a:rPr lang="fr-FR" b="0" dirty="0" smtClean="0"/>
                            <a:t>AMUS.de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02240320"/>
                      </a:ext>
                    </a:extLst>
                  </a:tr>
                  <a:tr h="914400">
                    <a:tc>
                      <a:txBody>
                        <a:bodyPr/>
                        <a:lstStyle/>
                        <a:p>
                          <a:r>
                            <a:rPr lang="fr-FR" b="1" dirty="0" err="1" smtClean="0"/>
                            <a:t>Beam</a:t>
                          </a:r>
                          <a:r>
                            <a:rPr lang="fr-FR" b="1" dirty="0" smtClean="0"/>
                            <a:t>-Splitter</a:t>
                          </a:r>
                          <a:endParaRPr lang="fr-FR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200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b="1" dirty="0" smtClean="0"/>
                            <a:t>12</a:t>
                          </a:r>
                          <a:endParaRPr lang="fr-FR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b="0" dirty="0" smtClean="0"/>
                            <a:t>Transmission</a:t>
                          </a:r>
                          <a:r>
                            <a:rPr lang="fr-FR" b="0" baseline="0" dirty="0" smtClean="0"/>
                            <a:t> 10/90</a:t>
                          </a:r>
                        </a:p>
                        <a:p>
                          <a:r>
                            <a:rPr lang="fr-FR" b="1" baseline="0" dirty="0" smtClean="0"/>
                            <a:t>Custom</a:t>
                          </a:r>
                          <a:endParaRPr lang="fr-FR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151712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4310522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C5C7577-8678-44A8-9856-2463641B5B60}"/>
              </a:ext>
            </a:extLst>
          </p:cNvPr>
          <p:cNvSpPr/>
          <p:nvPr/>
        </p:nvSpPr>
        <p:spPr>
          <a:xfrm>
            <a:off x="0" y="0"/>
            <a:ext cx="12192000" cy="7382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highlight>
                <a:srgbClr val="C0C0C0"/>
              </a:highlight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15A6887-88CE-478E-83E0-F1C55EA2A3D5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4" b="15315"/>
          <a:stretch/>
        </p:blipFill>
        <p:spPr bwMode="auto">
          <a:xfrm>
            <a:off x="0" y="-1"/>
            <a:ext cx="1222127" cy="67111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 7" descr="Résultat de recherche d'images pour &quot;logo chara array&quot;">
            <a:extLst>
              <a:ext uri="{FF2B5EF4-FFF2-40B4-BE49-F238E27FC236}">
                <a16:creationId xmlns:a16="http://schemas.microsoft.com/office/drawing/2014/main" id="{827561C9-B209-4AC0-8154-2139511B137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4161" y="33554"/>
            <a:ext cx="651061" cy="67112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E8BA4CF-BD15-4794-AE99-CCE8DCA1014F}"/>
              </a:ext>
            </a:extLst>
          </p:cNvPr>
          <p:cNvSpPr/>
          <p:nvPr/>
        </p:nvSpPr>
        <p:spPr>
          <a:xfrm>
            <a:off x="0" y="6551802"/>
            <a:ext cx="12192000" cy="30619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highlight>
                <a:srgbClr val="C0C0C0"/>
              </a:highlight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8BC6520-CE95-4E6B-95B2-9115C777F98F}"/>
              </a:ext>
            </a:extLst>
          </p:cNvPr>
          <p:cNvSpPr txBox="1"/>
          <p:nvPr/>
        </p:nvSpPr>
        <p:spPr>
          <a:xfrm>
            <a:off x="8951561" y="6543412"/>
            <a:ext cx="32404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SPICA-VIS Design </a:t>
            </a:r>
            <a:r>
              <a:rPr lang="fr-FR" sz="1400" dirty="0" err="1"/>
              <a:t>Review</a:t>
            </a:r>
            <a:r>
              <a:rPr lang="fr-FR" sz="1400" dirty="0"/>
              <a:t>, July 23-24, 2020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D5E98F0-94BC-4872-9107-9F04B82C23E2}"/>
              </a:ext>
            </a:extLst>
          </p:cNvPr>
          <p:cNvSpPr txBox="1"/>
          <p:nvPr/>
        </p:nvSpPr>
        <p:spPr>
          <a:xfrm>
            <a:off x="3113633" y="86901"/>
            <a:ext cx="59647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Optical study of the spectrograph </a:t>
            </a:r>
            <a:endParaRPr lang="fr-FR" sz="3200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332F0C6E-6C06-41BF-8549-56CF8561D87B}"/>
              </a:ext>
            </a:extLst>
          </p:cNvPr>
          <p:cNvSpPr txBox="1"/>
          <p:nvPr/>
        </p:nvSpPr>
        <p:spPr>
          <a:xfrm>
            <a:off x="1" y="6551802"/>
            <a:ext cx="12570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Cyril Pannetier</a:t>
            </a:r>
            <a:endParaRPr lang="fr-FR" sz="1400" dirty="0"/>
          </a:p>
        </p:txBody>
      </p:sp>
      <p:sp>
        <p:nvSpPr>
          <p:cNvPr id="2" name="ZoneTexte 1"/>
          <p:cNvSpPr txBox="1"/>
          <p:nvPr/>
        </p:nvSpPr>
        <p:spPr>
          <a:xfrm>
            <a:off x="191588" y="825132"/>
            <a:ext cx="3405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/>
              <a:t>Dimensioning</a:t>
            </a:r>
            <a:r>
              <a:rPr lang="fr-FR" b="1" dirty="0" smtClean="0"/>
              <a:t> of the system</a:t>
            </a:r>
            <a:endParaRPr lang="fr-FR" b="1" dirty="0"/>
          </a:p>
        </p:txBody>
      </p:sp>
      <p:graphicFrame>
        <p:nvGraphicFramePr>
          <p:cNvPr id="12" name="Espace réservé du conten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2636729"/>
              </p:ext>
            </p:extLst>
          </p:nvPr>
        </p:nvGraphicFramePr>
        <p:xfrm>
          <a:off x="2326277" y="2339431"/>
          <a:ext cx="7539446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1424">
                  <a:extLst>
                    <a:ext uri="{9D8B030D-6E8A-4147-A177-3AD203B41FA5}">
                      <a16:colId xmlns:a16="http://schemas.microsoft.com/office/drawing/2014/main" val="2261933608"/>
                    </a:ext>
                  </a:extLst>
                </a:gridCol>
                <a:gridCol w="1123703">
                  <a:extLst>
                    <a:ext uri="{9D8B030D-6E8A-4147-A177-3AD203B41FA5}">
                      <a16:colId xmlns:a16="http://schemas.microsoft.com/office/drawing/2014/main" val="3933401985"/>
                    </a:ext>
                  </a:extLst>
                </a:gridCol>
                <a:gridCol w="1579259">
                  <a:extLst>
                    <a:ext uri="{9D8B030D-6E8A-4147-A177-3AD203B41FA5}">
                      <a16:colId xmlns:a16="http://schemas.microsoft.com/office/drawing/2014/main" val="3658715043"/>
                    </a:ext>
                  </a:extLst>
                </a:gridCol>
                <a:gridCol w="1437530">
                  <a:extLst>
                    <a:ext uri="{9D8B030D-6E8A-4147-A177-3AD203B41FA5}">
                      <a16:colId xmlns:a16="http://schemas.microsoft.com/office/drawing/2014/main" val="1498150084"/>
                    </a:ext>
                  </a:extLst>
                </a:gridCol>
                <a:gridCol w="1437530">
                  <a:extLst>
                    <a:ext uri="{9D8B030D-6E8A-4147-A177-3AD203B41FA5}">
                      <a16:colId xmlns:a16="http://schemas.microsoft.com/office/drawing/2014/main" val="41387198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b="1" dirty="0" err="1" smtClean="0"/>
                        <a:t>Element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Focale (mm)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Espace</a:t>
                      </a:r>
                      <a:r>
                        <a:rPr lang="fr-FR" baseline="0" dirty="0" smtClean="0"/>
                        <a:t> avant (mm)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 smtClean="0"/>
                        <a:t>Diamètre (mm)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 smtClean="0"/>
                        <a:t>Custom ?</a:t>
                      </a:r>
                      <a:endParaRPr lang="fr-FR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6843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 smtClean="0"/>
                        <a:t>Miroir M1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35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12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err="1" smtClean="0"/>
                        <a:t>Coating</a:t>
                      </a:r>
                      <a:endParaRPr lang="fr-FR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27479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 smtClean="0"/>
                        <a:t>L1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100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65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25,4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x</a:t>
                      </a:r>
                      <a:endParaRPr lang="fr-FR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07821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 smtClean="0"/>
                        <a:t>L2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115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6,25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x</a:t>
                      </a:r>
                      <a:endParaRPr lang="fr-FR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24893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 smtClean="0"/>
                        <a:t>L3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500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&gt;500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25,4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x</a:t>
                      </a:r>
                      <a:endParaRPr lang="fr-FR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38011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72843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C5C7577-8678-44A8-9856-2463641B5B60}"/>
              </a:ext>
            </a:extLst>
          </p:cNvPr>
          <p:cNvSpPr/>
          <p:nvPr/>
        </p:nvSpPr>
        <p:spPr>
          <a:xfrm>
            <a:off x="0" y="0"/>
            <a:ext cx="12192000" cy="7382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highlight>
                <a:srgbClr val="C0C0C0"/>
              </a:highlight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15A6887-88CE-478E-83E0-F1C55EA2A3D5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4" b="15315"/>
          <a:stretch/>
        </p:blipFill>
        <p:spPr bwMode="auto">
          <a:xfrm>
            <a:off x="0" y="-1"/>
            <a:ext cx="1222127" cy="67111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 7" descr="Résultat de recherche d'images pour &quot;logo chara array&quot;">
            <a:extLst>
              <a:ext uri="{FF2B5EF4-FFF2-40B4-BE49-F238E27FC236}">
                <a16:creationId xmlns:a16="http://schemas.microsoft.com/office/drawing/2014/main" id="{827561C9-B209-4AC0-8154-2139511B137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4161" y="33554"/>
            <a:ext cx="651061" cy="67112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E8BA4CF-BD15-4794-AE99-CCE8DCA1014F}"/>
              </a:ext>
            </a:extLst>
          </p:cNvPr>
          <p:cNvSpPr/>
          <p:nvPr/>
        </p:nvSpPr>
        <p:spPr>
          <a:xfrm>
            <a:off x="0" y="6551802"/>
            <a:ext cx="12192000" cy="30619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highlight>
                <a:srgbClr val="C0C0C0"/>
              </a:highlight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8BC6520-CE95-4E6B-95B2-9115C777F98F}"/>
              </a:ext>
            </a:extLst>
          </p:cNvPr>
          <p:cNvSpPr txBox="1"/>
          <p:nvPr/>
        </p:nvSpPr>
        <p:spPr>
          <a:xfrm>
            <a:off x="8951561" y="6543412"/>
            <a:ext cx="32404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SPICA-VIS Design </a:t>
            </a:r>
            <a:r>
              <a:rPr lang="fr-FR" sz="1400" dirty="0" err="1"/>
              <a:t>Review</a:t>
            </a:r>
            <a:r>
              <a:rPr lang="fr-FR" sz="1400" dirty="0"/>
              <a:t>, July 23-24, 2020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D5E98F0-94BC-4872-9107-9F04B82C23E2}"/>
              </a:ext>
            </a:extLst>
          </p:cNvPr>
          <p:cNvSpPr txBox="1"/>
          <p:nvPr/>
        </p:nvSpPr>
        <p:spPr>
          <a:xfrm>
            <a:off x="3113633" y="86901"/>
            <a:ext cx="59647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Optical study of the spectrograph </a:t>
            </a:r>
            <a:endParaRPr lang="fr-FR" sz="3200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332F0C6E-6C06-41BF-8549-56CF8561D87B}"/>
              </a:ext>
            </a:extLst>
          </p:cNvPr>
          <p:cNvSpPr txBox="1"/>
          <p:nvPr/>
        </p:nvSpPr>
        <p:spPr>
          <a:xfrm>
            <a:off x="1" y="6551802"/>
            <a:ext cx="12570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Cyril Pannetier</a:t>
            </a:r>
            <a:endParaRPr lang="fr-FR" sz="1400" dirty="0"/>
          </a:p>
        </p:txBody>
      </p:sp>
      <p:sp>
        <p:nvSpPr>
          <p:cNvPr id="2" name="ZoneTexte 1"/>
          <p:cNvSpPr txBox="1"/>
          <p:nvPr/>
        </p:nvSpPr>
        <p:spPr>
          <a:xfrm>
            <a:off x="191588" y="825132"/>
            <a:ext cx="3405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/>
              <a:t>Dimensioning</a:t>
            </a:r>
            <a:r>
              <a:rPr lang="fr-FR" b="1" dirty="0" smtClean="0"/>
              <a:t> of the system</a:t>
            </a:r>
            <a:endParaRPr lang="fr-FR" b="1" dirty="0"/>
          </a:p>
        </p:txBody>
      </p:sp>
      <p:graphicFrame>
        <p:nvGraphicFramePr>
          <p:cNvPr id="12" name="Espace réservé du conten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9518545"/>
              </p:ext>
            </p:extLst>
          </p:nvPr>
        </p:nvGraphicFramePr>
        <p:xfrm>
          <a:off x="2395945" y="2287180"/>
          <a:ext cx="7400109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5175">
                  <a:extLst>
                    <a:ext uri="{9D8B030D-6E8A-4147-A177-3AD203B41FA5}">
                      <a16:colId xmlns:a16="http://schemas.microsoft.com/office/drawing/2014/main" val="2261933608"/>
                    </a:ext>
                  </a:extLst>
                </a:gridCol>
                <a:gridCol w="1102936">
                  <a:extLst>
                    <a:ext uri="{9D8B030D-6E8A-4147-A177-3AD203B41FA5}">
                      <a16:colId xmlns:a16="http://schemas.microsoft.com/office/drawing/2014/main" val="3933401985"/>
                    </a:ext>
                  </a:extLst>
                </a:gridCol>
                <a:gridCol w="1550072">
                  <a:extLst>
                    <a:ext uri="{9D8B030D-6E8A-4147-A177-3AD203B41FA5}">
                      <a16:colId xmlns:a16="http://schemas.microsoft.com/office/drawing/2014/main" val="3658715043"/>
                    </a:ext>
                  </a:extLst>
                </a:gridCol>
                <a:gridCol w="1410963">
                  <a:extLst>
                    <a:ext uri="{9D8B030D-6E8A-4147-A177-3AD203B41FA5}">
                      <a16:colId xmlns:a16="http://schemas.microsoft.com/office/drawing/2014/main" val="1498150084"/>
                    </a:ext>
                  </a:extLst>
                </a:gridCol>
                <a:gridCol w="1410963">
                  <a:extLst>
                    <a:ext uri="{9D8B030D-6E8A-4147-A177-3AD203B41FA5}">
                      <a16:colId xmlns:a16="http://schemas.microsoft.com/office/drawing/2014/main" val="12905801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b="1" dirty="0" err="1" smtClean="0"/>
                        <a:t>Element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Focale (mm)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Espace</a:t>
                      </a:r>
                      <a:r>
                        <a:rPr lang="fr-FR" baseline="0" dirty="0" smtClean="0"/>
                        <a:t> avant (mm)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 smtClean="0"/>
                        <a:t>Diamètre (mm)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 smtClean="0"/>
                        <a:t>Custom ?</a:t>
                      </a:r>
                      <a:endParaRPr lang="fr-FR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6843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 smtClean="0"/>
                        <a:t>L1 </a:t>
                      </a:r>
                      <a:r>
                        <a:rPr lang="fr-FR" b="1" dirty="0" err="1" smtClean="0"/>
                        <a:t>cyl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9,69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30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baseline="0" dirty="0" smtClean="0"/>
                        <a:t>L=12; H=10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Non</a:t>
                      </a:r>
                      <a:endParaRPr lang="fr-FR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27479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 smtClean="0"/>
                        <a:t>L2</a:t>
                      </a:r>
                      <a:r>
                        <a:rPr lang="fr-FR" b="1" baseline="0" dirty="0" smtClean="0"/>
                        <a:t> </a:t>
                      </a:r>
                      <a:r>
                        <a:rPr lang="fr-FR" b="1" baseline="0" dirty="0" err="1" smtClean="0"/>
                        <a:t>cyl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400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&gt;400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baseline="0" dirty="0" smtClean="0"/>
                        <a:t>L=</a:t>
                      </a:r>
                      <a:r>
                        <a:rPr lang="fr-FR" b="1" dirty="0" smtClean="0"/>
                        <a:t>20; H=40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Oui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07821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4687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C5C7577-8678-44A8-9856-2463641B5B60}"/>
              </a:ext>
            </a:extLst>
          </p:cNvPr>
          <p:cNvSpPr/>
          <p:nvPr/>
        </p:nvSpPr>
        <p:spPr>
          <a:xfrm>
            <a:off x="0" y="0"/>
            <a:ext cx="12192000" cy="7382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highlight>
                <a:srgbClr val="C0C0C0"/>
              </a:highlight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15A6887-88CE-478E-83E0-F1C55EA2A3D5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4" b="15315"/>
          <a:stretch/>
        </p:blipFill>
        <p:spPr bwMode="auto">
          <a:xfrm>
            <a:off x="0" y="-1"/>
            <a:ext cx="1222127" cy="67111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 7" descr="Résultat de recherche d'images pour &quot;logo chara array&quot;">
            <a:extLst>
              <a:ext uri="{FF2B5EF4-FFF2-40B4-BE49-F238E27FC236}">
                <a16:creationId xmlns:a16="http://schemas.microsoft.com/office/drawing/2014/main" id="{827561C9-B209-4AC0-8154-2139511B137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4161" y="33554"/>
            <a:ext cx="651061" cy="67112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E8BA4CF-BD15-4794-AE99-CCE8DCA1014F}"/>
              </a:ext>
            </a:extLst>
          </p:cNvPr>
          <p:cNvSpPr/>
          <p:nvPr/>
        </p:nvSpPr>
        <p:spPr>
          <a:xfrm>
            <a:off x="0" y="6551802"/>
            <a:ext cx="12192000" cy="30619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highlight>
                <a:srgbClr val="C0C0C0"/>
              </a:highlight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8BC6520-CE95-4E6B-95B2-9115C777F98F}"/>
              </a:ext>
            </a:extLst>
          </p:cNvPr>
          <p:cNvSpPr txBox="1"/>
          <p:nvPr/>
        </p:nvSpPr>
        <p:spPr>
          <a:xfrm>
            <a:off x="8951561" y="6543412"/>
            <a:ext cx="32404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SPICA-VIS Design </a:t>
            </a:r>
            <a:r>
              <a:rPr lang="fr-FR" sz="1400" dirty="0" err="1"/>
              <a:t>Review</a:t>
            </a:r>
            <a:r>
              <a:rPr lang="fr-FR" sz="1400" dirty="0"/>
              <a:t>, July 23-24, 2020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D5E98F0-94BC-4872-9107-9F04B82C23E2}"/>
              </a:ext>
            </a:extLst>
          </p:cNvPr>
          <p:cNvSpPr txBox="1"/>
          <p:nvPr/>
        </p:nvSpPr>
        <p:spPr>
          <a:xfrm>
            <a:off x="3113633" y="86901"/>
            <a:ext cx="59647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Optical study of the spectrograph </a:t>
            </a:r>
            <a:endParaRPr lang="fr-FR" sz="3200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332F0C6E-6C06-41BF-8549-56CF8561D87B}"/>
              </a:ext>
            </a:extLst>
          </p:cNvPr>
          <p:cNvSpPr txBox="1"/>
          <p:nvPr/>
        </p:nvSpPr>
        <p:spPr>
          <a:xfrm>
            <a:off x="1" y="6551802"/>
            <a:ext cx="12570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Cyril Pannetier</a:t>
            </a:r>
            <a:endParaRPr lang="fr-FR" sz="1400" dirty="0"/>
          </a:p>
        </p:txBody>
      </p:sp>
      <p:sp>
        <p:nvSpPr>
          <p:cNvPr id="2" name="ZoneTexte 1"/>
          <p:cNvSpPr txBox="1"/>
          <p:nvPr/>
        </p:nvSpPr>
        <p:spPr>
          <a:xfrm>
            <a:off x="191588" y="825132"/>
            <a:ext cx="3405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/>
              <a:t>Dimensioning</a:t>
            </a:r>
            <a:r>
              <a:rPr lang="fr-FR" b="1" dirty="0" smtClean="0"/>
              <a:t> of the system</a:t>
            </a:r>
            <a:endParaRPr lang="fr-FR" b="1" dirty="0"/>
          </a:p>
        </p:txBody>
      </p:sp>
      <p:graphicFrame>
        <p:nvGraphicFramePr>
          <p:cNvPr id="14" name="Espace réservé du conten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520335"/>
              </p:ext>
            </p:extLst>
          </p:nvPr>
        </p:nvGraphicFramePr>
        <p:xfrm>
          <a:off x="1873432" y="2243638"/>
          <a:ext cx="8445136" cy="2291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7044">
                  <a:extLst>
                    <a:ext uri="{9D8B030D-6E8A-4147-A177-3AD203B41FA5}">
                      <a16:colId xmlns:a16="http://schemas.microsoft.com/office/drawing/2014/main" val="2261933608"/>
                    </a:ext>
                  </a:extLst>
                </a:gridCol>
                <a:gridCol w="1258690">
                  <a:extLst>
                    <a:ext uri="{9D8B030D-6E8A-4147-A177-3AD203B41FA5}">
                      <a16:colId xmlns:a16="http://schemas.microsoft.com/office/drawing/2014/main" val="3933401985"/>
                    </a:ext>
                  </a:extLst>
                </a:gridCol>
                <a:gridCol w="1768970">
                  <a:extLst>
                    <a:ext uri="{9D8B030D-6E8A-4147-A177-3AD203B41FA5}">
                      <a16:colId xmlns:a16="http://schemas.microsoft.com/office/drawing/2014/main" val="3658715043"/>
                    </a:ext>
                  </a:extLst>
                </a:gridCol>
                <a:gridCol w="1610216">
                  <a:extLst>
                    <a:ext uri="{9D8B030D-6E8A-4147-A177-3AD203B41FA5}">
                      <a16:colId xmlns:a16="http://schemas.microsoft.com/office/drawing/2014/main" val="1498150084"/>
                    </a:ext>
                  </a:extLst>
                </a:gridCol>
                <a:gridCol w="1610216">
                  <a:extLst>
                    <a:ext uri="{9D8B030D-6E8A-4147-A177-3AD203B41FA5}">
                      <a16:colId xmlns:a16="http://schemas.microsoft.com/office/drawing/2014/main" val="4982320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b="1" dirty="0" err="1" smtClean="0"/>
                        <a:t>Element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Focale (mm)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Espace</a:t>
                      </a:r>
                      <a:r>
                        <a:rPr lang="fr-FR" baseline="0" dirty="0" smtClean="0"/>
                        <a:t> avant (mm)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 smtClean="0"/>
                        <a:t>Diamètre (mm)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 smtClean="0"/>
                        <a:t>Custom ?</a:t>
                      </a:r>
                      <a:endParaRPr lang="fr-FR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6843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 smtClean="0"/>
                        <a:t>Miroir M2</a:t>
                      </a:r>
                    </a:p>
                    <a:p>
                      <a:r>
                        <a:rPr lang="fr-FR" b="1" dirty="0" smtClean="0"/>
                        <a:t>(ou réseau)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-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50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dirty="0" smtClean="0"/>
                        <a:t>50,8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 err="1" smtClean="0"/>
                        <a:t>Coating</a:t>
                      </a:r>
                      <a:endParaRPr lang="fr-FR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76791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 smtClean="0"/>
                        <a:t>Prisme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-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100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dirty="0" smtClean="0"/>
                        <a:t>50,8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 smtClean="0"/>
                        <a:t>Oui</a:t>
                      </a:r>
                      <a:endParaRPr lang="fr-FR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13575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 smtClean="0"/>
                        <a:t>Lentille</a:t>
                      </a:r>
                      <a:r>
                        <a:rPr lang="fr-FR" b="1" baseline="0" dirty="0" smtClean="0"/>
                        <a:t> imageante L4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500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50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dirty="0" smtClean="0"/>
                        <a:t>50,8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 smtClean="0"/>
                        <a:t>Oui</a:t>
                      </a:r>
                    </a:p>
                    <a:p>
                      <a:endParaRPr lang="fr-FR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1071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4450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C5C7577-8678-44A8-9856-2463641B5B60}"/>
              </a:ext>
            </a:extLst>
          </p:cNvPr>
          <p:cNvSpPr/>
          <p:nvPr/>
        </p:nvSpPr>
        <p:spPr>
          <a:xfrm>
            <a:off x="0" y="0"/>
            <a:ext cx="12192000" cy="7382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highlight>
                <a:srgbClr val="C0C0C0"/>
              </a:highlight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15A6887-88CE-478E-83E0-F1C55EA2A3D5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4" b="15315"/>
          <a:stretch/>
        </p:blipFill>
        <p:spPr bwMode="auto">
          <a:xfrm>
            <a:off x="0" y="-1"/>
            <a:ext cx="1222127" cy="67111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 7" descr="Résultat de recherche d'images pour &quot;logo chara array&quot;">
            <a:extLst>
              <a:ext uri="{FF2B5EF4-FFF2-40B4-BE49-F238E27FC236}">
                <a16:creationId xmlns:a16="http://schemas.microsoft.com/office/drawing/2014/main" id="{827561C9-B209-4AC0-8154-2139511B1373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4161" y="33554"/>
            <a:ext cx="651061" cy="67112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E8BA4CF-BD15-4794-AE99-CCE8DCA1014F}"/>
              </a:ext>
            </a:extLst>
          </p:cNvPr>
          <p:cNvSpPr/>
          <p:nvPr/>
        </p:nvSpPr>
        <p:spPr>
          <a:xfrm>
            <a:off x="0" y="6551802"/>
            <a:ext cx="12192000" cy="30619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highlight>
                <a:srgbClr val="C0C0C0"/>
              </a:highlight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8BC6520-CE95-4E6B-95B2-9115C777F98F}"/>
              </a:ext>
            </a:extLst>
          </p:cNvPr>
          <p:cNvSpPr txBox="1"/>
          <p:nvPr/>
        </p:nvSpPr>
        <p:spPr>
          <a:xfrm>
            <a:off x="8951561" y="6543412"/>
            <a:ext cx="32404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SPICA-VIS Design </a:t>
            </a:r>
            <a:r>
              <a:rPr lang="fr-FR" sz="1400" dirty="0" err="1"/>
              <a:t>Review</a:t>
            </a:r>
            <a:r>
              <a:rPr lang="fr-FR" sz="1400" dirty="0"/>
              <a:t>, July 23-24, 2020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D5E98F0-94BC-4872-9107-9F04B82C23E2}"/>
              </a:ext>
            </a:extLst>
          </p:cNvPr>
          <p:cNvSpPr txBox="1"/>
          <p:nvPr/>
        </p:nvSpPr>
        <p:spPr>
          <a:xfrm>
            <a:off x="3113633" y="86901"/>
            <a:ext cx="59647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Optical study of the spectrograph </a:t>
            </a:r>
            <a:endParaRPr lang="fr-FR" sz="3200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332F0C6E-6C06-41BF-8549-56CF8561D87B}"/>
              </a:ext>
            </a:extLst>
          </p:cNvPr>
          <p:cNvSpPr txBox="1"/>
          <p:nvPr/>
        </p:nvSpPr>
        <p:spPr>
          <a:xfrm>
            <a:off x="1" y="6551802"/>
            <a:ext cx="12570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Cyril Pannetier</a:t>
            </a:r>
            <a:endParaRPr lang="fr-FR" sz="1400" dirty="0"/>
          </a:p>
        </p:txBody>
      </p:sp>
      <p:cxnSp>
        <p:nvCxnSpPr>
          <p:cNvPr id="44" name="Connecteur droit avec flèche 43"/>
          <p:cNvCxnSpPr>
            <a:stCxn id="45" idx="3"/>
          </p:cNvCxnSpPr>
          <p:nvPr/>
        </p:nvCxnSpPr>
        <p:spPr>
          <a:xfrm>
            <a:off x="7140269" y="2516957"/>
            <a:ext cx="442822" cy="60178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Zone de texte 31"/>
          <p:cNvSpPr txBox="1"/>
          <p:nvPr/>
        </p:nvSpPr>
        <p:spPr>
          <a:xfrm>
            <a:off x="3320950" y="4694842"/>
            <a:ext cx="1098735" cy="41311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Detector</a:t>
            </a:r>
          </a:p>
        </p:txBody>
      </p:sp>
      <p:sp>
        <p:nvSpPr>
          <p:cNvPr id="50" name="Zone de texte 31"/>
          <p:cNvSpPr txBox="1"/>
          <p:nvPr/>
        </p:nvSpPr>
        <p:spPr>
          <a:xfrm>
            <a:off x="8376494" y="4917044"/>
            <a:ext cx="1098735" cy="41311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V-groove output</a:t>
            </a:r>
            <a:endParaRPr lang="fr-F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53" name="Groupe 52"/>
          <p:cNvGrpSpPr/>
          <p:nvPr/>
        </p:nvGrpSpPr>
        <p:grpSpPr>
          <a:xfrm>
            <a:off x="1883129" y="806175"/>
            <a:ext cx="8753299" cy="5625708"/>
            <a:chOff x="1883129" y="806175"/>
            <a:chExt cx="8753299" cy="5625708"/>
          </a:xfrm>
        </p:grpSpPr>
        <p:grpSp>
          <p:nvGrpSpPr>
            <p:cNvPr id="48" name="Groupe 47"/>
            <p:cNvGrpSpPr/>
            <p:nvPr/>
          </p:nvGrpSpPr>
          <p:grpSpPr>
            <a:xfrm>
              <a:off x="1883129" y="806175"/>
              <a:ext cx="8753299" cy="5625708"/>
              <a:chOff x="1883129" y="806175"/>
              <a:chExt cx="8753299" cy="5625708"/>
            </a:xfrm>
          </p:grpSpPr>
          <p:grpSp>
            <p:nvGrpSpPr>
              <p:cNvPr id="28" name="Groupe 27"/>
              <p:cNvGrpSpPr/>
              <p:nvPr/>
            </p:nvGrpSpPr>
            <p:grpSpPr>
              <a:xfrm>
                <a:off x="1883129" y="806175"/>
                <a:ext cx="8753299" cy="5625708"/>
                <a:chOff x="1883129" y="806175"/>
                <a:chExt cx="8753299" cy="5625708"/>
              </a:xfrm>
            </p:grpSpPr>
            <p:grpSp>
              <p:nvGrpSpPr>
                <p:cNvPr id="17" name="Groupe 16"/>
                <p:cNvGrpSpPr/>
                <p:nvPr/>
              </p:nvGrpSpPr>
              <p:grpSpPr>
                <a:xfrm>
                  <a:off x="1883129" y="806175"/>
                  <a:ext cx="8753299" cy="5625708"/>
                  <a:chOff x="1883129" y="806175"/>
                  <a:chExt cx="8753299" cy="5625708"/>
                </a:xfrm>
              </p:grpSpPr>
              <p:grpSp>
                <p:nvGrpSpPr>
                  <p:cNvPr id="6" name="Groupe 5"/>
                  <p:cNvGrpSpPr/>
                  <p:nvPr/>
                </p:nvGrpSpPr>
                <p:grpSpPr>
                  <a:xfrm>
                    <a:off x="1883129" y="806175"/>
                    <a:ext cx="8753299" cy="5625708"/>
                    <a:chOff x="1883129" y="806175"/>
                    <a:chExt cx="8753299" cy="5625708"/>
                  </a:xfrm>
                </p:grpSpPr>
                <p:pic>
                  <p:nvPicPr>
                    <p:cNvPr id="4" name="Image 3"/>
                    <p:cNvPicPr>
                      <a:picLocks noChangeAspect="1"/>
                    </p:cNvPicPr>
                    <p:nvPr/>
                  </p:nvPicPr>
                  <p:blipFill>
                    <a:blip r:embed="rId5"/>
                    <a:stretch>
                      <a:fillRect/>
                    </a:stretch>
                  </p:blipFill>
                  <p:spPr>
                    <a:xfrm>
                      <a:off x="1883129" y="806175"/>
                      <a:ext cx="8398631" cy="3734800"/>
                    </a:xfrm>
                    <a:prstGeom prst="rect">
                      <a:avLst/>
                    </a:prstGeom>
                  </p:spPr>
                </p:pic>
                <p:grpSp>
                  <p:nvGrpSpPr>
                    <p:cNvPr id="12" name="Groupe 11"/>
                    <p:cNvGrpSpPr/>
                    <p:nvPr/>
                  </p:nvGrpSpPr>
                  <p:grpSpPr>
                    <a:xfrm>
                      <a:off x="2532397" y="1833018"/>
                      <a:ext cx="8104031" cy="4598865"/>
                      <a:chOff x="535422" y="448990"/>
                      <a:chExt cx="5419621" cy="3514313"/>
                    </a:xfrm>
                  </p:grpSpPr>
                  <p:grpSp>
                    <p:nvGrpSpPr>
                      <p:cNvPr id="18" name="Groupe 17"/>
                      <p:cNvGrpSpPr/>
                      <p:nvPr/>
                    </p:nvGrpSpPr>
                    <p:grpSpPr>
                      <a:xfrm>
                        <a:off x="535422" y="448990"/>
                        <a:ext cx="4357158" cy="3514313"/>
                        <a:chOff x="535422" y="21181"/>
                        <a:chExt cx="4357158" cy="3514313"/>
                      </a:xfrm>
                    </p:grpSpPr>
                    <p:grpSp>
                      <p:nvGrpSpPr>
                        <p:cNvPr id="19" name="Groupe 18"/>
                        <p:cNvGrpSpPr/>
                        <p:nvPr/>
                      </p:nvGrpSpPr>
                      <p:grpSpPr>
                        <a:xfrm>
                          <a:off x="535422" y="21181"/>
                          <a:ext cx="4357158" cy="3492213"/>
                          <a:chOff x="535422" y="21181"/>
                          <a:chExt cx="4357158" cy="3492213"/>
                        </a:xfrm>
                      </p:grpSpPr>
                      <p:grpSp>
                        <p:nvGrpSpPr>
                          <p:cNvPr id="23" name="Groupe 22"/>
                          <p:cNvGrpSpPr/>
                          <p:nvPr/>
                        </p:nvGrpSpPr>
                        <p:grpSpPr>
                          <a:xfrm>
                            <a:off x="924127" y="184002"/>
                            <a:ext cx="3968453" cy="3329392"/>
                            <a:chOff x="924127" y="184002"/>
                            <a:chExt cx="3968453" cy="3329392"/>
                          </a:xfrm>
                        </p:grpSpPr>
                        <p:grpSp>
                          <p:nvGrpSpPr>
                            <p:cNvPr id="32" name="Groupe 31"/>
                            <p:cNvGrpSpPr/>
                            <p:nvPr/>
                          </p:nvGrpSpPr>
                          <p:grpSpPr>
                            <a:xfrm>
                              <a:off x="924127" y="184002"/>
                              <a:ext cx="3968453" cy="3329392"/>
                              <a:chOff x="924127" y="184002"/>
                              <a:chExt cx="3968453" cy="3329392"/>
                            </a:xfrm>
                          </p:grpSpPr>
                          <p:grpSp>
                            <p:nvGrpSpPr>
                              <p:cNvPr id="38" name="Groupe 37"/>
                              <p:cNvGrpSpPr/>
                              <p:nvPr/>
                            </p:nvGrpSpPr>
                            <p:grpSpPr>
                              <a:xfrm>
                                <a:off x="924127" y="391427"/>
                                <a:ext cx="3718009" cy="3121967"/>
                                <a:chOff x="924127" y="391427"/>
                                <a:chExt cx="3718009" cy="3121967"/>
                              </a:xfrm>
                            </p:grpSpPr>
                            <p:pic>
                              <p:nvPicPr>
                                <p:cNvPr id="40" name="Image 39"/>
                                <p:cNvPicPr>
                                  <a:picLocks noChangeAspect="1"/>
                                </p:cNvPicPr>
                                <p:nvPr/>
                              </p:nvPicPr>
                              <p:blipFill>
                                <a:blip r:embed="rId6" cstate="print">
                                  <a:extLst>
                                    <a:ext uri="{28A0092B-C50C-407E-A947-70E740481C1C}">
                                      <a14:useLocalDpi xmlns:a14="http://schemas.microsoft.com/office/drawing/2010/main" val="0"/>
                                    </a:ext>
                                  </a:extLst>
                                </a:blip>
                                <a:stretch>
                                  <a:fillRect/>
                                </a:stretch>
                              </p:blipFill>
                              <p:spPr>
                                <a:xfrm>
                                  <a:off x="924127" y="2101154"/>
                                  <a:ext cx="1379220" cy="1412240"/>
                                </a:xfrm>
                                <a:prstGeom prst="rect">
                                  <a:avLst/>
                                </a:prstGeom>
                              </p:spPr>
                            </p:pic>
                            <p:cxnSp>
                              <p:nvCxnSpPr>
                                <p:cNvPr id="43" name="Connecteur droit avec flèche 42"/>
                                <p:cNvCxnSpPr/>
                                <p:nvPr/>
                              </p:nvCxnSpPr>
                              <p:spPr>
                                <a:xfrm>
                                  <a:off x="4598462" y="391427"/>
                                  <a:ext cx="43674" cy="364400"/>
                                </a:xfrm>
                                <a:prstGeom prst="straightConnector1">
                                  <a:avLst/>
                                </a:prstGeom>
                                <a:ln>
                                  <a:solidFill>
                                    <a:schemeClr val="tx1"/>
                                  </a:solidFill>
                                  <a:tailEnd type="triangle"/>
                                </a:ln>
                              </p:spPr>
                              <p:style>
                                <a:lnRef idx="1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</p:grpSp>
                          <p:sp>
                            <p:nvSpPr>
                              <p:cNvPr id="39" name="Zone de texte 9"/>
                              <p:cNvSpPr txBox="1"/>
                              <p:nvPr/>
                            </p:nvSpPr>
                            <p:spPr>
                              <a:xfrm>
                                <a:off x="4458240" y="184002"/>
                                <a:ext cx="434340" cy="304800"/>
                              </a:xfrm>
                              <a:prstGeom prst="rect">
                                <a:avLst/>
                              </a:prstGeom>
                              <a:noFill/>
                              <a:ln w="6350">
                                <a:noFill/>
                              </a:ln>
                            </p:spPr>
                            <p:txBody>
                              <a:bodyPr rot="0" spcFirstLastPara="0" vert="horz" wrap="square" lIns="91440" tIns="45720" rIns="91440" bIns="45720" numCol="1" spcCol="0" rtlCol="0" fromWordArt="0" anchor="t" anchorCtr="0" forceAA="0" compatLnSpc="1">
                                <a:prstTxWarp prst="textNoShape">
                                  <a:avLst/>
                                </a:prstTxWarp>
                                <a:noAutofit/>
                              </a:bodyPr>
                              <a:lstStyle/>
                              <a:p>
                                <a:pPr>
                                  <a:lnSpc>
                                    <a:spcPct val="107000"/>
                                  </a:lnSpc>
                                  <a:spcAft>
                                    <a:spcPts val="800"/>
                                  </a:spcAft>
                                </a:pPr>
                                <a:r>
                                  <a:rPr lang="fr-FR" sz="1100" dirty="0" smtClean="0">
                                    <a:effectLst/>
                                    <a:latin typeface="Calibri" panose="020F0502020204030204" pitchFamily="34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a:t>FSL</a:t>
                                </a:r>
                                <a:endParaRPr lang="fr-FR" sz="1100" dirty="0">
                                  <a:effectLst/>
                                  <a:latin typeface="Calibri" panose="020F0502020204030204" pitchFamily="34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endParaRPr>
                              </a:p>
                            </p:txBody>
                          </p:sp>
                        </p:grpSp>
                        <p:grpSp>
                          <p:nvGrpSpPr>
                            <p:cNvPr id="33" name="Groupe 32"/>
                            <p:cNvGrpSpPr/>
                            <p:nvPr/>
                          </p:nvGrpSpPr>
                          <p:grpSpPr>
                            <a:xfrm>
                              <a:off x="1203975" y="399574"/>
                              <a:ext cx="3130243" cy="1036109"/>
                              <a:chOff x="529061" y="-335212"/>
                              <a:chExt cx="3130243" cy="1036109"/>
                            </a:xfrm>
                          </p:grpSpPr>
                          <p:sp>
                            <p:nvSpPr>
                              <p:cNvPr id="34" name="Zone de texte 11"/>
                              <p:cNvSpPr txBox="1"/>
                              <p:nvPr/>
                            </p:nvSpPr>
                            <p:spPr>
                              <a:xfrm>
                                <a:off x="3224964" y="-335212"/>
                                <a:ext cx="434340" cy="304800"/>
                              </a:xfrm>
                              <a:prstGeom prst="rect">
                                <a:avLst/>
                              </a:prstGeom>
                              <a:noFill/>
                              <a:ln w="6350">
                                <a:noFill/>
                              </a:ln>
                            </p:spPr>
                            <p:txBody>
                              <a:bodyPr rot="0" spcFirstLastPara="0" vert="horz" wrap="square" lIns="91440" tIns="45720" rIns="91440" bIns="45720" numCol="1" spcCol="0" rtlCol="0" fromWordArt="0" anchor="t" anchorCtr="0" forceAA="0" compatLnSpc="1">
                                <a:prstTxWarp prst="textNoShape">
                                  <a:avLst/>
                                </a:prstTxWarp>
                                <a:noAutofit/>
                              </a:bodyPr>
                              <a:lstStyle/>
                              <a:p>
                                <a:pPr>
                                  <a:lnSpc>
                                    <a:spcPct val="107000"/>
                                  </a:lnSpc>
                                  <a:spcAft>
                                    <a:spcPts val="800"/>
                                  </a:spcAft>
                                </a:pPr>
                                <a:r>
                                  <a:rPr lang="fr-FR" sz="1100" dirty="0" smtClean="0">
                                    <a:latin typeface="Calibri" panose="020F0502020204030204" pitchFamily="34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a:t>SSL</a:t>
                                </a:r>
                                <a:endParaRPr lang="fr-FR" sz="1100" dirty="0">
                                  <a:effectLst/>
                                  <a:latin typeface="Calibri" panose="020F0502020204030204" pitchFamily="34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endParaRPr>
                              </a:p>
                            </p:txBody>
                          </p:sp>
                          <p:cxnSp>
                            <p:nvCxnSpPr>
                              <p:cNvPr id="35" name="Connecteur droit avec flèche 34"/>
                              <p:cNvCxnSpPr/>
                              <p:nvPr/>
                            </p:nvCxnSpPr>
                            <p:spPr>
                              <a:xfrm flipH="1">
                                <a:off x="3312475" y="-156844"/>
                                <a:ext cx="33332" cy="382122"/>
                              </a:xfrm>
                              <a:prstGeom prst="straightConnector1">
                                <a:avLst/>
                              </a:prstGeom>
                              <a:ln>
                                <a:solidFill>
                                  <a:schemeClr val="tx1"/>
                                </a:solidFill>
                                <a:tailEnd type="triangle"/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sp>
                            <p:nvSpPr>
                              <p:cNvPr id="36" name="Zone de texte 13"/>
                              <p:cNvSpPr txBox="1"/>
                              <p:nvPr/>
                            </p:nvSpPr>
                            <p:spPr>
                              <a:xfrm>
                                <a:off x="984052" y="148941"/>
                                <a:ext cx="835894" cy="296142"/>
                              </a:xfrm>
                              <a:prstGeom prst="rect">
                                <a:avLst/>
                              </a:prstGeom>
                              <a:noFill/>
                              <a:ln w="6350">
                                <a:noFill/>
                              </a:ln>
                            </p:spPr>
                            <p:txBody>
                              <a:bodyPr rot="0" spcFirstLastPara="0" vert="horz" wrap="square" lIns="91440" tIns="45720" rIns="91440" bIns="45720" numCol="1" spcCol="0" rtlCol="0" fromWordArt="0" anchor="t" anchorCtr="0" forceAA="0" compatLnSpc="1">
                                <a:prstTxWarp prst="textNoShape">
                                  <a:avLst/>
                                </a:prstTxWarp>
                                <a:noAutofit/>
                              </a:bodyPr>
                              <a:lstStyle/>
                              <a:p>
                                <a:pPr>
                                  <a:lnSpc>
                                    <a:spcPct val="107000"/>
                                  </a:lnSpc>
                                  <a:spcAft>
                                    <a:spcPts val="800"/>
                                  </a:spcAft>
                                </a:pPr>
                                <a:r>
                                  <a:rPr lang="fr-FR" sz="1100" dirty="0" smtClean="0">
                                    <a:latin typeface="Calibri" panose="020F0502020204030204" pitchFamily="34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a:t>TSL</a:t>
                                </a:r>
                                <a:r>
                                  <a:rPr lang="fr-FR" sz="1100" dirty="0" smtClean="0">
                                    <a:effectLst/>
                                    <a:latin typeface="Calibri" panose="020F0502020204030204" pitchFamily="34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a:t> </a:t>
                                </a:r>
                                <a:r>
                                  <a:rPr lang="fr-FR" sz="1100" dirty="0" err="1" smtClean="0">
                                    <a:effectLst/>
                                    <a:latin typeface="Calibri" panose="020F0502020204030204" pitchFamily="34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a:t>collimating</a:t>
                                </a:r>
                                <a:r>
                                  <a:rPr lang="fr-FR" sz="1100" dirty="0" smtClean="0">
                                    <a:effectLst/>
                                    <a:latin typeface="Calibri" panose="020F0502020204030204" pitchFamily="34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a:t> </a:t>
                                </a:r>
                                <a:r>
                                  <a:rPr lang="fr-FR" sz="1100" dirty="0" err="1" smtClean="0">
                                    <a:effectLst/>
                                    <a:latin typeface="Calibri" panose="020F0502020204030204" pitchFamily="34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a:t>lens</a:t>
                                </a:r>
                                <a:endParaRPr lang="fr-FR" sz="1100" dirty="0">
                                  <a:effectLst/>
                                  <a:latin typeface="Calibri" panose="020F0502020204030204" pitchFamily="34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endParaRPr>
                              </a:p>
                            </p:txBody>
                          </p:sp>
                          <p:cxnSp>
                            <p:nvCxnSpPr>
                              <p:cNvPr id="37" name="Connecteur droit avec flèche 36"/>
                              <p:cNvCxnSpPr/>
                              <p:nvPr/>
                            </p:nvCxnSpPr>
                            <p:spPr>
                              <a:xfrm flipH="1">
                                <a:off x="529061" y="365832"/>
                                <a:ext cx="452380" cy="335065"/>
                              </a:xfrm>
                              <a:prstGeom prst="straightConnector1">
                                <a:avLst/>
                              </a:prstGeom>
                              <a:ln>
                                <a:solidFill>
                                  <a:schemeClr val="tx1"/>
                                </a:solidFill>
                                <a:tailEnd type="triangle"/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</p:grpSp>
                      </p:grpSp>
                      <p:cxnSp>
                        <p:nvCxnSpPr>
                          <p:cNvPr id="24" name="Connecteur droit avec flèche 23"/>
                          <p:cNvCxnSpPr/>
                          <p:nvPr/>
                        </p:nvCxnSpPr>
                        <p:spPr>
                          <a:xfrm flipH="1" flipV="1">
                            <a:off x="2769129" y="1539717"/>
                            <a:ext cx="140410" cy="92164"/>
                          </a:xfrm>
                          <a:prstGeom prst="straightConnector1">
                            <a:avLst/>
                          </a:prstGeom>
                          <a:ln>
                            <a:solidFill>
                              <a:schemeClr val="tx1"/>
                            </a:solidFill>
                            <a:tailEnd type="triangle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sp>
                        <p:nvSpPr>
                          <p:cNvPr id="25" name="Zone de texte 23"/>
                          <p:cNvSpPr txBox="1"/>
                          <p:nvPr/>
                        </p:nvSpPr>
                        <p:spPr>
                          <a:xfrm>
                            <a:off x="2858956" y="1571099"/>
                            <a:ext cx="323670" cy="304789"/>
                          </a:xfrm>
                          <a:prstGeom prst="rect">
                            <a:avLst/>
                          </a:prstGeom>
                          <a:noFill/>
                          <a:ln w="6350">
                            <a:noFill/>
                          </a:ln>
                        </p:spPr>
                        <p:txBody>
                          <a:bodyPr rot="0" spcFirstLastPara="0" vert="horz" wrap="square" lIns="91440" tIns="45720" rIns="91440" bIns="45720" numCol="1" spcCol="0" rtlCol="0" fromWordArt="0" anchor="t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pPr>
                              <a:lnSpc>
                                <a:spcPct val="107000"/>
                              </a:lnSpc>
                              <a:spcAft>
                                <a:spcPts val="800"/>
                              </a:spcAft>
                            </a:pPr>
                            <a:r>
                              <a:rPr lang="fr-FR" sz="1100" dirty="0" smtClean="0">
                                <a:effectLst/>
                                <a:latin typeface="Calibri" panose="020F0502020204030204" pitchFamily="34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a:t>SCL</a:t>
                            </a:r>
                            <a:endParaRPr lang="fr-FR" sz="11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endParaRPr>
                          </a:p>
                        </p:txBody>
                      </p:sp>
                      <p:cxnSp>
                        <p:nvCxnSpPr>
                          <p:cNvPr id="26" name="Connecteur droit avec flèche 25"/>
                          <p:cNvCxnSpPr/>
                          <p:nvPr/>
                        </p:nvCxnSpPr>
                        <p:spPr>
                          <a:xfrm flipV="1">
                            <a:off x="4598462" y="1111333"/>
                            <a:ext cx="261225" cy="151373"/>
                          </a:xfrm>
                          <a:prstGeom prst="straightConnector1">
                            <a:avLst/>
                          </a:prstGeom>
                          <a:ln>
                            <a:solidFill>
                              <a:schemeClr val="tx1"/>
                            </a:solidFill>
                            <a:tailEnd type="triangle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sp>
                        <p:nvSpPr>
                          <p:cNvPr id="27" name="Zone de texte 25"/>
                          <p:cNvSpPr txBox="1"/>
                          <p:nvPr/>
                        </p:nvSpPr>
                        <p:spPr>
                          <a:xfrm>
                            <a:off x="4362586" y="1283289"/>
                            <a:ext cx="333449" cy="304789"/>
                          </a:xfrm>
                          <a:prstGeom prst="rect">
                            <a:avLst/>
                          </a:prstGeom>
                          <a:noFill/>
                          <a:ln w="6350">
                            <a:noFill/>
                          </a:ln>
                        </p:spPr>
                        <p:txBody>
                          <a:bodyPr rot="0" spcFirstLastPara="0" vert="horz" wrap="square" lIns="91440" tIns="45720" rIns="91440" bIns="45720" numCol="1" spcCol="0" rtlCol="0" fromWordArt="0" anchor="t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pPr>
                              <a:lnSpc>
                                <a:spcPct val="107000"/>
                              </a:lnSpc>
                              <a:spcAft>
                                <a:spcPts val="800"/>
                              </a:spcAft>
                            </a:pPr>
                            <a:r>
                              <a:rPr lang="fr-FR" sz="1100" dirty="0" smtClean="0">
                                <a:latin typeface="Calibri" panose="020F0502020204030204" pitchFamily="34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a:t>FCL</a:t>
                            </a:r>
                            <a:endParaRPr lang="fr-FR" sz="11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endParaRPr>
                          </a:p>
                        </p:txBody>
                      </p:sp>
                      <p:cxnSp>
                        <p:nvCxnSpPr>
                          <p:cNvPr id="30" name="Connecteur droit avec flèche 29"/>
                          <p:cNvCxnSpPr/>
                          <p:nvPr/>
                        </p:nvCxnSpPr>
                        <p:spPr>
                          <a:xfrm>
                            <a:off x="1053192" y="255744"/>
                            <a:ext cx="246149" cy="266179"/>
                          </a:xfrm>
                          <a:prstGeom prst="straightConnector1">
                            <a:avLst/>
                          </a:prstGeom>
                          <a:ln>
                            <a:solidFill>
                              <a:schemeClr val="tx1"/>
                            </a:solidFill>
                            <a:tailEnd type="triangle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sp>
                        <p:nvSpPr>
                          <p:cNvPr id="31" name="Zone de texte 29"/>
                          <p:cNvSpPr txBox="1"/>
                          <p:nvPr/>
                        </p:nvSpPr>
                        <p:spPr>
                          <a:xfrm>
                            <a:off x="535422" y="21181"/>
                            <a:ext cx="734786" cy="265872"/>
                          </a:xfrm>
                          <a:prstGeom prst="rect">
                            <a:avLst/>
                          </a:prstGeom>
                          <a:noFill/>
                          <a:ln w="6350">
                            <a:noFill/>
                          </a:ln>
                        </p:spPr>
                        <p:txBody>
                          <a:bodyPr rot="0" spcFirstLastPara="0" vert="horz" wrap="square" lIns="91440" tIns="45720" rIns="91440" bIns="45720" numCol="1" spcCol="0" rtlCol="0" fromWordArt="0" anchor="t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pPr>
                              <a:lnSpc>
                                <a:spcPct val="107000"/>
                              </a:lnSpc>
                              <a:spcAft>
                                <a:spcPts val="800"/>
                              </a:spcAft>
                            </a:pPr>
                            <a:r>
                              <a:rPr lang="fr-FR" sz="1100" dirty="0">
                                <a:effectLst/>
                                <a:latin typeface="Calibri" panose="020F0502020204030204" pitchFamily="34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a:t>Imaging </a:t>
                            </a:r>
                            <a:r>
                              <a:rPr lang="fr-FR" sz="1100" dirty="0" err="1">
                                <a:effectLst/>
                                <a:latin typeface="Calibri" panose="020F0502020204030204" pitchFamily="34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a:t>lens</a:t>
                            </a:r>
                            <a:r>
                              <a:rPr lang="fr-FR" sz="1100" dirty="0">
                                <a:effectLst/>
                                <a:latin typeface="Calibri" panose="020F0502020204030204" pitchFamily="34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a:t> </a:t>
                            </a:r>
                            <a:r>
                              <a:rPr lang="fr-FR" sz="1100" dirty="0" smtClean="0">
                                <a:latin typeface="Calibri" panose="020F0502020204030204" pitchFamily="34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a:t>CAO</a:t>
                            </a:r>
                            <a:endParaRPr lang="fr-FR" sz="11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endParaRPr>
                          </a:p>
                        </p:txBody>
                      </p:sp>
                    </p:grpSp>
                    <p:sp>
                      <p:nvSpPr>
                        <p:cNvPr id="21" name="Zone de texte 32"/>
                        <p:cNvSpPr txBox="1"/>
                        <p:nvPr/>
                      </p:nvSpPr>
                      <p:spPr>
                        <a:xfrm>
                          <a:off x="1543659" y="3165380"/>
                          <a:ext cx="734786" cy="370114"/>
                        </a:xfrm>
                        <a:prstGeom prst="rect">
                          <a:avLst/>
                        </a:prstGeom>
                        <a:noFill/>
                        <a:ln w="6350">
                          <a:noFill/>
                        </a:ln>
                      </p:spPr>
                      <p:txBody>
                        <a:bodyPr rot="0" spcFirstLastPara="0" vert="horz" wrap="square" lIns="91440" tIns="45720" rIns="91440" bIns="45720" numCol="1" spcCol="0" rtlCol="0" fromWordArt="0" anchor="t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fr-FR" sz="800" i="1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Image of the µlenses</a:t>
                          </a:r>
                          <a:endParaRPr lang="fr-FR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p:txBody>
                    </p:sp>
                    <p:sp>
                      <p:nvSpPr>
                        <p:cNvPr id="22" name="Zone de texte 33"/>
                        <p:cNvSpPr txBox="1"/>
                        <p:nvPr/>
                      </p:nvSpPr>
                      <p:spPr>
                        <a:xfrm>
                          <a:off x="1543658" y="2411058"/>
                          <a:ext cx="734786" cy="370114"/>
                        </a:xfrm>
                        <a:prstGeom prst="rect">
                          <a:avLst/>
                        </a:prstGeom>
                        <a:noFill/>
                        <a:ln w="6350">
                          <a:noFill/>
                        </a:ln>
                      </p:spPr>
                      <p:txBody>
                        <a:bodyPr rot="0" spcFirstLastPara="0" vert="horz" wrap="square" lIns="91440" tIns="45720" rIns="91440" bIns="45720" numCol="1" spcCol="0" rtlCol="0" fromWordArt="0" anchor="t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fr-FR" sz="800" i="1" dirty="0" err="1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Fringes</a:t>
                          </a:r>
                          <a:r>
                            <a:rPr lang="fr-FR" sz="800" i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in focal plane</a:t>
                          </a:r>
                          <a:endParaRPr lang="fr-FR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p:txBody>
                    </p:sp>
                  </p:grpSp>
                  <p:cxnSp>
                    <p:nvCxnSpPr>
                      <p:cNvPr id="15" name="Connecteur droit avec flèche 14"/>
                      <p:cNvCxnSpPr/>
                      <p:nvPr/>
                    </p:nvCxnSpPr>
                    <p:spPr>
                      <a:xfrm flipH="1" flipV="1">
                        <a:off x="5123677" y="1462032"/>
                        <a:ext cx="99060" cy="251444"/>
                      </a:xfrm>
                      <a:prstGeom prst="straightConnector1">
                        <a:avLst/>
                      </a:prstGeom>
                      <a:ln>
                        <a:solidFill>
                          <a:schemeClr val="tx1"/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6" name="Zone de texte 82"/>
                      <p:cNvSpPr txBox="1"/>
                      <p:nvPr/>
                    </p:nvSpPr>
                    <p:spPr>
                      <a:xfrm>
                        <a:off x="4987303" y="1730053"/>
                        <a:ext cx="967740" cy="474944"/>
                      </a:xfrm>
                      <a:prstGeom prst="rect">
                        <a:avLst/>
                      </a:prstGeom>
                      <a:noFill/>
                      <a:ln w="6350">
                        <a:noFill/>
                      </a:ln>
                    </p:spPr>
                    <p:txBody>
                      <a:bodyPr rot="0" spcFirstLastPara="0" vert="horz" wrap="square" lIns="91440" tIns="45720" rIns="91440" bIns="45720" numCol="1" spcCol="0" rtlCol="0" fromWordArt="0" anchor="t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>
                          <a:lnSpc>
                            <a:spcPct val="107000"/>
                          </a:lnSpc>
                          <a:spcAft>
                            <a:spcPts val="800"/>
                          </a:spcAft>
                        </a:pPr>
                        <a:r>
                          <a:rPr lang="fr-FR" sz="1100" dirty="0" err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Beam</a:t>
                        </a:r>
                        <a:r>
                          <a:rPr lang="fr-FR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 splitter</a:t>
                        </a:r>
                        <a:br>
                          <a:rPr lang="fr-FR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a:br>
                        <a:r>
                          <a:rPr lang="fr-FR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10/90</a:t>
                        </a:r>
                      </a:p>
                    </p:txBody>
                  </p:sp>
                </p:grpSp>
              </p:grpSp>
              <p:sp>
                <p:nvSpPr>
                  <p:cNvPr id="2" name="ZoneTexte 1"/>
                  <p:cNvSpPr txBox="1"/>
                  <p:nvPr/>
                </p:nvSpPr>
                <p:spPr>
                  <a:xfrm>
                    <a:off x="9475229" y="2128887"/>
                    <a:ext cx="705642" cy="2616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fr-FR" sz="1100" dirty="0" smtClean="0"/>
                      <a:t>V-groove</a:t>
                    </a:r>
                    <a:endParaRPr lang="fr-FR" sz="1100" dirty="0"/>
                  </a:p>
                </p:txBody>
              </p:sp>
              <p:cxnSp>
                <p:nvCxnSpPr>
                  <p:cNvPr id="59" name="Connecteur droit avec flèche 58"/>
                  <p:cNvCxnSpPr>
                    <a:stCxn id="2" idx="2"/>
                  </p:cNvCxnSpPr>
                  <p:nvPr/>
                </p:nvCxnSpPr>
                <p:spPr>
                  <a:xfrm>
                    <a:off x="9828050" y="2390497"/>
                    <a:ext cx="271675" cy="427251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6" name="ZoneTexte 45"/>
                  <p:cNvSpPr txBox="1"/>
                  <p:nvPr/>
                </p:nvSpPr>
                <p:spPr>
                  <a:xfrm>
                    <a:off x="5980261" y="1041853"/>
                    <a:ext cx="688009" cy="2616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fr-FR" sz="1100" dirty="0" smtClean="0"/>
                      <a:t>Detector</a:t>
                    </a:r>
                    <a:endParaRPr lang="fr-FR" sz="1100" dirty="0"/>
                  </a:p>
                </p:txBody>
              </p:sp>
            </p:grpSp>
            <p:sp>
              <p:nvSpPr>
                <p:cNvPr id="45" name="Zone de texte 11"/>
                <p:cNvSpPr txBox="1"/>
                <p:nvPr/>
              </p:nvSpPr>
              <p:spPr>
                <a:xfrm>
                  <a:off x="6490795" y="2317525"/>
                  <a:ext cx="649474" cy="398864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fr-FR" sz="1100" dirty="0" err="1" smtClean="0"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Pupil</a:t>
                  </a:r>
                  <a:r>
                    <a:rPr lang="fr-FR" sz="1100" dirty="0" smtClean="0"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plane</a:t>
                  </a:r>
                  <a:endParaRPr lang="fr-FR" sz="1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47" name="Groupe 46"/>
              <p:cNvGrpSpPr/>
              <p:nvPr/>
            </p:nvGrpSpPr>
            <p:grpSpPr>
              <a:xfrm>
                <a:off x="7715794" y="975360"/>
                <a:ext cx="1007182" cy="565058"/>
                <a:chOff x="7715794" y="975360"/>
                <a:chExt cx="1007182" cy="565058"/>
              </a:xfrm>
            </p:grpSpPr>
            <p:sp>
              <p:nvSpPr>
                <p:cNvPr id="42" name="Rectangle 41"/>
                <p:cNvSpPr/>
                <p:nvPr/>
              </p:nvSpPr>
              <p:spPr>
                <a:xfrm>
                  <a:off x="7715794" y="975360"/>
                  <a:ext cx="1007182" cy="56505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cxnSp>
              <p:nvCxnSpPr>
                <p:cNvPr id="55" name="Connecteur droit 54"/>
                <p:cNvCxnSpPr/>
                <p:nvPr/>
              </p:nvCxnSpPr>
              <p:spPr>
                <a:xfrm rot="5400000">
                  <a:off x="7788610" y="1170197"/>
                  <a:ext cx="90000" cy="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Connecteur droit 55"/>
                <p:cNvCxnSpPr/>
                <p:nvPr/>
              </p:nvCxnSpPr>
              <p:spPr>
                <a:xfrm rot="5400000">
                  <a:off x="8238610" y="1171787"/>
                  <a:ext cx="90000" cy="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Connecteur droit 56"/>
                <p:cNvCxnSpPr/>
                <p:nvPr/>
              </p:nvCxnSpPr>
              <p:spPr>
                <a:xfrm>
                  <a:off x="7833610" y="1171787"/>
                  <a:ext cx="450000" cy="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29" name="ZoneTexte 28"/>
                <p:cNvSpPr txBox="1"/>
                <p:nvPr/>
              </p:nvSpPr>
              <p:spPr>
                <a:xfrm>
                  <a:off x="7935581" y="1171086"/>
                  <a:ext cx="78739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dirty="0" smtClean="0"/>
                    <a:t>50mm</a:t>
                  </a:r>
                  <a:endParaRPr lang="fr-FR" dirty="0"/>
                </a:p>
              </p:txBody>
            </p:sp>
          </p:grpSp>
        </p:grpSp>
        <p:pic>
          <p:nvPicPr>
            <p:cNvPr id="51" name="Image 5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872083" y="4549365"/>
              <a:ext cx="2206283" cy="1853598"/>
            </a:xfrm>
            <a:prstGeom prst="rect">
              <a:avLst/>
            </a:prstGeom>
          </p:spPr>
        </p:pic>
        <p:sp>
          <p:nvSpPr>
            <p:cNvPr id="62" name="Zone de texte 33"/>
            <p:cNvSpPr txBox="1"/>
            <p:nvPr/>
          </p:nvSpPr>
          <p:spPr>
            <a:xfrm>
              <a:off x="8206002" y="4789008"/>
              <a:ext cx="1098735" cy="48433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800" i="1" dirty="0" err="1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Fibers</a:t>
              </a:r>
              <a:r>
                <a:rPr lang="fr-FR" sz="800" i="1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outputs</a:t>
              </a:r>
              <a:endParaRPr lang="fr-F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5802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C5C7577-8678-44A8-9856-2463641B5B60}"/>
              </a:ext>
            </a:extLst>
          </p:cNvPr>
          <p:cNvSpPr/>
          <p:nvPr/>
        </p:nvSpPr>
        <p:spPr>
          <a:xfrm>
            <a:off x="0" y="0"/>
            <a:ext cx="12192000" cy="7382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highlight>
                <a:srgbClr val="C0C0C0"/>
              </a:highlight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15A6887-88CE-478E-83E0-F1C55EA2A3D5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4" b="15315"/>
          <a:stretch/>
        </p:blipFill>
        <p:spPr bwMode="auto">
          <a:xfrm>
            <a:off x="0" y="-1"/>
            <a:ext cx="1222127" cy="67111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 7" descr="Résultat de recherche d'images pour &quot;logo chara array&quot;">
            <a:extLst>
              <a:ext uri="{FF2B5EF4-FFF2-40B4-BE49-F238E27FC236}">
                <a16:creationId xmlns:a16="http://schemas.microsoft.com/office/drawing/2014/main" id="{827561C9-B209-4AC0-8154-2139511B1373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4161" y="33554"/>
            <a:ext cx="651061" cy="67112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E8BA4CF-BD15-4794-AE99-CCE8DCA1014F}"/>
              </a:ext>
            </a:extLst>
          </p:cNvPr>
          <p:cNvSpPr/>
          <p:nvPr/>
        </p:nvSpPr>
        <p:spPr>
          <a:xfrm>
            <a:off x="0" y="6551802"/>
            <a:ext cx="12192000" cy="30619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highlight>
                <a:srgbClr val="C0C0C0"/>
              </a:highlight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8BC6520-CE95-4E6B-95B2-9115C777F98F}"/>
              </a:ext>
            </a:extLst>
          </p:cNvPr>
          <p:cNvSpPr txBox="1"/>
          <p:nvPr/>
        </p:nvSpPr>
        <p:spPr>
          <a:xfrm>
            <a:off x="8951561" y="6543412"/>
            <a:ext cx="32404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SPICA-VIS Design </a:t>
            </a:r>
            <a:r>
              <a:rPr lang="fr-FR" sz="1400" dirty="0" err="1"/>
              <a:t>Review</a:t>
            </a:r>
            <a:r>
              <a:rPr lang="fr-FR" sz="1400" dirty="0"/>
              <a:t>, July 23-24, 2020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D5E98F0-94BC-4872-9107-9F04B82C23E2}"/>
              </a:ext>
            </a:extLst>
          </p:cNvPr>
          <p:cNvSpPr txBox="1"/>
          <p:nvPr/>
        </p:nvSpPr>
        <p:spPr>
          <a:xfrm>
            <a:off x="3113633" y="86901"/>
            <a:ext cx="59647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Optical study of the spectrograph </a:t>
            </a:r>
            <a:endParaRPr lang="fr-FR" sz="3200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332F0C6E-6C06-41BF-8549-56CF8561D87B}"/>
              </a:ext>
            </a:extLst>
          </p:cNvPr>
          <p:cNvSpPr txBox="1"/>
          <p:nvPr/>
        </p:nvSpPr>
        <p:spPr>
          <a:xfrm>
            <a:off x="1" y="6551802"/>
            <a:ext cx="12570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Cyril Pannetier</a:t>
            </a:r>
            <a:endParaRPr lang="fr-FR" sz="1400" dirty="0"/>
          </a:p>
        </p:txBody>
      </p:sp>
      <p:sp>
        <p:nvSpPr>
          <p:cNvPr id="2" name="ZoneTexte 1"/>
          <p:cNvSpPr txBox="1"/>
          <p:nvPr/>
        </p:nvSpPr>
        <p:spPr>
          <a:xfrm>
            <a:off x="191587" y="825132"/>
            <a:ext cx="3978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/>
              <a:t>Fibers</a:t>
            </a:r>
            <a:r>
              <a:rPr lang="fr-FR" b="1" dirty="0" smtClean="0"/>
              <a:t> output – V-groove configuration</a:t>
            </a:r>
            <a:endParaRPr lang="fr-FR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ZoneTexte 3"/>
              <p:cNvSpPr txBox="1"/>
              <p:nvPr/>
            </p:nvSpPr>
            <p:spPr>
              <a:xfrm>
                <a:off x="445078" y="2268321"/>
                <a:ext cx="6665498" cy="37306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 smtClean="0"/>
                  <a:t>B=500µm</a:t>
                </a:r>
              </a:p>
              <a:p>
                <a:r>
                  <a:rPr lang="fr-FR" dirty="0" smtClean="0"/>
                  <a:t>Configuration: </a:t>
                </a:r>
                <a:r>
                  <a:rPr lang="en-GB" dirty="0"/>
                  <a:t>3B – 2B – 4B – 7B – </a:t>
                </a:r>
                <a:r>
                  <a:rPr lang="en-GB" dirty="0" smtClean="0"/>
                  <a:t>B</a:t>
                </a:r>
              </a:p>
              <a:p>
                <a:r>
                  <a:rPr lang="en-GB" dirty="0" smtClean="0"/>
                  <a:t>Frequencies (B units): </a:t>
                </a:r>
              </a:p>
              <a:p>
                <a:r>
                  <a:rPr lang="en-GB" dirty="0" smtClean="0"/>
                  <a:t>1 </a:t>
                </a:r>
                <a:r>
                  <a:rPr lang="en-GB" dirty="0"/>
                  <a:t>– 2 – 3 – 4 – 5 – 6 – 7 – 8 – 9 – 11 – 12 – 13 – 14 – 16 – </a:t>
                </a:r>
                <a:r>
                  <a:rPr lang="en-GB" dirty="0" smtClean="0"/>
                  <a:t>17</a:t>
                </a:r>
              </a:p>
              <a:p>
                <a:endParaRPr lang="en-GB" dirty="0" smtClean="0"/>
              </a:p>
              <a:p>
                <a:r>
                  <a:rPr lang="en-GB" dirty="0" smtClean="0"/>
                  <a:t>To avoid crosstalk between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 b="0" i="0" smtClean="0">
                            <a:latin typeface="Cambria Math" panose="02040503050406030204" pitchFamily="18" charset="0"/>
                          </a:rPr>
                          <m:t>f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16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d>
                      <m:d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𝑚𝑖𝑛</m:t>
                            </m:r>
                          </m:sub>
                        </m:sSub>
                      </m:e>
                    </m:d>
                    <m:r>
                      <a:rPr lang="fr-FR" b="0" i="1" smtClean="0">
                        <a:latin typeface="Cambria Math" panose="02040503050406030204" pitchFamily="18" charset="0"/>
                      </a:rPr>
                      <m:t>=16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m:rPr>
                        <m:lit/>
                      </m:rPr>
                      <a:rPr lang="fr-FR" b="0" i="1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</m:oMath>
                </a14:m>
                <a:r>
                  <a:rPr lang="en-GB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0" i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 b="0" i="0" smtClean="0">
                            <a:latin typeface="Cambria Math" panose="02040503050406030204" pitchFamily="18" charset="0"/>
                          </a:rPr>
                          <m:t>f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17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d>
                      <m:d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𝑚𝑖𝑛</m:t>
                            </m:r>
                          </m:sub>
                        </m:s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𝛿𝜆</m:t>
                        </m:r>
                      </m:e>
                    </m:d>
                    <m:r>
                      <a:rPr lang="fr-FR" b="0" i="1" smtClean="0">
                        <a:latin typeface="Cambria Math" panose="02040503050406030204" pitchFamily="18" charset="0"/>
                      </a:rPr>
                      <m:t>=17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m:rPr>
                        <m:lit/>
                      </m:rPr>
                      <a:rPr lang="fr-FR" b="0" i="1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𝛿𝜆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 smtClean="0"/>
                  <a:t>:</a:t>
                </a:r>
              </a:p>
              <a:p>
                <a:endParaRPr lang="en-GB" dirty="0"/>
              </a:p>
              <a:p>
                <a:r>
                  <a:rPr lang="fr-FR" dirty="0" smtClean="0"/>
                  <a:t>	</a:t>
                </a:r>
                <a:r>
                  <a:rPr lang="fr-FR" dirty="0" smtClean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</a:rPr>
                      <m:t>𝐵</m:t>
                    </m:r>
                    <m:r>
                      <m:rPr>
                        <m:lit/>
                      </m:rPr>
                      <a:rPr lang="fr-FR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2,2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fr-FR" dirty="0"/>
                  <a:t> </a:t>
                </a:r>
                <a:endParaRPr lang="fr-FR" dirty="0" smtClean="0"/>
              </a:p>
              <a:p>
                <a:r>
                  <a:rPr lang="fr-FR" dirty="0" smtClean="0"/>
                  <a:t>	</a:t>
                </a:r>
                <a:r>
                  <a:rPr lang="fr-FR" dirty="0" smtClean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𝐷</m:t>
                    </m:r>
                    <m:r>
                      <a:rPr lang="fr-FR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=218µ</m:t>
                    </m:r>
                    <m:r>
                      <a:rPr lang="fr-FR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𝑚</m:t>
                    </m:r>
                  </m:oMath>
                </a14:m>
                <a:endParaRPr lang="fr-FR" dirty="0" smtClean="0"/>
              </a:p>
              <a:p>
                <a:endParaRPr lang="fr-FR" dirty="0"/>
              </a:p>
              <a:p>
                <a:r>
                  <a:rPr lang="fr-FR" dirty="0" err="1" smtClean="0"/>
                  <a:t>Fiber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coupling</a:t>
                </a:r>
                <a:r>
                  <a:rPr lang="fr-FR" dirty="0" smtClean="0"/>
                  <a:t>: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b="0" i="0" smtClean="0">
                              <a:latin typeface="Cambria Math" panose="02040503050406030204" pitchFamily="18" charset="0"/>
                            </a:rPr>
                            <m:t>NA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µ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𝑙𝑒𝑛𝑠</m:t>
                          </m:r>
                        </m:sub>
                      </m:sSub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∼1,4</m:t>
                      </m:r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𝑁𝐴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1\</m:t>
                          </m:r>
                          <m:sSup>
                            <m:sSup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</m:e>
                            <m:sup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4" name="ZoneText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078" y="2268321"/>
                <a:ext cx="6665498" cy="3730637"/>
              </a:xfrm>
              <a:prstGeom prst="rect">
                <a:avLst/>
              </a:prstGeom>
              <a:blipFill>
                <a:blip r:embed="rId5"/>
                <a:stretch>
                  <a:fillRect l="-732" t="-817" b="-16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3" name="Groupe 52"/>
          <p:cNvGrpSpPr>
            <a:grpSpLocks noChangeAspect="1"/>
          </p:cNvGrpSpPr>
          <p:nvPr/>
        </p:nvGrpSpPr>
        <p:grpSpPr>
          <a:xfrm>
            <a:off x="310700" y="943827"/>
            <a:ext cx="6480000" cy="699425"/>
            <a:chOff x="1622809" y="727966"/>
            <a:chExt cx="9138355" cy="986357"/>
          </a:xfrm>
        </p:grpSpPr>
        <p:grpSp>
          <p:nvGrpSpPr>
            <p:cNvPr id="30" name="Groupe 29"/>
            <p:cNvGrpSpPr/>
            <p:nvPr/>
          </p:nvGrpSpPr>
          <p:grpSpPr>
            <a:xfrm>
              <a:off x="1622809" y="1398384"/>
              <a:ext cx="8628017" cy="271533"/>
              <a:chOff x="1622809" y="1398384"/>
              <a:chExt cx="8628017" cy="271533"/>
            </a:xfrm>
          </p:grpSpPr>
          <p:sp>
            <p:nvSpPr>
              <p:cNvPr id="6" name="Ellipse 5"/>
              <p:cNvSpPr/>
              <p:nvPr/>
            </p:nvSpPr>
            <p:spPr>
              <a:xfrm>
                <a:off x="1622809" y="1407369"/>
                <a:ext cx="271305" cy="26254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6" name="Ellipse 35"/>
              <p:cNvSpPr/>
              <p:nvPr/>
            </p:nvSpPr>
            <p:spPr>
              <a:xfrm>
                <a:off x="3136763" y="1407370"/>
                <a:ext cx="271305" cy="26254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7" name="Ellipse 36"/>
              <p:cNvSpPr/>
              <p:nvPr/>
            </p:nvSpPr>
            <p:spPr>
              <a:xfrm>
                <a:off x="4159441" y="1407369"/>
                <a:ext cx="271305" cy="26254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8" name="Ellipse 37"/>
              <p:cNvSpPr/>
              <p:nvPr/>
            </p:nvSpPr>
            <p:spPr>
              <a:xfrm>
                <a:off x="5999618" y="1407369"/>
                <a:ext cx="271305" cy="26254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9" name="Ellipse 38"/>
              <p:cNvSpPr/>
              <p:nvPr/>
            </p:nvSpPr>
            <p:spPr>
              <a:xfrm>
                <a:off x="9408666" y="1398384"/>
                <a:ext cx="271305" cy="26254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1" name="Ellipse 40"/>
              <p:cNvSpPr/>
              <p:nvPr/>
            </p:nvSpPr>
            <p:spPr>
              <a:xfrm>
                <a:off x="9979521" y="1398615"/>
                <a:ext cx="271305" cy="26254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cxnSp>
          <p:nvCxnSpPr>
            <p:cNvPr id="43" name="Connecteur droit avec flèche 42"/>
            <p:cNvCxnSpPr/>
            <p:nvPr/>
          </p:nvCxnSpPr>
          <p:spPr>
            <a:xfrm>
              <a:off x="9544318" y="1194464"/>
              <a:ext cx="540000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ZoneTexte 44"/>
            <p:cNvSpPr txBox="1"/>
            <p:nvPr/>
          </p:nvSpPr>
          <p:spPr>
            <a:xfrm>
              <a:off x="9659469" y="727966"/>
              <a:ext cx="309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B</a:t>
              </a:r>
              <a:endParaRPr lang="fr-FR" dirty="0"/>
            </a:p>
          </p:txBody>
        </p:sp>
        <p:cxnSp>
          <p:nvCxnSpPr>
            <p:cNvPr id="46" name="Connecteur droit avec flèche 45"/>
            <p:cNvCxnSpPr/>
            <p:nvPr/>
          </p:nvCxnSpPr>
          <p:spPr>
            <a:xfrm>
              <a:off x="10424161" y="1403957"/>
              <a:ext cx="0" cy="23400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ZoneTexte 46"/>
            <p:cNvSpPr txBox="1"/>
            <p:nvPr/>
          </p:nvSpPr>
          <p:spPr>
            <a:xfrm>
              <a:off x="10433830" y="1344991"/>
              <a:ext cx="3273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D</a:t>
              </a:r>
              <a:endParaRPr lang="fr-FR" dirty="0"/>
            </a:p>
          </p:txBody>
        </p:sp>
      </p:grpSp>
      <p:grpSp>
        <p:nvGrpSpPr>
          <p:cNvPr id="132" name="Groupe 131"/>
          <p:cNvGrpSpPr/>
          <p:nvPr/>
        </p:nvGrpSpPr>
        <p:grpSpPr>
          <a:xfrm>
            <a:off x="7191896" y="1182203"/>
            <a:ext cx="4501633" cy="2617528"/>
            <a:chOff x="7191896" y="1182203"/>
            <a:chExt cx="4501633" cy="2617528"/>
          </a:xfrm>
        </p:grpSpPr>
        <p:cxnSp>
          <p:nvCxnSpPr>
            <p:cNvPr id="111" name="Connecteur droit avec flèche 110"/>
            <p:cNvCxnSpPr>
              <a:stCxn id="113" idx="0"/>
            </p:cNvCxnSpPr>
            <p:nvPr/>
          </p:nvCxnSpPr>
          <p:spPr>
            <a:xfrm flipH="1" flipV="1">
              <a:off x="9708811" y="3043453"/>
              <a:ext cx="822622" cy="197691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Connecteur droit avec flèche 120"/>
            <p:cNvCxnSpPr>
              <a:stCxn id="126" idx="0"/>
            </p:cNvCxnSpPr>
            <p:nvPr/>
          </p:nvCxnSpPr>
          <p:spPr>
            <a:xfrm flipV="1">
              <a:off x="8245222" y="3038055"/>
              <a:ext cx="789842" cy="158498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1" name="Groupe 130"/>
            <p:cNvGrpSpPr/>
            <p:nvPr/>
          </p:nvGrpSpPr>
          <p:grpSpPr>
            <a:xfrm>
              <a:off x="7191896" y="1182203"/>
              <a:ext cx="4501633" cy="2617528"/>
              <a:chOff x="7191896" y="1182203"/>
              <a:chExt cx="4501633" cy="2617528"/>
            </a:xfrm>
          </p:grpSpPr>
          <p:grpSp>
            <p:nvGrpSpPr>
              <p:cNvPr id="107" name="Groupe 106"/>
              <p:cNvGrpSpPr/>
              <p:nvPr/>
            </p:nvGrpSpPr>
            <p:grpSpPr>
              <a:xfrm>
                <a:off x="7191896" y="1182203"/>
                <a:ext cx="4501633" cy="2617528"/>
                <a:chOff x="7191896" y="1182203"/>
                <a:chExt cx="4501633" cy="2617528"/>
              </a:xfrm>
            </p:grpSpPr>
            <p:grpSp>
              <p:nvGrpSpPr>
                <p:cNvPr id="97" name="Groupe 96"/>
                <p:cNvGrpSpPr/>
                <p:nvPr/>
              </p:nvGrpSpPr>
              <p:grpSpPr>
                <a:xfrm>
                  <a:off x="7191896" y="1527292"/>
                  <a:ext cx="4501633" cy="2272439"/>
                  <a:chOff x="7636247" y="1539746"/>
                  <a:chExt cx="4501633" cy="2272439"/>
                </a:xfrm>
              </p:grpSpPr>
              <p:grpSp>
                <p:nvGrpSpPr>
                  <p:cNvPr id="77" name="Groupe 76"/>
                  <p:cNvGrpSpPr/>
                  <p:nvPr/>
                </p:nvGrpSpPr>
                <p:grpSpPr>
                  <a:xfrm>
                    <a:off x="7636247" y="1539746"/>
                    <a:ext cx="4501633" cy="2272439"/>
                    <a:chOff x="7636247" y="1539746"/>
                    <a:chExt cx="4501633" cy="2272439"/>
                  </a:xfrm>
                </p:grpSpPr>
                <p:grpSp>
                  <p:nvGrpSpPr>
                    <p:cNvPr id="65" name="Groupe 64"/>
                    <p:cNvGrpSpPr/>
                    <p:nvPr/>
                  </p:nvGrpSpPr>
                  <p:grpSpPr>
                    <a:xfrm>
                      <a:off x="7636247" y="1539746"/>
                      <a:ext cx="4501633" cy="2272439"/>
                      <a:chOff x="7630649" y="2667039"/>
                      <a:chExt cx="4501633" cy="2272439"/>
                    </a:xfrm>
                  </p:grpSpPr>
                  <p:sp>
                    <p:nvSpPr>
                      <p:cNvPr id="34" name="Forme libre 33"/>
                      <p:cNvSpPr/>
                      <p:nvPr/>
                    </p:nvSpPr>
                    <p:spPr>
                      <a:xfrm rot="7776322">
                        <a:off x="7849786" y="2807567"/>
                        <a:ext cx="2203550" cy="2060272"/>
                      </a:xfrm>
                      <a:custGeom>
                        <a:avLst/>
                        <a:gdLst>
                          <a:gd name="connsiteX0" fmla="*/ 473573 w 909002"/>
                          <a:gd name="connsiteY0" fmla="*/ 0 h 740228"/>
                          <a:gd name="connsiteX1" fmla="*/ 386487 w 909002"/>
                          <a:gd name="connsiteY1" fmla="*/ 304800 h 740228"/>
                          <a:gd name="connsiteX2" fmla="*/ 3310 w 909002"/>
                          <a:gd name="connsiteY2" fmla="*/ 635726 h 740228"/>
                          <a:gd name="connsiteX3" fmla="*/ 630327 w 909002"/>
                          <a:gd name="connsiteY3" fmla="*/ 609600 h 740228"/>
                          <a:gd name="connsiteX4" fmla="*/ 909002 w 909002"/>
                          <a:gd name="connsiteY4" fmla="*/ 740228 h 740228"/>
                          <a:gd name="connsiteX0" fmla="*/ 436266 w 871695"/>
                          <a:gd name="connsiteY0" fmla="*/ 0 h 742826"/>
                          <a:gd name="connsiteX1" fmla="*/ 349180 w 871695"/>
                          <a:gd name="connsiteY1" fmla="*/ 304800 h 742826"/>
                          <a:gd name="connsiteX2" fmla="*/ 3614 w 871695"/>
                          <a:gd name="connsiteY2" fmla="*/ 733614 h 742826"/>
                          <a:gd name="connsiteX3" fmla="*/ 593020 w 871695"/>
                          <a:gd name="connsiteY3" fmla="*/ 609600 h 742826"/>
                          <a:gd name="connsiteX4" fmla="*/ 871695 w 871695"/>
                          <a:gd name="connsiteY4" fmla="*/ 740228 h 742826"/>
                          <a:gd name="connsiteX0" fmla="*/ 435469 w 870898"/>
                          <a:gd name="connsiteY0" fmla="*/ 0 h 744319"/>
                          <a:gd name="connsiteX1" fmla="*/ 348383 w 870898"/>
                          <a:gd name="connsiteY1" fmla="*/ 304800 h 744319"/>
                          <a:gd name="connsiteX2" fmla="*/ 2817 w 870898"/>
                          <a:gd name="connsiteY2" fmla="*/ 733614 h 744319"/>
                          <a:gd name="connsiteX3" fmla="*/ 560856 w 870898"/>
                          <a:gd name="connsiteY3" fmla="*/ 624752 h 744319"/>
                          <a:gd name="connsiteX4" fmla="*/ 870898 w 870898"/>
                          <a:gd name="connsiteY4" fmla="*/ 740228 h 744319"/>
                          <a:gd name="connsiteX0" fmla="*/ 435469 w 714985"/>
                          <a:gd name="connsiteY0" fmla="*/ 0 h 1318446"/>
                          <a:gd name="connsiteX1" fmla="*/ 348383 w 714985"/>
                          <a:gd name="connsiteY1" fmla="*/ 304800 h 1318446"/>
                          <a:gd name="connsiteX2" fmla="*/ 2817 w 714985"/>
                          <a:gd name="connsiteY2" fmla="*/ 733614 h 1318446"/>
                          <a:gd name="connsiteX3" fmla="*/ 560856 w 714985"/>
                          <a:gd name="connsiteY3" fmla="*/ 624752 h 1318446"/>
                          <a:gd name="connsiteX4" fmla="*/ 714985 w 714985"/>
                          <a:gd name="connsiteY4" fmla="*/ 1318446 h 1318446"/>
                          <a:gd name="connsiteX0" fmla="*/ 435469 w 940141"/>
                          <a:gd name="connsiteY0" fmla="*/ 0 h 803495"/>
                          <a:gd name="connsiteX1" fmla="*/ 348383 w 940141"/>
                          <a:gd name="connsiteY1" fmla="*/ 304800 h 803495"/>
                          <a:gd name="connsiteX2" fmla="*/ 2817 w 940141"/>
                          <a:gd name="connsiteY2" fmla="*/ 733614 h 803495"/>
                          <a:gd name="connsiteX3" fmla="*/ 560856 w 940141"/>
                          <a:gd name="connsiteY3" fmla="*/ 624752 h 803495"/>
                          <a:gd name="connsiteX4" fmla="*/ 940141 w 940141"/>
                          <a:gd name="connsiteY4" fmla="*/ 803495 h 803495"/>
                          <a:gd name="connsiteX0" fmla="*/ 435182 w 939854"/>
                          <a:gd name="connsiteY0" fmla="*/ 0 h 803495"/>
                          <a:gd name="connsiteX1" fmla="*/ 348096 w 939854"/>
                          <a:gd name="connsiteY1" fmla="*/ 304800 h 803495"/>
                          <a:gd name="connsiteX2" fmla="*/ 2530 w 939854"/>
                          <a:gd name="connsiteY2" fmla="*/ 733614 h 803495"/>
                          <a:gd name="connsiteX3" fmla="*/ 548407 w 939854"/>
                          <a:gd name="connsiteY3" fmla="*/ 659640 h 803495"/>
                          <a:gd name="connsiteX4" fmla="*/ 939854 w 939854"/>
                          <a:gd name="connsiteY4" fmla="*/ 803495 h 803495"/>
                          <a:gd name="connsiteX0" fmla="*/ 436545 w 941217"/>
                          <a:gd name="connsiteY0" fmla="*/ 0 h 803495"/>
                          <a:gd name="connsiteX1" fmla="*/ 311581 w 941217"/>
                          <a:gd name="connsiteY1" fmla="*/ 226384 h 803495"/>
                          <a:gd name="connsiteX2" fmla="*/ 3893 w 941217"/>
                          <a:gd name="connsiteY2" fmla="*/ 733614 h 803495"/>
                          <a:gd name="connsiteX3" fmla="*/ 549770 w 941217"/>
                          <a:gd name="connsiteY3" fmla="*/ 659640 h 803495"/>
                          <a:gd name="connsiteX4" fmla="*/ 941217 w 941217"/>
                          <a:gd name="connsiteY4" fmla="*/ 803495 h 803495"/>
                          <a:gd name="connsiteX0" fmla="*/ 287205 w 940931"/>
                          <a:gd name="connsiteY0" fmla="*/ 0 h 1011966"/>
                          <a:gd name="connsiteX1" fmla="*/ 311295 w 940931"/>
                          <a:gd name="connsiteY1" fmla="*/ 434855 h 1011966"/>
                          <a:gd name="connsiteX2" fmla="*/ 3607 w 940931"/>
                          <a:gd name="connsiteY2" fmla="*/ 942085 h 1011966"/>
                          <a:gd name="connsiteX3" fmla="*/ 549484 w 940931"/>
                          <a:gd name="connsiteY3" fmla="*/ 868111 h 1011966"/>
                          <a:gd name="connsiteX4" fmla="*/ 940931 w 940931"/>
                          <a:gd name="connsiteY4" fmla="*/ 1011966 h 1011966"/>
                          <a:gd name="connsiteX0" fmla="*/ 246594 w 940860"/>
                          <a:gd name="connsiteY0" fmla="*/ 0 h 895671"/>
                          <a:gd name="connsiteX1" fmla="*/ 311224 w 940860"/>
                          <a:gd name="connsiteY1" fmla="*/ 318560 h 895671"/>
                          <a:gd name="connsiteX2" fmla="*/ 3536 w 940860"/>
                          <a:gd name="connsiteY2" fmla="*/ 825790 h 895671"/>
                          <a:gd name="connsiteX3" fmla="*/ 549413 w 940860"/>
                          <a:gd name="connsiteY3" fmla="*/ 751816 h 895671"/>
                          <a:gd name="connsiteX4" fmla="*/ 940860 w 940860"/>
                          <a:gd name="connsiteY4" fmla="*/ 895671 h 895671"/>
                          <a:gd name="connsiteX0" fmla="*/ 75730 w 940588"/>
                          <a:gd name="connsiteY0" fmla="*/ 0 h 668200"/>
                          <a:gd name="connsiteX1" fmla="*/ 310952 w 940588"/>
                          <a:gd name="connsiteY1" fmla="*/ 91089 h 668200"/>
                          <a:gd name="connsiteX2" fmla="*/ 3264 w 940588"/>
                          <a:gd name="connsiteY2" fmla="*/ 598319 h 668200"/>
                          <a:gd name="connsiteX3" fmla="*/ 549141 w 940588"/>
                          <a:gd name="connsiteY3" fmla="*/ 524345 h 668200"/>
                          <a:gd name="connsiteX4" fmla="*/ 940588 w 940588"/>
                          <a:gd name="connsiteY4" fmla="*/ 668200 h 668200"/>
                          <a:gd name="connsiteX0" fmla="*/ 172701 w 940736"/>
                          <a:gd name="connsiteY0" fmla="*/ 0 h 627926"/>
                          <a:gd name="connsiteX1" fmla="*/ 311100 w 940736"/>
                          <a:gd name="connsiteY1" fmla="*/ 50815 h 627926"/>
                          <a:gd name="connsiteX2" fmla="*/ 3412 w 940736"/>
                          <a:gd name="connsiteY2" fmla="*/ 558045 h 627926"/>
                          <a:gd name="connsiteX3" fmla="*/ 549289 w 940736"/>
                          <a:gd name="connsiteY3" fmla="*/ 484071 h 627926"/>
                          <a:gd name="connsiteX4" fmla="*/ 940736 w 940736"/>
                          <a:gd name="connsiteY4" fmla="*/ 627926 h 627926"/>
                          <a:gd name="connsiteX0" fmla="*/ 129576 w 940669"/>
                          <a:gd name="connsiteY0" fmla="*/ 0 h 897266"/>
                          <a:gd name="connsiteX1" fmla="*/ 311033 w 940669"/>
                          <a:gd name="connsiteY1" fmla="*/ 320155 h 897266"/>
                          <a:gd name="connsiteX2" fmla="*/ 3345 w 940669"/>
                          <a:gd name="connsiteY2" fmla="*/ 827385 h 897266"/>
                          <a:gd name="connsiteX3" fmla="*/ 549222 w 940669"/>
                          <a:gd name="connsiteY3" fmla="*/ 753411 h 897266"/>
                          <a:gd name="connsiteX4" fmla="*/ 940669 w 940669"/>
                          <a:gd name="connsiteY4" fmla="*/ 897266 h 897266"/>
                          <a:gd name="connsiteX0" fmla="*/ 130759 w 941852"/>
                          <a:gd name="connsiteY0" fmla="*/ 0 h 897266"/>
                          <a:gd name="connsiteX1" fmla="*/ 281913 w 941852"/>
                          <a:gd name="connsiteY1" fmla="*/ 257422 h 897266"/>
                          <a:gd name="connsiteX2" fmla="*/ 4528 w 941852"/>
                          <a:gd name="connsiteY2" fmla="*/ 827385 h 897266"/>
                          <a:gd name="connsiteX3" fmla="*/ 550405 w 941852"/>
                          <a:gd name="connsiteY3" fmla="*/ 753411 h 897266"/>
                          <a:gd name="connsiteX4" fmla="*/ 941852 w 941852"/>
                          <a:gd name="connsiteY4" fmla="*/ 897266 h 897266"/>
                          <a:gd name="connsiteX0" fmla="*/ 130292 w 941385"/>
                          <a:gd name="connsiteY0" fmla="*/ 0 h 897266"/>
                          <a:gd name="connsiteX1" fmla="*/ 281446 w 941385"/>
                          <a:gd name="connsiteY1" fmla="*/ 257422 h 897266"/>
                          <a:gd name="connsiteX2" fmla="*/ 4061 w 941385"/>
                          <a:gd name="connsiteY2" fmla="*/ 827385 h 897266"/>
                          <a:gd name="connsiteX3" fmla="*/ 549938 w 941385"/>
                          <a:gd name="connsiteY3" fmla="*/ 753411 h 897266"/>
                          <a:gd name="connsiteX4" fmla="*/ 941385 w 941385"/>
                          <a:gd name="connsiteY4" fmla="*/ 897266 h 897266"/>
                          <a:gd name="connsiteX0" fmla="*/ 130292 w 941385"/>
                          <a:gd name="connsiteY0" fmla="*/ 41280 h 938546"/>
                          <a:gd name="connsiteX1" fmla="*/ 281446 w 941385"/>
                          <a:gd name="connsiteY1" fmla="*/ 298702 h 938546"/>
                          <a:gd name="connsiteX2" fmla="*/ 4061 w 941385"/>
                          <a:gd name="connsiteY2" fmla="*/ 868665 h 938546"/>
                          <a:gd name="connsiteX3" fmla="*/ 549938 w 941385"/>
                          <a:gd name="connsiteY3" fmla="*/ 794691 h 938546"/>
                          <a:gd name="connsiteX4" fmla="*/ 941385 w 941385"/>
                          <a:gd name="connsiteY4" fmla="*/ 938546 h 938546"/>
                          <a:gd name="connsiteX0" fmla="*/ 132882 w 943975"/>
                          <a:gd name="connsiteY0" fmla="*/ 31309 h 928575"/>
                          <a:gd name="connsiteX1" fmla="*/ 228174 w 943975"/>
                          <a:gd name="connsiteY1" fmla="*/ 417563 h 928575"/>
                          <a:gd name="connsiteX2" fmla="*/ 6651 w 943975"/>
                          <a:gd name="connsiteY2" fmla="*/ 858694 h 928575"/>
                          <a:gd name="connsiteX3" fmla="*/ 552528 w 943975"/>
                          <a:gd name="connsiteY3" fmla="*/ 784720 h 928575"/>
                          <a:gd name="connsiteX4" fmla="*/ 943975 w 943975"/>
                          <a:gd name="connsiteY4" fmla="*/ 928575 h 928575"/>
                          <a:gd name="connsiteX0" fmla="*/ 134038 w 945131"/>
                          <a:gd name="connsiteY0" fmla="*/ 31600 h 928866"/>
                          <a:gd name="connsiteX1" fmla="*/ 229330 w 945131"/>
                          <a:gd name="connsiteY1" fmla="*/ 417854 h 928866"/>
                          <a:gd name="connsiteX2" fmla="*/ 7807 w 945131"/>
                          <a:gd name="connsiteY2" fmla="*/ 858985 h 928866"/>
                          <a:gd name="connsiteX3" fmla="*/ 553684 w 945131"/>
                          <a:gd name="connsiteY3" fmla="*/ 785011 h 928866"/>
                          <a:gd name="connsiteX4" fmla="*/ 945131 w 945131"/>
                          <a:gd name="connsiteY4" fmla="*/ 928866 h 928866"/>
                          <a:gd name="connsiteX0" fmla="*/ 219492 w 945210"/>
                          <a:gd name="connsiteY0" fmla="*/ 30819 h 959352"/>
                          <a:gd name="connsiteX1" fmla="*/ 229409 w 945210"/>
                          <a:gd name="connsiteY1" fmla="*/ 448340 h 959352"/>
                          <a:gd name="connsiteX2" fmla="*/ 7886 w 945210"/>
                          <a:gd name="connsiteY2" fmla="*/ 889471 h 959352"/>
                          <a:gd name="connsiteX3" fmla="*/ 553763 w 945210"/>
                          <a:gd name="connsiteY3" fmla="*/ 815497 h 959352"/>
                          <a:gd name="connsiteX4" fmla="*/ 945210 w 945210"/>
                          <a:gd name="connsiteY4" fmla="*/ 959352 h 959352"/>
                          <a:gd name="connsiteX0" fmla="*/ 218162 w 943880"/>
                          <a:gd name="connsiteY0" fmla="*/ 34927 h 963460"/>
                          <a:gd name="connsiteX1" fmla="*/ 248914 w 943880"/>
                          <a:gd name="connsiteY1" fmla="*/ 388803 h 963460"/>
                          <a:gd name="connsiteX2" fmla="*/ 6556 w 943880"/>
                          <a:gd name="connsiteY2" fmla="*/ 893579 h 963460"/>
                          <a:gd name="connsiteX3" fmla="*/ 552433 w 943880"/>
                          <a:gd name="connsiteY3" fmla="*/ 819605 h 963460"/>
                          <a:gd name="connsiteX4" fmla="*/ 943880 w 943880"/>
                          <a:gd name="connsiteY4" fmla="*/ 963460 h 963460"/>
                          <a:gd name="connsiteX0" fmla="*/ 233057 w 943933"/>
                          <a:gd name="connsiteY0" fmla="*/ 34929 h 963446"/>
                          <a:gd name="connsiteX1" fmla="*/ 248967 w 943933"/>
                          <a:gd name="connsiteY1" fmla="*/ 388789 h 963446"/>
                          <a:gd name="connsiteX2" fmla="*/ 6609 w 943933"/>
                          <a:gd name="connsiteY2" fmla="*/ 893565 h 963446"/>
                          <a:gd name="connsiteX3" fmla="*/ 552486 w 943933"/>
                          <a:gd name="connsiteY3" fmla="*/ 819591 h 963446"/>
                          <a:gd name="connsiteX4" fmla="*/ 943933 w 943933"/>
                          <a:gd name="connsiteY4" fmla="*/ 963446 h 963446"/>
                          <a:gd name="connsiteX0" fmla="*/ 233057 w 943933"/>
                          <a:gd name="connsiteY0" fmla="*/ 0 h 928517"/>
                          <a:gd name="connsiteX1" fmla="*/ 248967 w 943933"/>
                          <a:gd name="connsiteY1" fmla="*/ 353860 h 928517"/>
                          <a:gd name="connsiteX2" fmla="*/ 6609 w 943933"/>
                          <a:gd name="connsiteY2" fmla="*/ 858636 h 928517"/>
                          <a:gd name="connsiteX3" fmla="*/ 552486 w 943933"/>
                          <a:gd name="connsiteY3" fmla="*/ 784662 h 928517"/>
                          <a:gd name="connsiteX4" fmla="*/ 943933 w 943933"/>
                          <a:gd name="connsiteY4" fmla="*/ 928517 h 928517"/>
                          <a:gd name="connsiteX0" fmla="*/ 233057 w 852561"/>
                          <a:gd name="connsiteY0" fmla="*/ 0 h 878441"/>
                          <a:gd name="connsiteX1" fmla="*/ 248967 w 852561"/>
                          <a:gd name="connsiteY1" fmla="*/ 353860 h 878441"/>
                          <a:gd name="connsiteX2" fmla="*/ 6609 w 852561"/>
                          <a:gd name="connsiteY2" fmla="*/ 858636 h 878441"/>
                          <a:gd name="connsiteX3" fmla="*/ 552486 w 852561"/>
                          <a:gd name="connsiteY3" fmla="*/ 784662 h 878441"/>
                          <a:gd name="connsiteX4" fmla="*/ 852561 w 852561"/>
                          <a:gd name="connsiteY4" fmla="*/ 863407 h 878441"/>
                          <a:gd name="connsiteX0" fmla="*/ 233057 w 852561"/>
                          <a:gd name="connsiteY0" fmla="*/ 0 h 878441"/>
                          <a:gd name="connsiteX1" fmla="*/ 248967 w 852561"/>
                          <a:gd name="connsiteY1" fmla="*/ 353860 h 878441"/>
                          <a:gd name="connsiteX2" fmla="*/ 6609 w 852561"/>
                          <a:gd name="connsiteY2" fmla="*/ 858636 h 878441"/>
                          <a:gd name="connsiteX3" fmla="*/ 552486 w 852561"/>
                          <a:gd name="connsiteY3" fmla="*/ 784662 h 878441"/>
                          <a:gd name="connsiteX4" fmla="*/ 852561 w 852561"/>
                          <a:gd name="connsiteY4" fmla="*/ 863407 h 878441"/>
                          <a:gd name="connsiteX0" fmla="*/ 231320 w 850824"/>
                          <a:gd name="connsiteY0" fmla="*/ 0 h 876448"/>
                          <a:gd name="connsiteX1" fmla="*/ 247230 w 850824"/>
                          <a:gd name="connsiteY1" fmla="*/ 353860 h 876448"/>
                          <a:gd name="connsiteX2" fmla="*/ 4872 w 850824"/>
                          <a:gd name="connsiteY2" fmla="*/ 858636 h 876448"/>
                          <a:gd name="connsiteX3" fmla="*/ 501484 w 850824"/>
                          <a:gd name="connsiteY3" fmla="*/ 771874 h 876448"/>
                          <a:gd name="connsiteX4" fmla="*/ 850824 w 850824"/>
                          <a:gd name="connsiteY4" fmla="*/ 863407 h 876448"/>
                          <a:gd name="connsiteX0" fmla="*/ 231320 w 850824"/>
                          <a:gd name="connsiteY0" fmla="*/ 0 h 880557"/>
                          <a:gd name="connsiteX1" fmla="*/ 247230 w 850824"/>
                          <a:gd name="connsiteY1" fmla="*/ 353860 h 880557"/>
                          <a:gd name="connsiteX2" fmla="*/ 4872 w 850824"/>
                          <a:gd name="connsiteY2" fmla="*/ 858636 h 880557"/>
                          <a:gd name="connsiteX3" fmla="*/ 501484 w 850824"/>
                          <a:gd name="connsiteY3" fmla="*/ 771874 h 880557"/>
                          <a:gd name="connsiteX4" fmla="*/ 850824 w 850824"/>
                          <a:gd name="connsiteY4" fmla="*/ 863407 h 880557"/>
                          <a:gd name="connsiteX0" fmla="*/ 231320 w 850824"/>
                          <a:gd name="connsiteY0" fmla="*/ 0 h 878347"/>
                          <a:gd name="connsiteX1" fmla="*/ 247230 w 850824"/>
                          <a:gd name="connsiteY1" fmla="*/ 353860 h 878347"/>
                          <a:gd name="connsiteX2" fmla="*/ 4872 w 850824"/>
                          <a:gd name="connsiteY2" fmla="*/ 858636 h 878347"/>
                          <a:gd name="connsiteX3" fmla="*/ 501484 w 850824"/>
                          <a:gd name="connsiteY3" fmla="*/ 771874 h 878347"/>
                          <a:gd name="connsiteX4" fmla="*/ 850824 w 850824"/>
                          <a:gd name="connsiteY4" fmla="*/ 863407 h 878347"/>
                          <a:gd name="connsiteX0" fmla="*/ 220235 w 839739"/>
                          <a:gd name="connsiteY0" fmla="*/ 0 h 902759"/>
                          <a:gd name="connsiteX1" fmla="*/ 236145 w 839739"/>
                          <a:gd name="connsiteY1" fmla="*/ 353860 h 902759"/>
                          <a:gd name="connsiteX2" fmla="*/ 5043 w 839739"/>
                          <a:gd name="connsiteY2" fmla="*/ 886796 h 902759"/>
                          <a:gd name="connsiteX3" fmla="*/ 490399 w 839739"/>
                          <a:gd name="connsiteY3" fmla="*/ 771874 h 902759"/>
                          <a:gd name="connsiteX4" fmla="*/ 839739 w 839739"/>
                          <a:gd name="connsiteY4" fmla="*/ 863407 h 902759"/>
                          <a:gd name="connsiteX0" fmla="*/ 219993 w 839497"/>
                          <a:gd name="connsiteY0" fmla="*/ 0 h 901457"/>
                          <a:gd name="connsiteX1" fmla="*/ 235903 w 839497"/>
                          <a:gd name="connsiteY1" fmla="*/ 353860 h 901457"/>
                          <a:gd name="connsiteX2" fmla="*/ 4801 w 839497"/>
                          <a:gd name="connsiteY2" fmla="*/ 886796 h 901457"/>
                          <a:gd name="connsiteX3" fmla="*/ 483042 w 839497"/>
                          <a:gd name="connsiteY3" fmla="*/ 761143 h 901457"/>
                          <a:gd name="connsiteX4" fmla="*/ 839497 w 839497"/>
                          <a:gd name="connsiteY4" fmla="*/ 863407 h 901457"/>
                          <a:gd name="connsiteX0" fmla="*/ 219993 w 839497"/>
                          <a:gd name="connsiteY0" fmla="*/ 0 h 902958"/>
                          <a:gd name="connsiteX1" fmla="*/ 235903 w 839497"/>
                          <a:gd name="connsiteY1" fmla="*/ 353860 h 902958"/>
                          <a:gd name="connsiteX2" fmla="*/ 4801 w 839497"/>
                          <a:gd name="connsiteY2" fmla="*/ 886796 h 902958"/>
                          <a:gd name="connsiteX3" fmla="*/ 483042 w 839497"/>
                          <a:gd name="connsiteY3" fmla="*/ 761143 h 902958"/>
                          <a:gd name="connsiteX4" fmla="*/ 839497 w 839497"/>
                          <a:gd name="connsiteY4" fmla="*/ 863407 h 902958"/>
                          <a:gd name="connsiteX0" fmla="*/ 220927 w 840431"/>
                          <a:gd name="connsiteY0" fmla="*/ 0 h 899959"/>
                          <a:gd name="connsiteX1" fmla="*/ 236837 w 840431"/>
                          <a:gd name="connsiteY1" fmla="*/ 353860 h 899959"/>
                          <a:gd name="connsiteX2" fmla="*/ 5735 w 840431"/>
                          <a:gd name="connsiteY2" fmla="*/ 886796 h 899959"/>
                          <a:gd name="connsiteX3" fmla="*/ 510807 w 840431"/>
                          <a:gd name="connsiteY3" fmla="*/ 736237 h 899959"/>
                          <a:gd name="connsiteX4" fmla="*/ 840431 w 840431"/>
                          <a:gd name="connsiteY4" fmla="*/ 863407 h 899959"/>
                          <a:gd name="connsiteX0" fmla="*/ 220628 w 840132"/>
                          <a:gd name="connsiteY0" fmla="*/ 0 h 903722"/>
                          <a:gd name="connsiteX1" fmla="*/ 236538 w 840132"/>
                          <a:gd name="connsiteY1" fmla="*/ 353860 h 903722"/>
                          <a:gd name="connsiteX2" fmla="*/ 5436 w 840132"/>
                          <a:gd name="connsiteY2" fmla="*/ 886796 h 903722"/>
                          <a:gd name="connsiteX3" fmla="*/ 502092 w 840132"/>
                          <a:gd name="connsiteY3" fmla="*/ 766777 h 903722"/>
                          <a:gd name="connsiteX4" fmla="*/ 840132 w 840132"/>
                          <a:gd name="connsiteY4" fmla="*/ 863407 h 903722"/>
                          <a:gd name="connsiteX0" fmla="*/ 213646 w 833150"/>
                          <a:gd name="connsiteY0" fmla="*/ 0 h 913381"/>
                          <a:gd name="connsiteX1" fmla="*/ 229556 w 833150"/>
                          <a:gd name="connsiteY1" fmla="*/ 353860 h 913381"/>
                          <a:gd name="connsiteX2" fmla="*/ 5558 w 833150"/>
                          <a:gd name="connsiteY2" fmla="*/ 897248 h 913381"/>
                          <a:gd name="connsiteX3" fmla="*/ 495110 w 833150"/>
                          <a:gd name="connsiteY3" fmla="*/ 766777 h 913381"/>
                          <a:gd name="connsiteX4" fmla="*/ 833150 w 833150"/>
                          <a:gd name="connsiteY4" fmla="*/ 863407 h 913381"/>
                          <a:gd name="connsiteX0" fmla="*/ 214300 w 833804"/>
                          <a:gd name="connsiteY0" fmla="*/ 0 h 912433"/>
                          <a:gd name="connsiteX1" fmla="*/ 230210 w 833804"/>
                          <a:gd name="connsiteY1" fmla="*/ 353860 h 912433"/>
                          <a:gd name="connsiteX2" fmla="*/ 6212 w 833804"/>
                          <a:gd name="connsiteY2" fmla="*/ 897248 h 912433"/>
                          <a:gd name="connsiteX3" fmla="*/ 495764 w 833804"/>
                          <a:gd name="connsiteY3" fmla="*/ 766777 h 912433"/>
                          <a:gd name="connsiteX4" fmla="*/ 833804 w 833804"/>
                          <a:gd name="connsiteY4" fmla="*/ 863407 h 912433"/>
                          <a:gd name="connsiteX0" fmla="*/ 214938 w 834442"/>
                          <a:gd name="connsiteY0" fmla="*/ 0 h 912277"/>
                          <a:gd name="connsiteX1" fmla="*/ 209980 w 834442"/>
                          <a:gd name="connsiteY1" fmla="*/ 373231 h 912277"/>
                          <a:gd name="connsiteX2" fmla="*/ 6850 w 834442"/>
                          <a:gd name="connsiteY2" fmla="*/ 897248 h 912277"/>
                          <a:gd name="connsiteX3" fmla="*/ 496402 w 834442"/>
                          <a:gd name="connsiteY3" fmla="*/ 766777 h 912277"/>
                          <a:gd name="connsiteX4" fmla="*/ 834442 w 834442"/>
                          <a:gd name="connsiteY4" fmla="*/ 863407 h 912277"/>
                          <a:gd name="connsiteX0" fmla="*/ 215386 w 834890"/>
                          <a:gd name="connsiteY0" fmla="*/ 0 h 912277"/>
                          <a:gd name="connsiteX1" fmla="*/ 210428 w 834890"/>
                          <a:gd name="connsiteY1" fmla="*/ 373231 h 912277"/>
                          <a:gd name="connsiteX2" fmla="*/ 7298 w 834890"/>
                          <a:gd name="connsiteY2" fmla="*/ 897248 h 912277"/>
                          <a:gd name="connsiteX3" fmla="*/ 496850 w 834890"/>
                          <a:gd name="connsiteY3" fmla="*/ 766777 h 912277"/>
                          <a:gd name="connsiteX4" fmla="*/ 834890 w 834890"/>
                          <a:gd name="connsiteY4" fmla="*/ 863407 h 91227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834890" h="912277">
                            <a:moveTo>
                              <a:pt x="215386" y="0"/>
                            </a:moveTo>
                            <a:cubicBezTo>
                              <a:pt x="278742" y="108751"/>
                              <a:pt x="261156" y="225840"/>
                              <a:pt x="210428" y="373231"/>
                            </a:cubicBezTo>
                            <a:cubicBezTo>
                              <a:pt x="159700" y="520622"/>
                              <a:pt x="-40439" y="831657"/>
                              <a:pt x="7298" y="897248"/>
                            </a:cubicBezTo>
                            <a:cubicBezTo>
                              <a:pt x="55035" y="962839"/>
                              <a:pt x="369587" y="794145"/>
                              <a:pt x="496850" y="766777"/>
                            </a:cubicBezTo>
                            <a:cubicBezTo>
                              <a:pt x="624113" y="739409"/>
                              <a:pt x="726932" y="711138"/>
                              <a:pt x="834890" y="863407"/>
                            </a:cubicBezTo>
                          </a:path>
                        </a:pathLst>
                      </a:custGeom>
                      <a:no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fr-FR"/>
                      </a:p>
                    </p:txBody>
                  </p:sp>
                  <p:cxnSp>
                    <p:nvCxnSpPr>
                      <p:cNvPr id="55" name="Connecteur droit avec flèche 54"/>
                      <p:cNvCxnSpPr/>
                      <p:nvPr/>
                    </p:nvCxnSpPr>
                    <p:spPr>
                      <a:xfrm flipV="1">
                        <a:off x="7662441" y="4097438"/>
                        <a:ext cx="4155311" cy="0"/>
                      </a:xfrm>
                      <a:prstGeom prst="straightConnector1">
                        <a:avLst/>
                      </a:prstGeom>
                      <a:ln w="28575">
                        <a:tailEnd type="triangle"/>
                      </a:ln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1" name="Connecteur droit 60"/>
                      <p:cNvCxnSpPr/>
                      <p:nvPr/>
                    </p:nvCxnSpPr>
                    <p:spPr>
                      <a:xfrm flipV="1">
                        <a:off x="10838233" y="4012174"/>
                        <a:ext cx="0" cy="144000"/>
                      </a:xfrm>
                      <a:prstGeom prst="line">
                        <a:avLst/>
                      </a:prstGeom>
                      <a:ln w="28575">
                        <a:solidFill>
                          <a:srgbClr val="FF0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2" name="Connecteur droit 61"/>
                      <p:cNvCxnSpPr/>
                      <p:nvPr/>
                    </p:nvCxnSpPr>
                    <p:spPr>
                      <a:xfrm flipV="1">
                        <a:off x="8877015" y="4025438"/>
                        <a:ext cx="0" cy="144000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mc:AlternateContent xmlns:mc="http://schemas.openxmlformats.org/markup-compatibility/2006">
                    <mc:Choice xmlns:a14="http://schemas.microsoft.com/office/drawing/2010/main" Requires="a14">
                      <p:sp>
                        <p:nvSpPr>
                          <p:cNvPr id="63" name="ZoneTexte 62"/>
                          <p:cNvSpPr txBox="1"/>
                          <p:nvPr/>
                        </p:nvSpPr>
                        <p:spPr>
                          <a:xfrm>
                            <a:off x="7630649" y="2667040"/>
                            <a:ext cx="1311706" cy="404983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rtlCol="0">
                            <a:spAutoFit/>
                          </a:bodyPr>
                          <a:lstStyle/>
                          <a:p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sSub>
                                    <m:sSubPr>
                                      <m:ctrlPr>
                                        <a:rPr lang="fr-F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b="0" i="1" smtClean="0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fr-FR" b="0" i="1" smtClean="0">
                                          <a:latin typeface="Cambria Math" panose="02040503050406030204" pitchFamily="18" charset="0"/>
                                        </a:rPr>
                                        <m:t>16</m:t>
                                      </m:r>
                                      <m:r>
                                        <a:rPr lang="fr-FR" b="0" i="1" smtClean="0"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fr-F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acc>
                                        <m:accPr>
                                          <m:chr m:val="̅"/>
                                          <m:ctrlPr>
                                            <a:rPr lang="fr-F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sSub>
                                            <m:sSubPr>
                                              <m:ctrlPr>
                                                <a:rPr lang="fr-FR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fr-FR" i="1">
                                                  <a:latin typeface="Cambria Math" panose="02040503050406030204" pitchFamily="18" charset="0"/>
                                                </a:rPr>
                                                <m:t>𝜆</m:t>
                                              </m:r>
                                            </m:e>
                                            <m:sub>
                                              <m:r>
                                                <a:rPr lang="fr-FR" i="1">
                                                  <a:latin typeface="Cambria Math" panose="02040503050406030204" pitchFamily="18" charset="0"/>
                                                </a:rPr>
                                                <m:t>𝑚𝑖𝑛</m:t>
                                              </m:r>
                                            </m:sub>
                                          </m:sSub>
                                        </m:e>
                                      </m:acc>
                                    </m:e>
                                  </m:d>
                                </m:oMath>
                              </m:oMathPara>
                            </a14:m>
                            <a:endParaRPr lang="fr-FR" dirty="0"/>
                          </a:p>
                        </p:txBody>
                      </p:sp>
                    </mc:Choice>
                    <mc:Fallback>
                      <p:sp>
                        <p:nvSpPr>
                          <p:cNvPr id="63" name="ZoneTexte 62"/>
                          <p:cNvSpPr txBox="1"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>
                          <a:xfrm>
                            <a:off x="7630649" y="2667040"/>
                            <a:ext cx="1311706" cy="404983"/>
                          </a:xfrm>
                          <a:prstGeom prst="rect">
                            <a:avLst/>
                          </a:prstGeom>
                          <a:blipFill>
                            <a:blip r:embed="rId6"/>
                            <a:stretch>
                              <a:fillRect b="-9091"/>
                            </a:stretch>
                          </a:blipFill>
                        </p:spPr>
                        <p:txBody>
                          <a:bodyPr/>
                          <a:lstStyle/>
                          <a:p>
                            <a:r>
                              <a:rPr lang="fr-FR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  <mc:AlternateContent xmlns:mc="http://schemas.openxmlformats.org/markup-compatibility/2006">
                    <mc:Choice xmlns:a14="http://schemas.microsoft.com/office/drawing/2010/main" Requires="a14">
                      <p:sp>
                        <p:nvSpPr>
                          <p:cNvPr id="64" name="ZoneTexte 63"/>
                          <p:cNvSpPr txBox="1"/>
                          <p:nvPr/>
                        </p:nvSpPr>
                        <p:spPr>
                          <a:xfrm>
                            <a:off x="10820576" y="2667039"/>
                            <a:ext cx="1311706" cy="404983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rtlCol="0">
                            <a:spAutoFit/>
                          </a:bodyPr>
                          <a:lstStyle/>
                          <a:p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sSub>
                                    <m:sSubPr>
                                      <m:ctrlPr>
                                        <a:rPr lang="fr-F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b="0" i="1" smtClean="0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fr-FR" b="0" i="1" smtClean="0">
                                          <a:latin typeface="Cambria Math" panose="02040503050406030204" pitchFamily="18" charset="0"/>
                                        </a:rPr>
                                        <m:t>17</m:t>
                                      </m:r>
                                      <m:r>
                                        <a:rPr lang="fr-FR" b="0" i="1" smtClean="0"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fr-F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acc>
                                        <m:accPr>
                                          <m:chr m:val="̅"/>
                                          <m:ctrlPr>
                                            <a:rPr lang="fr-F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sSub>
                                            <m:sSubPr>
                                              <m:ctrlPr>
                                                <a:rPr lang="fr-FR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fr-FR" i="1">
                                                  <a:latin typeface="Cambria Math" panose="02040503050406030204" pitchFamily="18" charset="0"/>
                                                </a:rPr>
                                                <m:t>𝜆</m:t>
                                              </m:r>
                                            </m:e>
                                            <m:sub>
                                              <m:r>
                                                <a:rPr lang="fr-FR" i="1">
                                                  <a:latin typeface="Cambria Math" panose="02040503050406030204" pitchFamily="18" charset="0"/>
                                                </a:rPr>
                                                <m:t>𝑚𝑖𝑛</m:t>
                                              </m:r>
                                            </m:sub>
                                          </m:sSub>
                                        </m:e>
                                      </m:acc>
                                    </m:e>
                                  </m:d>
                                </m:oMath>
                              </m:oMathPara>
                            </a14:m>
                            <a:endParaRPr lang="fr-FR" dirty="0"/>
                          </a:p>
                        </p:txBody>
                      </p:sp>
                    </mc:Choice>
                    <mc:Fallback>
                      <p:sp>
                        <p:nvSpPr>
                          <p:cNvPr id="64" name="ZoneTexte 63"/>
                          <p:cNvSpPr txBox="1"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>
                          <a:xfrm>
                            <a:off x="10820576" y="2667039"/>
                            <a:ext cx="1311706" cy="404983"/>
                          </a:xfrm>
                          <a:prstGeom prst="rect">
                            <a:avLst/>
                          </a:prstGeom>
                          <a:blipFill>
                            <a:blip r:embed="rId7"/>
                            <a:stretch>
                              <a:fillRect b="-9091"/>
                            </a:stretch>
                          </a:blipFill>
                        </p:spPr>
                        <p:txBody>
                          <a:bodyPr/>
                          <a:lstStyle/>
                          <a:p>
                            <a:r>
                              <a:rPr lang="fr-FR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</p:grpSp>
                <p:sp>
                  <p:nvSpPr>
                    <p:cNvPr id="76" name="Forme libre 75"/>
                    <p:cNvSpPr/>
                    <p:nvPr/>
                  </p:nvSpPr>
                  <p:spPr>
                    <a:xfrm rot="7776322">
                      <a:off x="9794345" y="1660536"/>
                      <a:ext cx="2203550" cy="2060272"/>
                    </a:xfrm>
                    <a:custGeom>
                      <a:avLst/>
                      <a:gdLst>
                        <a:gd name="connsiteX0" fmla="*/ 473573 w 909002"/>
                        <a:gd name="connsiteY0" fmla="*/ 0 h 740228"/>
                        <a:gd name="connsiteX1" fmla="*/ 386487 w 909002"/>
                        <a:gd name="connsiteY1" fmla="*/ 304800 h 740228"/>
                        <a:gd name="connsiteX2" fmla="*/ 3310 w 909002"/>
                        <a:gd name="connsiteY2" fmla="*/ 635726 h 740228"/>
                        <a:gd name="connsiteX3" fmla="*/ 630327 w 909002"/>
                        <a:gd name="connsiteY3" fmla="*/ 609600 h 740228"/>
                        <a:gd name="connsiteX4" fmla="*/ 909002 w 909002"/>
                        <a:gd name="connsiteY4" fmla="*/ 740228 h 740228"/>
                        <a:gd name="connsiteX0" fmla="*/ 436266 w 871695"/>
                        <a:gd name="connsiteY0" fmla="*/ 0 h 742826"/>
                        <a:gd name="connsiteX1" fmla="*/ 349180 w 871695"/>
                        <a:gd name="connsiteY1" fmla="*/ 304800 h 742826"/>
                        <a:gd name="connsiteX2" fmla="*/ 3614 w 871695"/>
                        <a:gd name="connsiteY2" fmla="*/ 733614 h 742826"/>
                        <a:gd name="connsiteX3" fmla="*/ 593020 w 871695"/>
                        <a:gd name="connsiteY3" fmla="*/ 609600 h 742826"/>
                        <a:gd name="connsiteX4" fmla="*/ 871695 w 871695"/>
                        <a:gd name="connsiteY4" fmla="*/ 740228 h 742826"/>
                        <a:gd name="connsiteX0" fmla="*/ 435469 w 870898"/>
                        <a:gd name="connsiteY0" fmla="*/ 0 h 744319"/>
                        <a:gd name="connsiteX1" fmla="*/ 348383 w 870898"/>
                        <a:gd name="connsiteY1" fmla="*/ 304800 h 744319"/>
                        <a:gd name="connsiteX2" fmla="*/ 2817 w 870898"/>
                        <a:gd name="connsiteY2" fmla="*/ 733614 h 744319"/>
                        <a:gd name="connsiteX3" fmla="*/ 560856 w 870898"/>
                        <a:gd name="connsiteY3" fmla="*/ 624752 h 744319"/>
                        <a:gd name="connsiteX4" fmla="*/ 870898 w 870898"/>
                        <a:gd name="connsiteY4" fmla="*/ 740228 h 744319"/>
                        <a:gd name="connsiteX0" fmla="*/ 435469 w 714985"/>
                        <a:gd name="connsiteY0" fmla="*/ 0 h 1318446"/>
                        <a:gd name="connsiteX1" fmla="*/ 348383 w 714985"/>
                        <a:gd name="connsiteY1" fmla="*/ 304800 h 1318446"/>
                        <a:gd name="connsiteX2" fmla="*/ 2817 w 714985"/>
                        <a:gd name="connsiteY2" fmla="*/ 733614 h 1318446"/>
                        <a:gd name="connsiteX3" fmla="*/ 560856 w 714985"/>
                        <a:gd name="connsiteY3" fmla="*/ 624752 h 1318446"/>
                        <a:gd name="connsiteX4" fmla="*/ 714985 w 714985"/>
                        <a:gd name="connsiteY4" fmla="*/ 1318446 h 1318446"/>
                        <a:gd name="connsiteX0" fmla="*/ 435469 w 940141"/>
                        <a:gd name="connsiteY0" fmla="*/ 0 h 803495"/>
                        <a:gd name="connsiteX1" fmla="*/ 348383 w 940141"/>
                        <a:gd name="connsiteY1" fmla="*/ 304800 h 803495"/>
                        <a:gd name="connsiteX2" fmla="*/ 2817 w 940141"/>
                        <a:gd name="connsiteY2" fmla="*/ 733614 h 803495"/>
                        <a:gd name="connsiteX3" fmla="*/ 560856 w 940141"/>
                        <a:gd name="connsiteY3" fmla="*/ 624752 h 803495"/>
                        <a:gd name="connsiteX4" fmla="*/ 940141 w 940141"/>
                        <a:gd name="connsiteY4" fmla="*/ 803495 h 803495"/>
                        <a:gd name="connsiteX0" fmla="*/ 435182 w 939854"/>
                        <a:gd name="connsiteY0" fmla="*/ 0 h 803495"/>
                        <a:gd name="connsiteX1" fmla="*/ 348096 w 939854"/>
                        <a:gd name="connsiteY1" fmla="*/ 304800 h 803495"/>
                        <a:gd name="connsiteX2" fmla="*/ 2530 w 939854"/>
                        <a:gd name="connsiteY2" fmla="*/ 733614 h 803495"/>
                        <a:gd name="connsiteX3" fmla="*/ 548407 w 939854"/>
                        <a:gd name="connsiteY3" fmla="*/ 659640 h 803495"/>
                        <a:gd name="connsiteX4" fmla="*/ 939854 w 939854"/>
                        <a:gd name="connsiteY4" fmla="*/ 803495 h 803495"/>
                        <a:gd name="connsiteX0" fmla="*/ 436545 w 941217"/>
                        <a:gd name="connsiteY0" fmla="*/ 0 h 803495"/>
                        <a:gd name="connsiteX1" fmla="*/ 311581 w 941217"/>
                        <a:gd name="connsiteY1" fmla="*/ 226384 h 803495"/>
                        <a:gd name="connsiteX2" fmla="*/ 3893 w 941217"/>
                        <a:gd name="connsiteY2" fmla="*/ 733614 h 803495"/>
                        <a:gd name="connsiteX3" fmla="*/ 549770 w 941217"/>
                        <a:gd name="connsiteY3" fmla="*/ 659640 h 803495"/>
                        <a:gd name="connsiteX4" fmla="*/ 941217 w 941217"/>
                        <a:gd name="connsiteY4" fmla="*/ 803495 h 803495"/>
                        <a:gd name="connsiteX0" fmla="*/ 287205 w 940931"/>
                        <a:gd name="connsiteY0" fmla="*/ 0 h 1011966"/>
                        <a:gd name="connsiteX1" fmla="*/ 311295 w 940931"/>
                        <a:gd name="connsiteY1" fmla="*/ 434855 h 1011966"/>
                        <a:gd name="connsiteX2" fmla="*/ 3607 w 940931"/>
                        <a:gd name="connsiteY2" fmla="*/ 942085 h 1011966"/>
                        <a:gd name="connsiteX3" fmla="*/ 549484 w 940931"/>
                        <a:gd name="connsiteY3" fmla="*/ 868111 h 1011966"/>
                        <a:gd name="connsiteX4" fmla="*/ 940931 w 940931"/>
                        <a:gd name="connsiteY4" fmla="*/ 1011966 h 1011966"/>
                        <a:gd name="connsiteX0" fmla="*/ 246594 w 940860"/>
                        <a:gd name="connsiteY0" fmla="*/ 0 h 895671"/>
                        <a:gd name="connsiteX1" fmla="*/ 311224 w 940860"/>
                        <a:gd name="connsiteY1" fmla="*/ 318560 h 895671"/>
                        <a:gd name="connsiteX2" fmla="*/ 3536 w 940860"/>
                        <a:gd name="connsiteY2" fmla="*/ 825790 h 895671"/>
                        <a:gd name="connsiteX3" fmla="*/ 549413 w 940860"/>
                        <a:gd name="connsiteY3" fmla="*/ 751816 h 895671"/>
                        <a:gd name="connsiteX4" fmla="*/ 940860 w 940860"/>
                        <a:gd name="connsiteY4" fmla="*/ 895671 h 895671"/>
                        <a:gd name="connsiteX0" fmla="*/ 75730 w 940588"/>
                        <a:gd name="connsiteY0" fmla="*/ 0 h 668200"/>
                        <a:gd name="connsiteX1" fmla="*/ 310952 w 940588"/>
                        <a:gd name="connsiteY1" fmla="*/ 91089 h 668200"/>
                        <a:gd name="connsiteX2" fmla="*/ 3264 w 940588"/>
                        <a:gd name="connsiteY2" fmla="*/ 598319 h 668200"/>
                        <a:gd name="connsiteX3" fmla="*/ 549141 w 940588"/>
                        <a:gd name="connsiteY3" fmla="*/ 524345 h 668200"/>
                        <a:gd name="connsiteX4" fmla="*/ 940588 w 940588"/>
                        <a:gd name="connsiteY4" fmla="*/ 668200 h 668200"/>
                        <a:gd name="connsiteX0" fmla="*/ 172701 w 940736"/>
                        <a:gd name="connsiteY0" fmla="*/ 0 h 627926"/>
                        <a:gd name="connsiteX1" fmla="*/ 311100 w 940736"/>
                        <a:gd name="connsiteY1" fmla="*/ 50815 h 627926"/>
                        <a:gd name="connsiteX2" fmla="*/ 3412 w 940736"/>
                        <a:gd name="connsiteY2" fmla="*/ 558045 h 627926"/>
                        <a:gd name="connsiteX3" fmla="*/ 549289 w 940736"/>
                        <a:gd name="connsiteY3" fmla="*/ 484071 h 627926"/>
                        <a:gd name="connsiteX4" fmla="*/ 940736 w 940736"/>
                        <a:gd name="connsiteY4" fmla="*/ 627926 h 627926"/>
                        <a:gd name="connsiteX0" fmla="*/ 129576 w 940669"/>
                        <a:gd name="connsiteY0" fmla="*/ 0 h 897266"/>
                        <a:gd name="connsiteX1" fmla="*/ 311033 w 940669"/>
                        <a:gd name="connsiteY1" fmla="*/ 320155 h 897266"/>
                        <a:gd name="connsiteX2" fmla="*/ 3345 w 940669"/>
                        <a:gd name="connsiteY2" fmla="*/ 827385 h 897266"/>
                        <a:gd name="connsiteX3" fmla="*/ 549222 w 940669"/>
                        <a:gd name="connsiteY3" fmla="*/ 753411 h 897266"/>
                        <a:gd name="connsiteX4" fmla="*/ 940669 w 940669"/>
                        <a:gd name="connsiteY4" fmla="*/ 897266 h 897266"/>
                        <a:gd name="connsiteX0" fmla="*/ 130759 w 941852"/>
                        <a:gd name="connsiteY0" fmla="*/ 0 h 897266"/>
                        <a:gd name="connsiteX1" fmla="*/ 281913 w 941852"/>
                        <a:gd name="connsiteY1" fmla="*/ 257422 h 897266"/>
                        <a:gd name="connsiteX2" fmla="*/ 4528 w 941852"/>
                        <a:gd name="connsiteY2" fmla="*/ 827385 h 897266"/>
                        <a:gd name="connsiteX3" fmla="*/ 550405 w 941852"/>
                        <a:gd name="connsiteY3" fmla="*/ 753411 h 897266"/>
                        <a:gd name="connsiteX4" fmla="*/ 941852 w 941852"/>
                        <a:gd name="connsiteY4" fmla="*/ 897266 h 897266"/>
                        <a:gd name="connsiteX0" fmla="*/ 130292 w 941385"/>
                        <a:gd name="connsiteY0" fmla="*/ 0 h 897266"/>
                        <a:gd name="connsiteX1" fmla="*/ 281446 w 941385"/>
                        <a:gd name="connsiteY1" fmla="*/ 257422 h 897266"/>
                        <a:gd name="connsiteX2" fmla="*/ 4061 w 941385"/>
                        <a:gd name="connsiteY2" fmla="*/ 827385 h 897266"/>
                        <a:gd name="connsiteX3" fmla="*/ 549938 w 941385"/>
                        <a:gd name="connsiteY3" fmla="*/ 753411 h 897266"/>
                        <a:gd name="connsiteX4" fmla="*/ 941385 w 941385"/>
                        <a:gd name="connsiteY4" fmla="*/ 897266 h 897266"/>
                        <a:gd name="connsiteX0" fmla="*/ 130292 w 941385"/>
                        <a:gd name="connsiteY0" fmla="*/ 41280 h 938546"/>
                        <a:gd name="connsiteX1" fmla="*/ 281446 w 941385"/>
                        <a:gd name="connsiteY1" fmla="*/ 298702 h 938546"/>
                        <a:gd name="connsiteX2" fmla="*/ 4061 w 941385"/>
                        <a:gd name="connsiteY2" fmla="*/ 868665 h 938546"/>
                        <a:gd name="connsiteX3" fmla="*/ 549938 w 941385"/>
                        <a:gd name="connsiteY3" fmla="*/ 794691 h 938546"/>
                        <a:gd name="connsiteX4" fmla="*/ 941385 w 941385"/>
                        <a:gd name="connsiteY4" fmla="*/ 938546 h 938546"/>
                        <a:gd name="connsiteX0" fmla="*/ 132882 w 943975"/>
                        <a:gd name="connsiteY0" fmla="*/ 31309 h 928575"/>
                        <a:gd name="connsiteX1" fmla="*/ 228174 w 943975"/>
                        <a:gd name="connsiteY1" fmla="*/ 417563 h 928575"/>
                        <a:gd name="connsiteX2" fmla="*/ 6651 w 943975"/>
                        <a:gd name="connsiteY2" fmla="*/ 858694 h 928575"/>
                        <a:gd name="connsiteX3" fmla="*/ 552528 w 943975"/>
                        <a:gd name="connsiteY3" fmla="*/ 784720 h 928575"/>
                        <a:gd name="connsiteX4" fmla="*/ 943975 w 943975"/>
                        <a:gd name="connsiteY4" fmla="*/ 928575 h 928575"/>
                        <a:gd name="connsiteX0" fmla="*/ 134038 w 945131"/>
                        <a:gd name="connsiteY0" fmla="*/ 31600 h 928866"/>
                        <a:gd name="connsiteX1" fmla="*/ 229330 w 945131"/>
                        <a:gd name="connsiteY1" fmla="*/ 417854 h 928866"/>
                        <a:gd name="connsiteX2" fmla="*/ 7807 w 945131"/>
                        <a:gd name="connsiteY2" fmla="*/ 858985 h 928866"/>
                        <a:gd name="connsiteX3" fmla="*/ 553684 w 945131"/>
                        <a:gd name="connsiteY3" fmla="*/ 785011 h 928866"/>
                        <a:gd name="connsiteX4" fmla="*/ 945131 w 945131"/>
                        <a:gd name="connsiteY4" fmla="*/ 928866 h 928866"/>
                        <a:gd name="connsiteX0" fmla="*/ 219492 w 945210"/>
                        <a:gd name="connsiteY0" fmla="*/ 30819 h 959352"/>
                        <a:gd name="connsiteX1" fmla="*/ 229409 w 945210"/>
                        <a:gd name="connsiteY1" fmla="*/ 448340 h 959352"/>
                        <a:gd name="connsiteX2" fmla="*/ 7886 w 945210"/>
                        <a:gd name="connsiteY2" fmla="*/ 889471 h 959352"/>
                        <a:gd name="connsiteX3" fmla="*/ 553763 w 945210"/>
                        <a:gd name="connsiteY3" fmla="*/ 815497 h 959352"/>
                        <a:gd name="connsiteX4" fmla="*/ 945210 w 945210"/>
                        <a:gd name="connsiteY4" fmla="*/ 959352 h 959352"/>
                        <a:gd name="connsiteX0" fmla="*/ 218162 w 943880"/>
                        <a:gd name="connsiteY0" fmla="*/ 34927 h 963460"/>
                        <a:gd name="connsiteX1" fmla="*/ 248914 w 943880"/>
                        <a:gd name="connsiteY1" fmla="*/ 388803 h 963460"/>
                        <a:gd name="connsiteX2" fmla="*/ 6556 w 943880"/>
                        <a:gd name="connsiteY2" fmla="*/ 893579 h 963460"/>
                        <a:gd name="connsiteX3" fmla="*/ 552433 w 943880"/>
                        <a:gd name="connsiteY3" fmla="*/ 819605 h 963460"/>
                        <a:gd name="connsiteX4" fmla="*/ 943880 w 943880"/>
                        <a:gd name="connsiteY4" fmla="*/ 963460 h 963460"/>
                        <a:gd name="connsiteX0" fmla="*/ 233057 w 943933"/>
                        <a:gd name="connsiteY0" fmla="*/ 34929 h 963446"/>
                        <a:gd name="connsiteX1" fmla="*/ 248967 w 943933"/>
                        <a:gd name="connsiteY1" fmla="*/ 388789 h 963446"/>
                        <a:gd name="connsiteX2" fmla="*/ 6609 w 943933"/>
                        <a:gd name="connsiteY2" fmla="*/ 893565 h 963446"/>
                        <a:gd name="connsiteX3" fmla="*/ 552486 w 943933"/>
                        <a:gd name="connsiteY3" fmla="*/ 819591 h 963446"/>
                        <a:gd name="connsiteX4" fmla="*/ 943933 w 943933"/>
                        <a:gd name="connsiteY4" fmla="*/ 963446 h 963446"/>
                        <a:gd name="connsiteX0" fmla="*/ 233057 w 943933"/>
                        <a:gd name="connsiteY0" fmla="*/ 0 h 928517"/>
                        <a:gd name="connsiteX1" fmla="*/ 248967 w 943933"/>
                        <a:gd name="connsiteY1" fmla="*/ 353860 h 928517"/>
                        <a:gd name="connsiteX2" fmla="*/ 6609 w 943933"/>
                        <a:gd name="connsiteY2" fmla="*/ 858636 h 928517"/>
                        <a:gd name="connsiteX3" fmla="*/ 552486 w 943933"/>
                        <a:gd name="connsiteY3" fmla="*/ 784662 h 928517"/>
                        <a:gd name="connsiteX4" fmla="*/ 943933 w 943933"/>
                        <a:gd name="connsiteY4" fmla="*/ 928517 h 928517"/>
                        <a:gd name="connsiteX0" fmla="*/ 233057 w 852561"/>
                        <a:gd name="connsiteY0" fmla="*/ 0 h 878441"/>
                        <a:gd name="connsiteX1" fmla="*/ 248967 w 852561"/>
                        <a:gd name="connsiteY1" fmla="*/ 353860 h 878441"/>
                        <a:gd name="connsiteX2" fmla="*/ 6609 w 852561"/>
                        <a:gd name="connsiteY2" fmla="*/ 858636 h 878441"/>
                        <a:gd name="connsiteX3" fmla="*/ 552486 w 852561"/>
                        <a:gd name="connsiteY3" fmla="*/ 784662 h 878441"/>
                        <a:gd name="connsiteX4" fmla="*/ 852561 w 852561"/>
                        <a:gd name="connsiteY4" fmla="*/ 863407 h 878441"/>
                        <a:gd name="connsiteX0" fmla="*/ 233057 w 852561"/>
                        <a:gd name="connsiteY0" fmla="*/ 0 h 878441"/>
                        <a:gd name="connsiteX1" fmla="*/ 248967 w 852561"/>
                        <a:gd name="connsiteY1" fmla="*/ 353860 h 878441"/>
                        <a:gd name="connsiteX2" fmla="*/ 6609 w 852561"/>
                        <a:gd name="connsiteY2" fmla="*/ 858636 h 878441"/>
                        <a:gd name="connsiteX3" fmla="*/ 552486 w 852561"/>
                        <a:gd name="connsiteY3" fmla="*/ 784662 h 878441"/>
                        <a:gd name="connsiteX4" fmla="*/ 852561 w 852561"/>
                        <a:gd name="connsiteY4" fmla="*/ 863407 h 878441"/>
                        <a:gd name="connsiteX0" fmla="*/ 231320 w 850824"/>
                        <a:gd name="connsiteY0" fmla="*/ 0 h 876448"/>
                        <a:gd name="connsiteX1" fmla="*/ 247230 w 850824"/>
                        <a:gd name="connsiteY1" fmla="*/ 353860 h 876448"/>
                        <a:gd name="connsiteX2" fmla="*/ 4872 w 850824"/>
                        <a:gd name="connsiteY2" fmla="*/ 858636 h 876448"/>
                        <a:gd name="connsiteX3" fmla="*/ 501484 w 850824"/>
                        <a:gd name="connsiteY3" fmla="*/ 771874 h 876448"/>
                        <a:gd name="connsiteX4" fmla="*/ 850824 w 850824"/>
                        <a:gd name="connsiteY4" fmla="*/ 863407 h 876448"/>
                        <a:gd name="connsiteX0" fmla="*/ 231320 w 850824"/>
                        <a:gd name="connsiteY0" fmla="*/ 0 h 880557"/>
                        <a:gd name="connsiteX1" fmla="*/ 247230 w 850824"/>
                        <a:gd name="connsiteY1" fmla="*/ 353860 h 880557"/>
                        <a:gd name="connsiteX2" fmla="*/ 4872 w 850824"/>
                        <a:gd name="connsiteY2" fmla="*/ 858636 h 880557"/>
                        <a:gd name="connsiteX3" fmla="*/ 501484 w 850824"/>
                        <a:gd name="connsiteY3" fmla="*/ 771874 h 880557"/>
                        <a:gd name="connsiteX4" fmla="*/ 850824 w 850824"/>
                        <a:gd name="connsiteY4" fmla="*/ 863407 h 880557"/>
                        <a:gd name="connsiteX0" fmla="*/ 231320 w 850824"/>
                        <a:gd name="connsiteY0" fmla="*/ 0 h 878347"/>
                        <a:gd name="connsiteX1" fmla="*/ 247230 w 850824"/>
                        <a:gd name="connsiteY1" fmla="*/ 353860 h 878347"/>
                        <a:gd name="connsiteX2" fmla="*/ 4872 w 850824"/>
                        <a:gd name="connsiteY2" fmla="*/ 858636 h 878347"/>
                        <a:gd name="connsiteX3" fmla="*/ 501484 w 850824"/>
                        <a:gd name="connsiteY3" fmla="*/ 771874 h 878347"/>
                        <a:gd name="connsiteX4" fmla="*/ 850824 w 850824"/>
                        <a:gd name="connsiteY4" fmla="*/ 863407 h 878347"/>
                        <a:gd name="connsiteX0" fmla="*/ 220235 w 839739"/>
                        <a:gd name="connsiteY0" fmla="*/ 0 h 902759"/>
                        <a:gd name="connsiteX1" fmla="*/ 236145 w 839739"/>
                        <a:gd name="connsiteY1" fmla="*/ 353860 h 902759"/>
                        <a:gd name="connsiteX2" fmla="*/ 5043 w 839739"/>
                        <a:gd name="connsiteY2" fmla="*/ 886796 h 902759"/>
                        <a:gd name="connsiteX3" fmla="*/ 490399 w 839739"/>
                        <a:gd name="connsiteY3" fmla="*/ 771874 h 902759"/>
                        <a:gd name="connsiteX4" fmla="*/ 839739 w 839739"/>
                        <a:gd name="connsiteY4" fmla="*/ 863407 h 902759"/>
                        <a:gd name="connsiteX0" fmla="*/ 219993 w 839497"/>
                        <a:gd name="connsiteY0" fmla="*/ 0 h 901457"/>
                        <a:gd name="connsiteX1" fmla="*/ 235903 w 839497"/>
                        <a:gd name="connsiteY1" fmla="*/ 353860 h 901457"/>
                        <a:gd name="connsiteX2" fmla="*/ 4801 w 839497"/>
                        <a:gd name="connsiteY2" fmla="*/ 886796 h 901457"/>
                        <a:gd name="connsiteX3" fmla="*/ 483042 w 839497"/>
                        <a:gd name="connsiteY3" fmla="*/ 761143 h 901457"/>
                        <a:gd name="connsiteX4" fmla="*/ 839497 w 839497"/>
                        <a:gd name="connsiteY4" fmla="*/ 863407 h 901457"/>
                        <a:gd name="connsiteX0" fmla="*/ 219993 w 839497"/>
                        <a:gd name="connsiteY0" fmla="*/ 0 h 902958"/>
                        <a:gd name="connsiteX1" fmla="*/ 235903 w 839497"/>
                        <a:gd name="connsiteY1" fmla="*/ 353860 h 902958"/>
                        <a:gd name="connsiteX2" fmla="*/ 4801 w 839497"/>
                        <a:gd name="connsiteY2" fmla="*/ 886796 h 902958"/>
                        <a:gd name="connsiteX3" fmla="*/ 483042 w 839497"/>
                        <a:gd name="connsiteY3" fmla="*/ 761143 h 902958"/>
                        <a:gd name="connsiteX4" fmla="*/ 839497 w 839497"/>
                        <a:gd name="connsiteY4" fmla="*/ 863407 h 902958"/>
                        <a:gd name="connsiteX0" fmla="*/ 220927 w 840431"/>
                        <a:gd name="connsiteY0" fmla="*/ 0 h 899959"/>
                        <a:gd name="connsiteX1" fmla="*/ 236837 w 840431"/>
                        <a:gd name="connsiteY1" fmla="*/ 353860 h 899959"/>
                        <a:gd name="connsiteX2" fmla="*/ 5735 w 840431"/>
                        <a:gd name="connsiteY2" fmla="*/ 886796 h 899959"/>
                        <a:gd name="connsiteX3" fmla="*/ 510807 w 840431"/>
                        <a:gd name="connsiteY3" fmla="*/ 736237 h 899959"/>
                        <a:gd name="connsiteX4" fmla="*/ 840431 w 840431"/>
                        <a:gd name="connsiteY4" fmla="*/ 863407 h 899959"/>
                        <a:gd name="connsiteX0" fmla="*/ 220628 w 840132"/>
                        <a:gd name="connsiteY0" fmla="*/ 0 h 903722"/>
                        <a:gd name="connsiteX1" fmla="*/ 236538 w 840132"/>
                        <a:gd name="connsiteY1" fmla="*/ 353860 h 903722"/>
                        <a:gd name="connsiteX2" fmla="*/ 5436 w 840132"/>
                        <a:gd name="connsiteY2" fmla="*/ 886796 h 903722"/>
                        <a:gd name="connsiteX3" fmla="*/ 502092 w 840132"/>
                        <a:gd name="connsiteY3" fmla="*/ 766777 h 903722"/>
                        <a:gd name="connsiteX4" fmla="*/ 840132 w 840132"/>
                        <a:gd name="connsiteY4" fmla="*/ 863407 h 903722"/>
                        <a:gd name="connsiteX0" fmla="*/ 213646 w 833150"/>
                        <a:gd name="connsiteY0" fmla="*/ 0 h 913381"/>
                        <a:gd name="connsiteX1" fmla="*/ 229556 w 833150"/>
                        <a:gd name="connsiteY1" fmla="*/ 353860 h 913381"/>
                        <a:gd name="connsiteX2" fmla="*/ 5558 w 833150"/>
                        <a:gd name="connsiteY2" fmla="*/ 897248 h 913381"/>
                        <a:gd name="connsiteX3" fmla="*/ 495110 w 833150"/>
                        <a:gd name="connsiteY3" fmla="*/ 766777 h 913381"/>
                        <a:gd name="connsiteX4" fmla="*/ 833150 w 833150"/>
                        <a:gd name="connsiteY4" fmla="*/ 863407 h 913381"/>
                        <a:gd name="connsiteX0" fmla="*/ 214300 w 833804"/>
                        <a:gd name="connsiteY0" fmla="*/ 0 h 912433"/>
                        <a:gd name="connsiteX1" fmla="*/ 230210 w 833804"/>
                        <a:gd name="connsiteY1" fmla="*/ 353860 h 912433"/>
                        <a:gd name="connsiteX2" fmla="*/ 6212 w 833804"/>
                        <a:gd name="connsiteY2" fmla="*/ 897248 h 912433"/>
                        <a:gd name="connsiteX3" fmla="*/ 495764 w 833804"/>
                        <a:gd name="connsiteY3" fmla="*/ 766777 h 912433"/>
                        <a:gd name="connsiteX4" fmla="*/ 833804 w 833804"/>
                        <a:gd name="connsiteY4" fmla="*/ 863407 h 912433"/>
                        <a:gd name="connsiteX0" fmla="*/ 214938 w 834442"/>
                        <a:gd name="connsiteY0" fmla="*/ 0 h 912277"/>
                        <a:gd name="connsiteX1" fmla="*/ 209980 w 834442"/>
                        <a:gd name="connsiteY1" fmla="*/ 373231 h 912277"/>
                        <a:gd name="connsiteX2" fmla="*/ 6850 w 834442"/>
                        <a:gd name="connsiteY2" fmla="*/ 897248 h 912277"/>
                        <a:gd name="connsiteX3" fmla="*/ 496402 w 834442"/>
                        <a:gd name="connsiteY3" fmla="*/ 766777 h 912277"/>
                        <a:gd name="connsiteX4" fmla="*/ 834442 w 834442"/>
                        <a:gd name="connsiteY4" fmla="*/ 863407 h 912277"/>
                        <a:gd name="connsiteX0" fmla="*/ 215386 w 834890"/>
                        <a:gd name="connsiteY0" fmla="*/ 0 h 912277"/>
                        <a:gd name="connsiteX1" fmla="*/ 210428 w 834890"/>
                        <a:gd name="connsiteY1" fmla="*/ 373231 h 912277"/>
                        <a:gd name="connsiteX2" fmla="*/ 7298 w 834890"/>
                        <a:gd name="connsiteY2" fmla="*/ 897248 h 912277"/>
                        <a:gd name="connsiteX3" fmla="*/ 496850 w 834890"/>
                        <a:gd name="connsiteY3" fmla="*/ 766777 h 912277"/>
                        <a:gd name="connsiteX4" fmla="*/ 834890 w 834890"/>
                        <a:gd name="connsiteY4" fmla="*/ 863407 h 91227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834890" h="912277">
                          <a:moveTo>
                            <a:pt x="215386" y="0"/>
                          </a:moveTo>
                          <a:cubicBezTo>
                            <a:pt x="278742" y="108751"/>
                            <a:pt x="261156" y="225840"/>
                            <a:pt x="210428" y="373231"/>
                          </a:cubicBezTo>
                          <a:cubicBezTo>
                            <a:pt x="159700" y="520622"/>
                            <a:pt x="-40439" y="831657"/>
                            <a:pt x="7298" y="897248"/>
                          </a:cubicBezTo>
                          <a:cubicBezTo>
                            <a:pt x="55035" y="962839"/>
                            <a:pt x="369587" y="794145"/>
                            <a:pt x="496850" y="766777"/>
                          </a:cubicBezTo>
                          <a:cubicBezTo>
                            <a:pt x="624113" y="739409"/>
                            <a:pt x="726932" y="711138"/>
                            <a:pt x="834890" y="863407"/>
                          </a:cubicBezTo>
                        </a:path>
                      </a:pathLst>
                    </a:custGeom>
                    <a:noFill/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</p:grpSp>
              <p:sp>
                <p:nvSpPr>
                  <p:cNvPr id="94" name="Forme libre 93"/>
                  <p:cNvSpPr>
                    <a:spLocks noChangeAspect="1"/>
                  </p:cNvSpPr>
                  <p:nvPr/>
                </p:nvSpPr>
                <p:spPr>
                  <a:xfrm rot="7794908">
                    <a:off x="9234199" y="2583074"/>
                    <a:ext cx="652638" cy="610202"/>
                  </a:xfrm>
                  <a:custGeom>
                    <a:avLst/>
                    <a:gdLst>
                      <a:gd name="connsiteX0" fmla="*/ 473573 w 909002"/>
                      <a:gd name="connsiteY0" fmla="*/ 0 h 740228"/>
                      <a:gd name="connsiteX1" fmla="*/ 386487 w 909002"/>
                      <a:gd name="connsiteY1" fmla="*/ 304800 h 740228"/>
                      <a:gd name="connsiteX2" fmla="*/ 3310 w 909002"/>
                      <a:gd name="connsiteY2" fmla="*/ 635726 h 740228"/>
                      <a:gd name="connsiteX3" fmla="*/ 630327 w 909002"/>
                      <a:gd name="connsiteY3" fmla="*/ 609600 h 740228"/>
                      <a:gd name="connsiteX4" fmla="*/ 909002 w 909002"/>
                      <a:gd name="connsiteY4" fmla="*/ 740228 h 740228"/>
                      <a:gd name="connsiteX0" fmla="*/ 436266 w 871695"/>
                      <a:gd name="connsiteY0" fmla="*/ 0 h 742826"/>
                      <a:gd name="connsiteX1" fmla="*/ 349180 w 871695"/>
                      <a:gd name="connsiteY1" fmla="*/ 304800 h 742826"/>
                      <a:gd name="connsiteX2" fmla="*/ 3614 w 871695"/>
                      <a:gd name="connsiteY2" fmla="*/ 733614 h 742826"/>
                      <a:gd name="connsiteX3" fmla="*/ 593020 w 871695"/>
                      <a:gd name="connsiteY3" fmla="*/ 609600 h 742826"/>
                      <a:gd name="connsiteX4" fmla="*/ 871695 w 871695"/>
                      <a:gd name="connsiteY4" fmla="*/ 740228 h 742826"/>
                      <a:gd name="connsiteX0" fmla="*/ 435469 w 870898"/>
                      <a:gd name="connsiteY0" fmla="*/ 0 h 744319"/>
                      <a:gd name="connsiteX1" fmla="*/ 348383 w 870898"/>
                      <a:gd name="connsiteY1" fmla="*/ 304800 h 744319"/>
                      <a:gd name="connsiteX2" fmla="*/ 2817 w 870898"/>
                      <a:gd name="connsiteY2" fmla="*/ 733614 h 744319"/>
                      <a:gd name="connsiteX3" fmla="*/ 560856 w 870898"/>
                      <a:gd name="connsiteY3" fmla="*/ 624752 h 744319"/>
                      <a:gd name="connsiteX4" fmla="*/ 870898 w 870898"/>
                      <a:gd name="connsiteY4" fmla="*/ 740228 h 744319"/>
                      <a:gd name="connsiteX0" fmla="*/ 435469 w 714985"/>
                      <a:gd name="connsiteY0" fmla="*/ 0 h 1318446"/>
                      <a:gd name="connsiteX1" fmla="*/ 348383 w 714985"/>
                      <a:gd name="connsiteY1" fmla="*/ 304800 h 1318446"/>
                      <a:gd name="connsiteX2" fmla="*/ 2817 w 714985"/>
                      <a:gd name="connsiteY2" fmla="*/ 733614 h 1318446"/>
                      <a:gd name="connsiteX3" fmla="*/ 560856 w 714985"/>
                      <a:gd name="connsiteY3" fmla="*/ 624752 h 1318446"/>
                      <a:gd name="connsiteX4" fmla="*/ 714985 w 714985"/>
                      <a:gd name="connsiteY4" fmla="*/ 1318446 h 1318446"/>
                      <a:gd name="connsiteX0" fmla="*/ 435469 w 940141"/>
                      <a:gd name="connsiteY0" fmla="*/ 0 h 803495"/>
                      <a:gd name="connsiteX1" fmla="*/ 348383 w 940141"/>
                      <a:gd name="connsiteY1" fmla="*/ 304800 h 803495"/>
                      <a:gd name="connsiteX2" fmla="*/ 2817 w 940141"/>
                      <a:gd name="connsiteY2" fmla="*/ 733614 h 803495"/>
                      <a:gd name="connsiteX3" fmla="*/ 560856 w 940141"/>
                      <a:gd name="connsiteY3" fmla="*/ 624752 h 803495"/>
                      <a:gd name="connsiteX4" fmla="*/ 940141 w 940141"/>
                      <a:gd name="connsiteY4" fmla="*/ 803495 h 803495"/>
                      <a:gd name="connsiteX0" fmla="*/ 435182 w 939854"/>
                      <a:gd name="connsiteY0" fmla="*/ 0 h 803495"/>
                      <a:gd name="connsiteX1" fmla="*/ 348096 w 939854"/>
                      <a:gd name="connsiteY1" fmla="*/ 304800 h 803495"/>
                      <a:gd name="connsiteX2" fmla="*/ 2530 w 939854"/>
                      <a:gd name="connsiteY2" fmla="*/ 733614 h 803495"/>
                      <a:gd name="connsiteX3" fmla="*/ 548407 w 939854"/>
                      <a:gd name="connsiteY3" fmla="*/ 659640 h 803495"/>
                      <a:gd name="connsiteX4" fmla="*/ 939854 w 939854"/>
                      <a:gd name="connsiteY4" fmla="*/ 803495 h 803495"/>
                      <a:gd name="connsiteX0" fmla="*/ 436545 w 941217"/>
                      <a:gd name="connsiteY0" fmla="*/ 0 h 803495"/>
                      <a:gd name="connsiteX1" fmla="*/ 311581 w 941217"/>
                      <a:gd name="connsiteY1" fmla="*/ 226384 h 803495"/>
                      <a:gd name="connsiteX2" fmla="*/ 3893 w 941217"/>
                      <a:gd name="connsiteY2" fmla="*/ 733614 h 803495"/>
                      <a:gd name="connsiteX3" fmla="*/ 549770 w 941217"/>
                      <a:gd name="connsiteY3" fmla="*/ 659640 h 803495"/>
                      <a:gd name="connsiteX4" fmla="*/ 941217 w 941217"/>
                      <a:gd name="connsiteY4" fmla="*/ 803495 h 803495"/>
                      <a:gd name="connsiteX0" fmla="*/ 287205 w 940931"/>
                      <a:gd name="connsiteY0" fmla="*/ 0 h 1011966"/>
                      <a:gd name="connsiteX1" fmla="*/ 311295 w 940931"/>
                      <a:gd name="connsiteY1" fmla="*/ 434855 h 1011966"/>
                      <a:gd name="connsiteX2" fmla="*/ 3607 w 940931"/>
                      <a:gd name="connsiteY2" fmla="*/ 942085 h 1011966"/>
                      <a:gd name="connsiteX3" fmla="*/ 549484 w 940931"/>
                      <a:gd name="connsiteY3" fmla="*/ 868111 h 1011966"/>
                      <a:gd name="connsiteX4" fmla="*/ 940931 w 940931"/>
                      <a:gd name="connsiteY4" fmla="*/ 1011966 h 1011966"/>
                      <a:gd name="connsiteX0" fmla="*/ 246594 w 940860"/>
                      <a:gd name="connsiteY0" fmla="*/ 0 h 895671"/>
                      <a:gd name="connsiteX1" fmla="*/ 311224 w 940860"/>
                      <a:gd name="connsiteY1" fmla="*/ 318560 h 895671"/>
                      <a:gd name="connsiteX2" fmla="*/ 3536 w 940860"/>
                      <a:gd name="connsiteY2" fmla="*/ 825790 h 895671"/>
                      <a:gd name="connsiteX3" fmla="*/ 549413 w 940860"/>
                      <a:gd name="connsiteY3" fmla="*/ 751816 h 895671"/>
                      <a:gd name="connsiteX4" fmla="*/ 940860 w 940860"/>
                      <a:gd name="connsiteY4" fmla="*/ 895671 h 895671"/>
                      <a:gd name="connsiteX0" fmla="*/ 75730 w 940588"/>
                      <a:gd name="connsiteY0" fmla="*/ 0 h 668200"/>
                      <a:gd name="connsiteX1" fmla="*/ 310952 w 940588"/>
                      <a:gd name="connsiteY1" fmla="*/ 91089 h 668200"/>
                      <a:gd name="connsiteX2" fmla="*/ 3264 w 940588"/>
                      <a:gd name="connsiteY2" fmla="*/ 598319 h 668200"/>
                      <a:gd name="connsiteX3" fmla="*/ 549141 w 940588"/>
                      <a:gd name="connsiteY3" fmla="*/ 524345 h 668200"/>
                      <a:gd name="connsiteX4" fmla="*/ 940588 w 940588"/>
                      <a:gd name="connsiteY4" fmla="*/ 668200 h 668200"/>
                      <a:gd name="connsiteX0" fmla="*/ 172701 w 940736"/>
                      <a:gd name="connsiteY0" fmla="*/ 0 h 627926"/>
                      <a:gd name="connsiteX1" fmla="*/ 311100 w 940736"/>
                      <a:gd name="connsiteY1" fmla="*/ 50815 h 627926"/>
                      <a:gd name="connsiteX2" fmla="*/ 3412 w 940736"/>
                      <a:gd name="connsiteY2" fmla="*/ 558045 h 627926"/>
                      <a:gd name="connsiteX3" fmla="*/ 549289 w 940736"/>
                      <a:gd name="connsiteY3" fmla="*/ 484071 h 627926"/>
                      <a:gd name="connsiteX4" fmla="*/ 940736 w 940736"/>
                      <a:gd name="connsiteY4" fmla="*/ 627926 h 627926"/>
                      <a:gd name="connsiteX0" fmla="*/ 129576 w 940669"/>
                      <a:gd name="connsiteY0" fmla="*/ 0 h 897266"/>
                      <a:gd name="connsiteX1" fmla="*/ 311033 w 940669"/>
                      <a:gd name="connsiteY1" fmla="*/ 320155 h 897266"/>
                      <a:gd name="connsiteX2" fmla="*/ 3345 w 940669"/>
                      <a:gd name="connsiteY2" fmla="*/ 827385 h 897266"/>
                      <a:gd name="connsiteX3" fmla="*/ 549222 w 940669"/>
                      <a:gd name="connsiteY3" fmla="*/ 753411 h 897266"/>
                      <a:gd name="connsiteX4" fmla="*/ 940669 w 940669"/>
                      <a:gd name="connsiteY4" fmla="*/ 897266 h 897266"/>
                      <a:gd name="connsiteX0" fmla="*/ 130759 w 941852"/>
                      <a:gd name="connsiteY0" fmla="*/ 0 h 897266"/>
                      <a:gd name="connsiteX1" fmla="*/ 281913 w 941852"/>
                      <a:gd name="connsiteY1" fmla="*/ 257422 h 897266"/>
                      <a:gd name="connsiteX2" fmla="*/ 4528 w 941852"/>
                      <a:gd name="connsiteY2" fmla="*/ 827385 h 897266"/>
                      <a:gd name="connsiteX3" fmla="*/ 550405 w 941852"/>
                      <a:gd name="connsiteY3" fmla="*/ 753411 h 897266"/>
                      <a:gd name="connsiteX4" fmla="*/ 941852 w 941852"/>
                      <a:gd name="connsiteY4" fmla="*/ 897266 h 897266"/>
                      <a:gd name="connsiteX0" fmla="*/ 130292 w 941385"/>
                      <a:gd name="connsiteY0" fmla="*/ 0 h 897266"/>
                      <a:gd name="connsiteX1" fmla="*/ 281446 w 941385"/>
                      <a:gd name="connsiteY1" fmla="*/ 257422 h 897266"/>
                      <a:gd name="connsiteX2" fmla="*/ 4061 w 941385"/>
                      <a:gd name="connsiteY2" fmla="*/ 827385 h 897266"/>
                      <a:gd name="connsiteX3" fmla="*/ 549938 w 941385"/>
                      <a:gd name="connsiteY3" fmla="*/ 753411 h 897266"/>
                      <a:gd name="connsiteX4" fmla="*/ 941385 w 941385"/>
                      <a:gd name="connsiteY4" fmla="*/ 897266 h 897266"/>
                      <a:gd name="connsiteX0" fmla="*/ 130292 w 941385"/>
                      <a:gd name="connsiteY0" fmla="*/ 41280 h 938546"/>
                      <a:gd name="connsiteX1" fmla="*/ 281446 w 941385"/>
                      <a:gd name="connsiteY1" fmla="*/ 298702 h 938546"/>
                      <a:gd name="connsiteX2" fmla="*/ 4061 w 941385"/>
                      <a:gd name="connsiteY2" fmla="*/ 868665 h 938546"/>
                      <a:gd name="connsiteX3" fmla="*/ 549938 w 941385"/>
                      <a:gd name="connsiteY3" fmla="*/ 794691 h 938546"/>
                      <a:gd name="connsiteX4" fmla="*/ 941385 w 941385"/>
                      <a:gd name="connsiteY4" fmla="*/ 938546 h 938546"/>
                      <a:gd name="connsiteX0" fmla="*/ 132882 w 943975"/>
                      <a:gd name="connsiteY0" fmla="*/ 31309 h 928575"/>
                      <a:gd name="connsiteX1" fmla="*/ 228174 w 943975"/>
                      <a:gd name="connsiteY1" fmla="*/ 417563 h 928575"/>
                      <a:gd name="connsiteX2" fmla="*/ 6651 w 943975"/>
                      <a:gd name="connsiteY2" fmla="*/ 858694 h 928575"/>
                      <a:gd name="connsiteX3" fmla="*/ 552528 w 943975"/>
                      <a:gd name="connsiteY3" fmla="*/ 784720 h 928575"/>
                      <a:gd name="connsiteX4" fmla="*/ 943975 w 943975"/>
                      <a:gd name="connsiteY4" fmla="*/ 928575 h 928575"/>
                      <a:gd name="connsiteX0" fmla="*/ 134038 w 945131"/>
                      <a:gd name="connsiteY0" fmla="*/ 31600 h 928866"/>
                      <a:gd name="connsiteX1" fmla="*/ 229330 w 945131"/>
                      <a:gd name="connsiteY1" fmla="*/ 417854 h 928866"/>
                      <a:gd name="connsiteX2" fmla="*/ 7807 w 945131"/>
                      <a:gd name="connsiteY2" fmla="*/ 858985 h 928866"/>
                      <a:gd name="connsiteX3" fmla="*/ 553684 w 945131"/>
                      <a:gd name="connsiteY3" fmla="*/ 785011 h 928866"/>
                      <a:gd name="connsiteX4" fmla="*/ 945131 w 945131"/>
                      <a:gd name="connsiteY4" fmla="*/ 928866 h 928866"/>
                      <a:gd name="connsiteX0" fmla="*/ 219492 w 945210"/>
                      <a:gd name="connsiteY0" fmla="*/ 30819 h 959352"/>
                      <a:gd name="connsiteX1" fmla="*/ 229409 w 945210"/>
                      <a:gd name="connsiteY1" fmla="*/ 448340 h 959352"/>
                      <a:gd name="connsiteX2" fmla="*/ 7886 w 945210"/>
                      <a:gd name="connsiteY2" fmla="*/ 889471 h 959352"/>
                      <a:gd name="connsiteX3" fmla="*/ 553763 w 945210"/>
                      <a:gd name="connsiteY3" fmla="*/ 815497 h 959352"/>
                      <a:gd name="connsiteX4" fmla="*/ 945210 w 945210"/>
                      <a:gd name="connsiteY4" fmla="*/ 959352 h 959352"/>
                      <a:gd name="connsiteX0" fmla="*/ 218162 w 943880"/>
                      <a:gd name="connsiteY0" fmla="*/ 34927 h 963460"/>
                      <a:gd name="connsiteX1" fmla="*/ 248914 w 943880"/>
                      <a:gd name="connsiteY1" fmla="*/ 388803 h 963460"/>
                      <a:gd name="connsiteX2" fmla="*/ 6556 w 943880"/>
                      <a:gd name="connsiteY2" fmla="*/ 893579 h 963460"/>
                      <a:gd name="connsiteX3" fmla="*/ 552433 w 943880"/>
                      <a:gd name="connsiteY3" fmla="*/ 819605 h 963460"/>
                      <a:gd name="connsiteX4" fmla="*/ 943880 w 943880"/>
                      <a:gd name="connsiteY4" fmla="*/ 963460 h 963460"/>
                      <a:gd name="connsiteX0" fmla="*/ 233057 w 943933"/>
                      <a:gd name="connsiteY0" fmla="*/ 34929 h 963446"/>
                      <a:gd name="connsiteX1" fmla="*/ 248967 w 943933"/>
                      <a:gd name="connsiteY1" fmla="*/ 388789 h 963446"/>
                      <a:gd name="connsiteX2" fmla="*/ 6609 w 943933"/>
                      <a:gd name="connsiteY2" fmla="*/ 893565 h 963446"/>
                      <a:gd name="connsiteX3" fmla="*/ 552486 w 943933"/>
                      <a:gd name="connsiteY3" fmla="*/ 819591 h 963446"/>
                      <a:gd name="connsiteX4" fmla="*/ 943933 w 943933"/>
                      <a:gd name="connsiteY4" fmla="*/ 963446 h 963446"/>
                      <a:gd name="connsiteX0" fmla="*/ 233057 w 943933"/>
                      <a:gd name="connsiteY0" fmla="*/ 0 h 928517"/>
                      <a:gd name="connsiteX1" fmla="*/ 248967 w 943933"/>
                      <a:gd name="connsiteY1" fmla="*/ 353860 h 928517"/>
                      <a:gd name="connsiteX2" fmla="*/ 6609 w 943933"/>
                      <a:gd name="connsiteY2" fmla="*/ 858636 h 928517"/>
                      <a:gd name="connsiteX3" fmla="*/ 552486 w 943933"/>
                      <a:gd name="connsiteY3" fmla="*/ 784662 h 928517"/>
                      <a:gd name="connsiteX4" fmla="*/ 943933 w 943933"/>
                      <a:gd name="connsiteY4" fmla="*/ 928517 h 928517"/>
                      <a:gd name="connsiteX0" fmla="*/ 233057 w 852561"/>
                      <a:gd name="connsiteY0" fmla="*/ 0 h 878441"/>
                      <a:gd name="connsiteX1" fmla="*/ 248967 w 852561"/>
                      <a:gd name="connsiteY1" fmla="*/ 353860 h 878441"/>
                      <a:gd name="connsiteX2" fmla="*/ 6609 w 852561"/>
                      <a:gd name="connsiteY2" fmla="*/ 858636 h 878441"/>
                      <a:gd name="connsiteX3" fmla="*/ 552486 w 852561"/>
                      <a:gd name="connsiteY3" fmla="*/ 784662 h 878441"/>
                      <a:gd name="connsiteX4" fmla="*/ 852561 w 852561"/>
                      <a:gd name="connsiteY4" fmla="*/ 863407 h 878441"/>
                      <a:gd name="connsiteX0" fmla="*/ 233057 w 852561"/>
                      <a:gd name="connsiteY0" fmla="*/ 0 h 878441"/>
                      <a:gd name="connsiteX1" fmla="*/ 248967 w 852561"/>
                      <a:gd name="connsiteY1" fmla="*/ 353860 h 878441"/>
                      <a:gd name="connsiteX2" fmla="*/ 6609 w 852561"/>
                      <a:gd name="connsiteY2" fmla="*/ 858636 h 878441"/>
                      <a:gd name="connsiteX3" fmla="*/ 552486 w 852561"/>
                      <a:gd name="connsiteY3" fmla="*/ 784662 h 878441"/>
                      <a:gd name="connsiteX4" fmla="*/ 852561 w 852561"/>
                      <a:gd name="connsiteY4" fmla="*/ 863407 h 878441"/>
                      <a:gd name="connsiteX0" fmla="*/ 231320 w 850824"/>
                      <a:gd name="connsiteY0" fmla="*/ 0 h 876448"/>
                      <a:gd name="connsiteX1" fmla="*/ 247230 w 850824"/>
                      <a:gd name="connsiteY1" fmla="*/ 353860 h 876448"/>
                      <a:gd name="connsiteX2" fmla="*/ 4872 w 850824"/>
                      <a:gd name="connsiteY2" fmla="*/ 858636 h 876448"/>
                      <a:gd name="connsiteX3" fmla="*/ 501484 w 850824"/>
                      <a:gd name="connsiteY3" fmla="*/ 771874 h 876448"/>
                      <a:gd name="connsiteX4" fmla="*/ 850824 w 850824"/>
                      <a:gd name="connsiteY4" fmla="*/ 863407 h 876448"/>
                      <a:gd name="connsiteX0" fmla="*/ 231320 w 850824"/>
                      <a:gd name="connsiteY0" fmla="*/ 0 h 880557"/>
                      <a:gd name="connsiteX1" fmla="*/ 247230 w 850824"/>
                      <a:gd name="connsiteY1" fmla="*/ 353860 h 880557"/>
                      <a:gd name="connsiteX2" fmla="*/ 4872 w 850824"/>
                      <a:gd name="connsiteY2" fmla="*/ 858636 h 880557"/>
                      <a:gd name="connsiteX3" fmla="*/ 501484 w 850824"/>
                      <a:gd name="connsiteY3" fmla="*/ 771874 h 880557"/>
                      <a:gd name="connsiteX4" fmla="*/ 850824 w 850824"/>
                      <a:gd name="connsiteY4" fmla="*/ 863407 h 880557"/>
                      <a:gd name="connsiteX0" fmla="*/ 231320 w 850824"/>
                      <a:gd name="connsiteY0" fmla="*/ 0 h 878347"/>
                      <a:gd name="connsiteX1" fmla="*/ 247230 w 850824"/>
                      <a:gd name="connsiteY1" fmla="*/ 353860 h 878347"/>
                      <a:gd name="connsiteX2" fmla="*/ 4872 w 850824"/>
                      <a:gd name="connsiteY2" fmla="*/ 858636 h 878347"/>
                      <a:gd name="connsiteX3" fmla="*/ 501484 w 850824"/>
                      <a:gd name="connsiteY3" fmla="*/ 771874 h 878347"/>
                      <a:gd name="connsiteX4" fmla="*/ 850824 w 850824"/>
                      <a:gd name="connsiteY4" fmla="*/ 863407 h 878347"/>
                      <a:gd name="connsiteX0" fmla="*/ 220235 w 839739"/>
                      <a:gd name="connsiteY0" fmla="*/ 0 h 902759"/>
                      <a:gd name="connsiteX1" fmla="*/ 236145 w 839739"/>
                      <a:gd name="connsiteY1" fmla="*/ 353860 h 902759"/>
                      <a:gd name="connsiteX2" fmla="*/ 5043 w 839739"/>
                      <a:gd name="connsiteY2" fmla="*/ 886796 h 902759"/>
                      <a:gd name="connsiteX3" fmla="*/ 490399 w 839739"/>
                      <a:gd name="connsiteY3" fmla="*/ 771874 h 902759"/>
                      <a:gd name="connsiteX4" fmla="*/ 839739 w 839739"/>
                      <a:gd name="connsiteY4" fmla="*/ 863407 h 902759"/>
                      <a:gd name="connsiteX0" fmla="*/ 219993 w 839497"/>
                      <a:gd name="connsiteY0" fmla="*/ 0 h 901457"/>
                      <a:gd name="connsiteX1" fmla="*/ 235903 w 839497"/>
                      <a:gd name="connsiteY1" fmla="*/ 353860 h 901457"/>
                      <a:gd name="connsiteX2" fmla="*/ 4801 w 839497"/>
                      <a:gd name="connsiteY2" fmla="*/ 886796 h 901457"/>
                      <a:gd name="connsiteX3" fmla="*/ 483042 w 839497"/>
                      <a:gd name="connsiteY3" fmla="*/ 761143 h 901457"/>
                      <a:gd name="connsiteX4" fmla="*/ 839497 w 839497"/>
                      <a:gd name="connsiteY4" fmla="*/ 863407 h 901457"/>
                      <a:gd name="connsiteX0" fmla="*/ 219993 w 839497"/>
                      <a:gd name="connsiteY0" fmla="*/ 0 h 902958"/>
                      <a:gd name="connsiteX1" fmla="*/ 235903 w 839497"/>
                      <a:gd name="connsiteY1" fmla="*/ 353860 h 902958"/>
                      <a:gd name="connsiteX2" fmla="*/ 4801 w 839497"/>
                      <a:gd name="connsiteY2" fmla="*/ 886796 h 902958"/>
                      <a:gd name="connsiteX3" fmla="*/ 483042 w 839497"/>
                      <a:gd name="connsiteY3" fmla="*/ 761143 h 902958"/>
                      <a:gd name="connsiteX4" fmla="*/ 839497 w 839497"/>
                      <a:gd name="connsiteY4" fmla="*/ 863407 h 902958"/>
                      <a:gd name="connsiteX0" fmla="*/ 220927 w 840431"/>
                      <a:gd name="connsiteY0" fmla="*/ 0 h 899959"/>
                      <a:gd name="connsiteX1" fmla="*/ 236837 w 840431"/>
                      <a:gd name="connsiteY1" fmla="*/ 353860 h 899959"/>
                      <a:gd name="connsiteX2" fmla="*/ 5735 w 840431"/>
                      <a:gd name="connsiteY2" fmla="*/ 886796 h 899959"/>
                      <a:gd name="connsiteX3" fmla="*/ 510807 w 840431"/>
                      <a:gd name="connsiteY3" fmla="*/ 736237 h 899959"/>
                      <a:gd name="connsiteX4" fmla="*/ 840431 w 840431"/>
                      <a:gd name="connsiteY4" fmla="*/ 863407 h 899959"/>
                      <a:gd name="connsiteX0" fmla="*/ 220628 w 840132"/>
                      <a:gd name="connsiteY0" fmla="*/ 0 h 903722"/>
                      <a:gd name="connsiteX1" fmla="*/ 236538 w 840132"/>
                      <a:gd name="connsiteY1" fmla="*/ 353860 h 903722"/>
                      <a:gd name="connsiteX2" fmla="*/ 5436 w 840132"/>
                      <a:gd name="connsiteY2" fmla="*/ 886796 h 903722"/>
                      <a:gd name="connsiteX3" fmla="*/ 502092 w 840132"/>
                      <a:gd name="connsiteY3" fmla="*/ 766777 h 903722"/>
                      <a:gd name="connsiteX4" fmla="*/ 840132 w 840132"/>
                      <a:gd name="connsiteY4" fmla="*/ 863407 h 903722"/>
                      <a:gd name="connsiteX0" fmla="*/ 213646 w 833150"/>
                      <a:gd name="connsiteY0" fmla="*/ 0 h 913381"/>
                      <a:gd name="connsiteX1" fmla="*/ 229556 w 833150"/>
                      <a:gd name="connsiteY1" fmla="*/ 353860 h 913381"/>
                      <a:gd name="connsiteX2" fmla="*/ 5558 w 833150"/>
                      <a:gd name="connsiteY2" fmla="*/ 897248 h 913381"/>
                      <a:gd name="connsiteX3" fmla="*/ 495110 w 833150"/>
                      <a:gd name="connsiteY3" fmla="*/ 766777 h 913381"/>
                      <a:gd name="connsiteX4" fmla="*/ 833150 w 833150"/>
                      <a:gd name="connsiteY4" fmla="*/ 863407 h 913381"/>
                      <a:gd name="connsiteX0" fmla="*/ 214300 w 833804"/>
                      <a:gd name="connsiteY0" fmla="*/ 0 h 912433"/>
                      <a:gd name="connsiteX1" fmla="*/ 230210 w 833804"/>
                      <a:gd name="connsiteY1" fmla="*/ 353860 h 912433"/>
                      <a:gd name="connsiteX2" fmla="*/ 6212 w 833804"/>
                      <a:gd name="connsiteY2" fmla="*/ 897248 h 912433"/>
                      <a:gd name="connsiteX3" fmla="*/ 495764 w 833804"/>
                      <a:gd name="connsiteY3" fmla="*/ 766777 h 912433"/>
                      <a:gd name="connsiteX4" fmla="*/ 833804 w 833804"/>
                      <a:gd name="connsiteY4" fmla="*/ 863407 h 912433"/>
                      <a:gd name="connsiteX0" fmla="*/ 214938 w 834442"/>
                      <a:gd name="connsiteY0" fmla="*/ 0 h 912277"/>
                      <a:gd name="connsiteX1" fmla="*/ 209980 w 834442"/>
                      <a:gd name="connsiteY1" fmla="*/ 373231 h 912277"/>
                      <a:gd name="connsiteX2" fmla="*/ 6850 w 834442"/>
                      <a:gd name="connsiteY2" fmla="*/ 897248 h 912277"/>
                      <a:gd name="connsiteX3" fmla="*/ 496402 w 834442"/>
                      <a:gd name="connsiteY3" fmla="*/ 766777 h 912277"/>
                      <a:gd name="connsiteX4" fmla="*/ 834442 w 834442"/>
                      <a:gd name="connsiteY4" fmla="*/ 863407 h 912277"/>
                      <a:gd name="connsiteX0" fmla="*/ 215386 w 834890"/>
                      <a:gd name="connsiteY0" fmla="*/ 0 h 912277"/>
                      <a:gd name="connsiteX1" fmla="*/ 210428 w 834890"/>
                      <a:gd name="connsiteY1" fmla="*/ 373231 h 912277"/>
                      <a:gd name="connsiteX2" fmla="*/ 7298 w 834890"/>
                      <a:gd name="connsiteY2" fmla="*/ 897248 h 912277"/>
                      <a:gd name="connsiteX3" fmla="*/ 496850 w 834890"/>
                      <a:gd name="connsiteY3" fmla="*/ 766777 h 912277"/>
                      <a:gd name="connsiteX4" fmla="*/ 834890 w 834890"/>
                      <a:gd name="connsiteY4" fmla="*/ 863407 h 9122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34890" h="912277">
                        <a:moveTo>
                          <a:pt x="215386" y="0"/>
                        </a:moveTo>
                        <a:cubicBezTo>
                          <a:pt x="278742" y="108751"/>
                          <a:pt x="261156" y="225840"/>
                          <a:pt x="210428" y="373231"/>
                        </a:cubicBezTo>
                        <a:cubicBezTo>
                          <a:pt x="159700" y="520622"/>
                          <a:pt x="-40439" y="831657"/>
                          <a:pt x="7298" y="897248"/>
                        </a:cubicBezTo>
                        <a:cubicBezTo>
                          <a:pt x="55035" y="962839"/>
                          <a:pt x="369587" y="794145"/>
                          <a:pt x="496850" y="766777"/>
                        </a:cubicBezTo>
                        <a:cubicBezTo>
                          <a:pt x="624113" y="739409"/>
                          <a:pt x="726932" y="711138"/>
                          <a:pt x="834890" y="863407"/>
                        </a:cubicBezTo>
                      </a:path>
                    </a:pathLst>
                  </a:custGeom>
                  <a:noFill/>
                  <a:ln>
                    <a:solidFill>
                      <a:schemeClr val="accent1"/>
                    </a:solidFill>
                    <a:prstDash val="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95" name="Forme libre 94"/>
                  <p:cNvSpPr>
                    <a:spLocks noChangeAspect="1"/>
                  </p:cNvSpPr>
                  <p:nvPr/>
                </p:nvSpPr>
                <p:spPr>
                  <a:xfrm rot="7794908">
                    <a:off x="9817426" y="2593077"/>
                    <a:ext cx="577554" cy="540000"/>
                  </a:xfrm>
                  <a:custGeom>
                    <a:avLst/>
                    <a:gdLst>
                      <a:gd name="connsiteX0" fmla="*/ 473573 w 909002"/>
                      <a:gd name="connsiteY0" fmla="*/ 0 h 740228"/>
                      <a:gd name="connsiteX1" fmla="*/ 386487 w 909002"/>
                      <a:gd name="connsiteY1" fmla="*/ 304800 h 740228"/>
                      <a:gd name="connsiteX2" fmla="*/ 3310 w 909002"/>
                      <a:gd name="connsiteY2" fmla="*/ 635726 h 740228"/>
                      <a:gd name="connsiteX3" fmla="*/ 630327 w 909002"/>
                      <a:gd name="connsiteY3" fmla="*/ 609600 h 740228"/>
                      <a:gd name="connsiteX4" fmla="*/ 909002 w 909002"/>
                      <a:gd name="connsiteY4" fmla="*/ 740228 h 740228"/>
                      <a:gd name="connsiteX0" fmla="*/ 436266 w 871695"/>
                      <a:gd name="connsiteY0" fmla="*/ 0 h 742826"/>
                      <a:gd name="connsiteX1" fmla="*/ 349180 w 871695"/>
                      <a:gd name="connsiteY1" fmla="*/ 304800 h 742826"/>
                      <a:gd name="connsiteX2" fmla="*/ 3614 w 871695"/>
                      <a:gd name="connsiteY2" fmla="*/ 733614 h 742826"/>
                      <a:gd name="connsiteX3" fmla="*/ 593020 w 871695"/>
                      <a:gd name="connsiteY3" fmla="*/ 609600 h 742826"/>
                      <a:gd name="connsiteX4" fmla="*/ 871695 w 871695"/>
                      <a:gd name="connsiteY4" fmla="*/ 740228 h 742826"/>
                      <a:gd name="connsiteX0" fmla="*/ 435469 w 870898"/>
                      <a:gd name="connsiteY0" fmla="*/ 0 h 744319"/>
                      <a:gd name="connsiteX1" fmla="*/ 348383 w 870898"/>
                      <a:gd name="connsiteY1" fmla="*/ 304800 h 744319"/>
                      <a:gd name="connsiteX2" fmla="*/ 2817 w 870898"/>
                      <a:gd name="connsiteY2" fmla="*/ 733614 h 744319"/>
                      <a:gd name="connsiteX3" fmla="*/ 560856 w 870898"/>
                      <a:gd name="connsiteY3" fmla="*/ 624752 h 744319"/>
                      <a:gd name="connsiteX4" fmla="*/ 870898 w 870898"/>
                      <a:gd name="connsiteY4" fmla="*/ 740228 h 744319"/>
                      <a:gd name="connsiteX0" fmla="*/ 435469 w 714985"/>
                      <a:gd name="connsiteY0" fmla="*/ 0 h 1318446"/>
                      <a:gd name="connsiteX1" fmla="*/ 348383 w 714985"/>
                      <a:gd name="connsiteY1" fmla="*/ 304800 h 1318446"/>
                      <a:gd name="connsiteX2" fmla="*/ 2817 w 714985"/>
                      <a:gd name="connsiteY2" fmla="*/ 733614 h 1318446"/>
                      <a:gd name="connsiteX3" fmla="*/ 560856 w 714985"/>
                      <a:gd name="connsiteY3" fmla="*/ 624752 h 1318446"/>
                      <a:gd name="connsiteX4" fmla="*/ 714985 w 714985"/>
                      <a:gd name="connsiteY4" fmla="*/ 1318446 h 1318446"/>
                      <a:gd name="connsiteX0" fmla="*/ 435469 w 940141"/>
                      <a:gd name="connsiteY0" fmla="*/ 0 h 803495"/>
                      <a:gd name="connsiteX1" fmla="*/ 348383 w 940141"/>
                      <a:gd name="connsiteY1" fmla="*/ 304800 h 803495"/>
                      <a:gd name="connsiteX2" fmla="*/ 2817 w 940141"/>
                      <a:gd name="connsiteY2" fmla="*/ 733614 h 803495"/>
                      <a:gd name="connsiteX3" fmla="*/ 560856 w 940141"/>
                      <a:gd name="connsiteY3" fmla="*/ 624752 h 803495"/>
                      <a:gd name="connsiteX4" fmla="*/ 940141 w 940141"/>
                      <a:gd name="connsiteY4" fmla="*/ 803495 h 803495"/>
                      <a:gd name="connsiteX0" fmla="*/ 435182 w 939854"/>
                      <a:gd name="connsiteY0" fmla="*/ 0 h 803495"/>
                      <a:gd name="connsiteX1" fmla="*/ 348096 w 939854"/>
                      <a:gd name="connsiteY1" fmla="*/ 304800 h 803495"/>
                      <a:gd name="connsiteX2" fmla="*/ 2530 w 939854"/>
                      <a:gd name="connsiteY2" fmla="*/ 733614 h 803495"/>
                      <a:gd name="connsiteX3" fmla="*/ 548407 w 939854"/>
                      <a:gd name="connsiteY3" fmla="*/ 659640 h 803495"/>
                      <a:gd name="connsiteX4" fmla="*/ 939854 w 939854"/>
                      <a:gd name="connsiteY4" fmla="*/ 803495 h 803495"/>
                      <a:gd name="connsiteX0" fmla="*/ 436545 w 941217"/>
                      <a:gd name="connsiteY0" fmla="*/ 0 h 803495"/>
                      <a:gd name="connsiteX1" fmla="*/ 311581 w 941217"/>
                      <a:gd name="connsiteY1" fmla="*/ 226384 h 803495"/>
                      <a:gd name="connsiteX2" fmla="*/ 3893 w 941217"/>
                      <a:gd name="connsiteY2" fmla="*/ 733614 h 803495"/>
                      <a:gd name="connsiteX3" fmla="*/ 549770 w 941217"/>
                      <a:gd name="connsiteY3" fmla="*/ 659640 h 803495"/>
                      <a:gd name="connsiteX4" fmla="*/ 941217 w 941217"/>
                      <a:gd name="connsiteY4" fmla="*/ 803495 h 803495"/>
                      <a:gd name="connsiteX0" fmla="*/ 287205 w 940931"/>
                      <a:gd name="connsiteY0" fmla="*/ 0 h 1011966"/>
                      <a:gd name="connsiteX1" fmla="*/ 311295 w 940931"/>
                      <a:gd name="connsiteY1" fmla="*/ 434855 h 1011966"/>
                      <a:gd name="connsiteX2" fmla="*/ 3607 w 940931"/>
                      <a:gd name="connsiteY2" fmla="*/ 942085 h 1011966"/>
                      <a:gd name="connsiteX3" fmla="*/ 549484 w 940931"/>
                      <a:gd name="connsiteY3" fmla="*/ 868111 h 1011966"/>
                      <a:gd name="connsiteX4" fmla="*/ 940931 w 940931"/>
                      <a:gd name="connsiteY4" fmla="*/ 1011966 h 1011966"/>
                      <a:gd name="connsiteX0" fmla="*/ 246594 w 940860"/>
                      <a:gd name="connsiteY0" fmla="*/ 0 h 895671"/>
                      <a:gd name="connsiteX1" fmla="*/ 311224 w 940860"/>
                      <a:gd name="connsiteY1" fmla="*/ 318560 h 895671"/>
                      <a:gd name="connsiteX2" fmla="*/ 3536 w 940860"/>
                      <a:gd name="connsiteY2" fmla="*/ 825790 h 895671"/>
                      <a:gd name="connsiteX3" fmla="*/ 549413 w 940860"/>
                      <a:gd name="connsiteY3" fmla="*/ 751816 h 895671"/>
                      <a:gd name="connsiteX4" fmla="*/ 940860 w 940860"/>
                      <a:gd name="connsiteY4" fmla="*/ 895671 h 895671"/>
                      <a:gd name="connsiteX0" fmla="*/ 75730 w 940588"/>
                      <a:gd name="connsiteY0" fmla="*/ 0 h 668200"/>
                      <a:gd name="connsiteX1" fmla="*/ 310952 w 940588"/>
                      <a:gd name="connsiteY1" fmla="*/ 91089 h 668200"/>
                      <a:gd name="connsiteX2" fmla="*/ 3264 w 940588"/>
                      <a:gd name="connsiteY2" fmla="*/ 598319 h 668200"/>
                      <a:gd name="connsiteX3" fmla="*/ 549141 w 940588"/>
                      <a:gd name="connsiteY3" fmla="*/ 524345 h 668200"/>
                      <a:gd name="connsiteX4" fmla="*/ 940588 w 940588"/>
                      <a:gd name="connsiteY4" fmla="*/ 668200 h 668200"/>
                      <a:gd name="connsiteX0" fmla="*/ 172701 w 940736"/>
                      <a:gd name="connsiteY0" fmla="*/ 0 h 627926"/>
                      <a:gd name="connsiteX1" fmla="*/ 311100 w 940736"/>
                      <a:gd name="connsiteY1" fmla="*/ 50815 h 627926"/>
                      <a:gd name="connsiteX2" fmla="*/ 3412 w 940736"/>
                      <a:gd name="connsiteY2" fmla="*/ 558045 h 627926"/>
                      <a:gd name="connsiteX3" fmla="*/ 549289 w 940736"/>
                      <a:gd name="connsiteY3" fmla="*/ 484071 h 627926"/>
                      <a:gd name="connsiteX4" fmla="*/ 940736 w 940736"/>
                      <a:gd name="connsiteY4" fmla="*/ 627926 h 627926"/>
                      <a:gd name="connsiteX0" fmla="*/ 129576 w 940669"/>
                      <a:gd name="connsiteY0" fmla="*/ 0 h 897266"/>
                      <a:gd name="connsiteX1" fmla="*/ 311033 w 940669"/>
                      <a:gd name="connsiteY1" fmla="*/ 320155 h 897266"/>
                      <a:gd name="connsiteX2" fmla="*/ 3345 w 940669"/>
                      <a:gd name="connsiteY2" fmla="*/ 827385 h 897266"/>
                      <a:gd name="connsiteX3" fmla="*/ 549222 w 940669"/>
                      <a:gd name="connsiteY3" fmla="*/ 753411 h 897266"/>
                      <a:gd name="connsiteX4" fmla="*/ 940669 w 940669"/>
                      <a:gd name="connsiteY4" fmla="*/ 897266 h 897266"/>
                      <a:gd name="connsiteX0" fmla="*/ 130759 w 941852"/>
                      <a:gd name="connsiteY0" fmla="*/ 0 h 897266"/>
                      <a:gd name="connsiteX1" fmla="*/ 281913 w 941852"/>
                      <a:gd name="connsiteY1" fmla="*/ 257422 h 897266"/>
                      <a:gd name="connsiteX2" fmla="*/ 4528 w 941852"/>
                      <a:gd name="connsiteY2" fmla="*/ 827385 h 897266"/>
                      <a:gd name="connsiteX3" fmla="*/ 550405 w 941852"/>
                      <a:gd name="connsiteY3" fmla="*/ 753411 h 897266"/>
                      <a:gd name="connsiteX4" fmla="*/ 941852 w 941852"/>
                      <a:gd name="connsiteY4" fmla="*/ 897266 h 897266"/>
                      <a:gd name="connsiteX0" fmla="*/ 130292 w 941385"/>
                      <a:gd name="connsiteY0" fmla="*/ 0 h 897266"/>
                      <a:gd name="connsiteX1" fmla="*/ 281446 w 941385"/>
                      <a:gd name="connsiteY1" fmla="*/ 257422 h 897266"/>
                      <a:gd name="connsiteX2" fmla="*/ 4061 w 941385"/>
                      <a:gd name="connsiteY2" fmla="*/ 827385 h 897266"/>
                      <a:gd name="connsiteX3" fmla="*/ 549938 w 941385"/>
                      <a:gd name="connsiteY3" fmla="*/ 753411 h 897266"/>
                      <a:gd name="connsiteX4" fmla="*/ 941385 w 941385"/>
                      <a:gd name="connsiteY4" fmla="*/ 897266 h 897266"/>
                      <a:gd name="connsiteX0" fmla="*/ 130292 w 941385"/>
                      <a:gd name="connsiteY0" fmla="*/ 41280 h 938546"/>
                      <a:gd name="connsiteX1" fmla="*/ 281446 w 941385"/>
                      <a:gd name="connsiteY1" fmla="*/ 298702 h 938546"/>
                      <a:gd name="connsiteX2" fmla="*/ 4061 w 941385"/>
                      <a:gd name="connsiteY2" fmla="*/ 868665 h 938546"/>
                      <a:gd name="connsiteX3" fmla="*/ 549938 w 941385"/>
                      <a:gd name="connsiteY3" fmla="*/ 794691 h 938546"/>
                      <a:gd name="connsiteX4" fmla="*/ 941385 w 941385"/>
                      <a:gd name="connsiteY4" fmla="*/ 938546 h 938546"/>
                      <a:gd name="connsiteX0" fmla="*/ 132882 w 943975"/>
                      <a:gd name="connsiteY0" fmla="*/ 31309 h 928575"/>
                      <a:gd name="connsiteX1" fmla="*/ 228174 w 943975"/>
                      <a:gd name="connsiteY1" fmla="*/ 417563 h 928575"/>
                      <a:gd name="connsiteX2" fmla="*/ 6651 w 943975"/>
                      <a:gd name="connsiteY2" fmla="*/ 858694 h 928575"/>
                      <a:gd name="connsiteX3" fmla="*/ 552528 w 943975"/>
                      <a:gd name="connsiteY3" fmla="*/ 784720 h 928575"/>
                      <a:gd name="connsiteX4" fmla="*/ 943975 w 943975"/>
                      <a:gd name="connsiteY4" fmla="*/ 928575 h 928575"/>
                      <a:gd name="connsiteX0" fmla="*/ 134038 w 945131"/>
                      <a:gd name="connsiteY0" fmla="*/ 31600 h 928866"/>
                      <a:gd name="connsiteX1" fmla="*/ 229330 w 945131"/>
                      <a:gd name="connsiteY1" fmla="*/ 417854 h 928866"/>
                      <a:gd name="connsiteX2" fmla="*/ 7807 w 945131"/>
                      <a:gd name="connsiteY2" fmla="*/ 858985 h 928866"/>
                      <a:gd name="connsiteX3" fmla="*/ 553684 w 945131"/>
                      <a:gd name="connsiteY3" fmla="*/ 785011 h 928866"/>
                      <a:gd name="connsiteX4" fmla="*/ 945131 w 945131"/>
                      <a:gd name="connsiteY4" fmla="*/ 928866 h 928866"/>
                      <a:gd name="connsiteX0" fmla="*/ 219492 w 945210"/>
                      <a:gd name="connsiteY0" fmla="*/ 30819 h 959352"/>
                      <a:gd name="connsiteX1" fmla="*/ 229409 w 945210"/>
                      <a:gd name="connsiteY1" fmla="*/ 448340 h 959352"/>
                      <a:gd name="connsiteX2" fmla="*/ 7886 w 945210"/>
                      <a:gd name="connsiteY2" fmla="*/ 889471 h 959352"/>
                      <a:gd name="connsiteX3" fmla="*/ 553763 w 945210"/>
                      <a:gd name="connsiteY3" fmla="*/ 815497 h 959352"/>
                      <a:gd name="connsiteX4" fmla="*/ 945210 w 945210"/>
                      <a:gd name="connsiteY4" fmla="*/ 959352 h 959352"/>
                      <a:gd name="connsiteX0" fmla="*/ 218162 w 943880"/>
                      <a:gd name="connsiteY0" fmla="*/ 34927 h 963460"/>
                      <a:gd name="connsiteX1" fmla="*/ 248914 w 943880"/>
                      <a:gd name="connsiteY1" fmla="*/ 388803 h 963460"/>
                      <a:gd name="connsiteX2" fmla="*/ 6556 w 943880"/>
                      <a:gd name="connsiteY2" fmla="*/ 893579 h 963460"/>
                      <a:gd name="connsiteX3" fmla="*/ 552433 w 943880"/>
                      <a:gd name="connsiteY3" fmla="*/ 819605 h 963460"/>
                      <a:gd name="connsiteX4" fmla="*/ 943880 w 943880"/>
                      <a:gd name="connsiteY4" fmla="*/ 963460 h 963460"/>
                      <a:gd name="connsiteX0" fmla="*/ 233057 w 943933"/>
                      <a:gd name="connsiteY0" fmla="*/ 34929 h 963446"/>
                      <a:gd name="connsiteX1" fmla="*/ 248967 w 943933"/>
                      <a:gd name="connsiteY1" fmla="*/ 388789 h 963446"/>
                      <a:gd name="connsiteX2" fmla="*/ 6609 w 943933"/>
                      <a:gd name="connsiteY2" fmla="*/ 893565 h 963446"/>
                      <a:gd name="connsiteX3" fmla="*/ 552486 w 943933"/>
                      <a:gd name="connsiteY3" fmla="*/ 819591 h 963446"/>
                      <a:gd name="connsiteX4" fmla="*/ 943933 w 943933"/>
                      <a:gd name="connsiteY4" fmla="*/ 963446 h 963446"/>
                      <a:gd name="connsiteX0" fmla="*/ 233057 w 943933"/>
                      <a:gd name="connsiteY0" fmla="*/ 0 h 928517"/>
                      <a:gd name="connsiteX1" fmla="*/ 248967 w 943933"/>
                      <a:gd name="connsiteY1" fmla="*/ 353860 h 928517"/>
                      <a:gd name="connsiteX2" fmla="*/ 6609 w 943933"/>
                      <a:gd name="connsiteY2" fmla="*/ 858636 h 928517"/>
                      <a:gd name="connsiteX3" fmla="*/ 552486 w 943933"/>
                      <a:gd name="connsiteY3" fmla="*/ 784662 h 928517"/>
                      <a:gd name="connsiteX4" fmla="*/ 943933 w 943933"/>
                      <a:gd name="connsiteY4" fmla="*/ 928517 h 928517"/>
                      <a:gd name="connsiteX0" fmla="*/ 233057 w 852561"/>
                      <a:gd name="connsiteY0" fmla="*/ 0 h 878441"/>
                      <a:gd name="connsiteX1" fmla="*/ 248967 w 852561"/>
                      <a:gd name="connsiteY1" fmla="*/ 353860 h 878441"/>
                      <a:gd name="connsiteX2" fmla="*/ 6609 w 852561"/>
                      <a:gd name="connsiteY2" fmla="*/ 858636 h 878441"/>
                      <a:gd name="connsiteX3" fmla="*/ 552486 w 852561"/>
                      <a:gd name="connsiteY3" fmla="*/ 784662 h 878441"/>
                      <a:gd name="connsiteX4" fmla="*/ 852561 w 852561"/>
                      <a:gd name="connsiteY4" fmla="*/ 863407 h 878441"/>
                      <a:gd name="connsiteX0" fmla="*/ 233057 w 852561"/>
                      <a:gd name="connsiteY0" fmla="*/ 0 h 878441"/>
                      <a:gd name="connsiteX1" fmla="*/ 248967 w 852561"/>
                      <a:gd name="connsiteY1" fmla="*/ 353860 h 878441"/>
                      <a:gd name="connsiteX2" fmla="*/ 6609 w 852561"/>
                      <a:gd name="connsiteY2" fmla="*/ 858636 h 878441"/>
                      <a:gd name="connsiteX3" fmla="*/ 552486 w 852561"/>
                      <a:gd name="connsiteY3" fmla="*/ 784662 h 878441"/>
                      <a:gd name="connsiteX4" fmla="*/ 852561 w 852561"/>
                      <a:gd name="connsiteY4" fmla="*/ 863407 h 878441"/>
                      <a:gd name="connsiteX0" fmla="*/ 231320 w 850824"/>
                      <a:gd name="connsiteY0" fmla="*/ 0 h 876448"/>
                      <a:gd name="connsiteX1" fmla="*/ 247230 w 850824"/>
                      <a:gd name="connsiteY1" fmla="*/ 353860 h 876448"/>
                      <a:gd name="connsiteX2" fmla="*/ 4872 w 850824"/>
                      <a:gd name="connsiteY2" fmla="*/ 858636 h 876448"/>
                      <a:gd name="connsiteX3" fmla="*/ 501484 w 850824"/>
                      <a:gd name="connsiteY3" fmla="*/ 771874 h 876448"/>
                      <a:gd name="connsiteX4" fmla="*/ 850824 w 850824"/>
                      <a:gd name="connsiteY4" fmla="*/ 863407 h 876448"/>
                      <a:gd name="connsiteX0" fmla="*/ 231320 w 850824"/>
                      <a:gd name="connsiteY0" fmla="*/ 0 h 880557"/>
                      <a:gd name="connsiteX1" fmla="*/ 247230 w 850824"/>
                      <a:gd name="connsiteY1" fmla="*/ 353860 h 880557"/>
                      <a:gd name="connsiteX2" fmla="*/ 4872 w 850824"/>
                      <a:gd name="connsiteY2" fmla="*/ 858636 h 880557"/>
                      <a:gd name="connsiteX3" fmla="*/ 501484 w 850824"/>
                      <a:gd name="connsiteY3" fmla="*/ 771874 h 880557"/>
                      <a:gd name="connsiteX4" fmla="*/ 850824 w 850824"/>
                      <a:gd name="connsiteY4" fmla="*/ 863407 h 880557"/>
                      <a:gd name="connsiteX0" fmla="*/ 231320 w 850824"/>
                      <a:gd name="connsiteY0" fmla="*/ 0 h 878347"/>
                      <a:gd name="connsiteX1" fmla="*/ 247230 w 850824"/>
                      <a:gd name="connsiteY1" fmla="*/ 353860 h 878347"/>
                      <a:gd name="connsiteX2" fmla="*/ 4872 w 850824"/>
                      <a:gd name="connsiteY2" fmla="*/ 858636 h 878347"/>
                      <a:gd name="connsiteX3" fmla="*/ 501484 w 850824"/>
                      <a:gd name="connsiteY3" fmla="*/ 771874 h 878347"/>
                      <a:gd name="connsiteX4" fmla="*/ 850824 w 850824"/>
                      <a:gd name="connsiteY4" fmla="*/ 863407 h 878347"/>
                      <a:gd name="connsiteX0" fmla="*/ 220235 w 839739"/>
                      <a:gd name="connsiteY0" fmla="*/ 0 h 902759"/>
                      <a:gd name="connsiteX1" fmla="*/ 236145 w 839739"/>
                      <a:gd name="connsiteY1" fmla="*/ 353860 h 902759"/>
                      <a:gd name="connsiteX2" fmla="*/ 5043 w 839739"/>
                      <a:gd name="connsiteY2" fmla="*/ 886796 h 902759"/>
                      <a:gd name="connsiteX3" fmla="*/ 490399 w 839739"/>
                      <a:gd name="connsiteY3" fmla="*/ 771874 h 902759"/>
                      <a:gd name="connsiteX4" fmla="*/ 839739 w 839739"/>
                      <a:gd name="connsiteY4" fmla="*/ 863407 h 902759"/>
                      <a:gd name="connsiteX0" fmla="*/ 219993 w 839497"/>
                      <a:gd name="connsiteY0" fmla="*/ 0 h 901457"/>
                      <a:gd name="connsiteX1" fmla="*/ 235903 w 839497"/>
                      <a:gd name="connsiteY1" fmla="*/ 353860 h 901457"/>
                      <a:gd name="connsiteX2" fmla="*/ 4801 w 839497"/>
                      <a:gd name="connsiteY2" fmla="*/ 886796 h 901457"/>
                      <a:gd name="connsiteX3" fmla="*/ 483042 w 839497"/>
                      <a:gd name="connsiteY3" fmla="*/ 761143 h 901457"/>
                      <a:gd name="connsiteX4" fmla="*/ 839497 w 839497"/>
                      <a:gd name="connsiteY4" fmla="*/ 863407 h 901457"/>
                      <a:gd name="connsiteX0" fmla="*/ 219993 w 839497"/>
                      <a:gd name="connsiteY0" fmla="*/ 0 h 902958"/>
                      <a:gd name="connsiteX1" fmla="*/ 235903 w 839497"/>
                      <a:gd name="connsiteY1" fmla="*/ 353860 h 902958"/>
                      <a:gd name="connsiteX2" fmla="*/ 4801 w 839497"/>
                      <a:gd name="connsiteY2" fmla="*/ 886796 h 902958"/>
                      <a:gd name="connsiteX3" fmla="*/ 483042 w 839497"/>
                      <a:gd name="connsiteY3" fmla="*/ 761143 h 902958"/>
                      <a:gd name="connsiteX4" fmla="*/ 839497 w 839497"/>
                      <a:gd name="connsiteY4" fmla="*/ 863407 h 902958"/>
                      <a:gd name="connsiteX0" fmla="*/ 220927 w 840431"/>
                      <a:gd name="connsiteY0" fmla="*/ 0 h 899959"/>
                      <a:gd name="connsiteX1" fmla="*/ 236837 w 840431"/>
                      <a:gd name="connsiteY1" fmla="*/ 353860 h 899959"/>
                      <a:gd name="connsiteX2" fmla="*/ 5735 w 840431"/>
                      <a:gd name="connsiteY2" fmla="*/ 886796 h 899959"/>
                      <a:gd name="connsiteX3" fmla="*/ 510807 w 840431"/>
                      <a:gd name="connsiteY3" fmla="*/ 736237 h 899959"/>
                      <a:gd name="connsiteX4" fmla="*/ 840431 w 840431"/>
                      <a:gd name="connsiteY4" fmla="*/ 863407 h 899959"/>
                      <a:gd name="connsiteX0" fmla="*/ 220628 w 840132"/>
                      <a:gd name="connsiteY0" fmla="*/ 0 h 903722"/>
                      <a:gd name="connsiteX1" fmla="*/ 236538 w 840132"/>
                      <a:gd name="connsiteY1" fmla="*/ 353860 h 903722"/>
                      <a:gd name="connsiteX2" fmla="*/ 5436 w 840132"/>
                      <a:gd name="connsiteY2" fmla="*/ 886796 h 903722"/>
                      <a:gd name="connsiteX3" fmla="*/ 502092 w 840132"/>
                      <a:gd name="connsiteY3" fmla="*/ 766777 h 903722"/>
                      <a:gd name="connsiteX4" fmla="*/ 840132 w 840132"/>
                      <a:gd name="connsiteY4" fmla="*/ 863407 h 903722"/>
                      <a:gd name="connsiteX0" fmla="*/ 213646 w 833150"/>
                      <a:gd name="connsiteY0" fmla="*/ 0 h 913381"/>
                      <a:gd name="connsiteX1" fmla="*/ 229556 w 833150"/>
                      <a:gd name="connsiteY1" fmla="*/ 353860 h 913381"/>
                      <a:gd name="connsiteX2" fmla="*/ 5558 w 833150"/>
                      <a:gd name="connsiteY2" fmla="*/ 897248 h 913381"/>
                      <a:gd name="connsiteX3" fmla="*/ 495110 w 833150"/>
                      <a:gd name="connsiteY3" fmla="*/ 766777 h 913381"/>
                      <a:gd name="connsiteX4" fmla="*/ 833150 w 833150"/>
                      <a:gd name="connsiteY4" fmla="*/ 863407 h 913381"/>
                      <a:gd name="connsiteX0" fmla="*/ 214300 w 833804"/>
                      <a:gd name="connsiteY0" fmla="*/ 0 h 912433"/>
                      <a:gd name="connsiteX1" fmla="*/ 230210 w 833804"/>
                      <a:gd name="connsiteY1" fmla="*/ 353860 h 912433"/>
                      <a:gd name="connsiteX2" fmla="*/ 6212 w 833804"/>
                      <a:gd name="connsiteY2" fmla="*/ 897248 h 912433"/>
                      <a:gd name="connsiteX3" fmla="*/ 495764 w 833804"/>
                      <a:gd name="connsiteY3" fmla="*/ 766777 h 912433"/>
                      <a:gd name="connsiteX4" fmla="*/ 833804 w 833804"/>
                      <a:gd name="connsiteY4" fmla="*/ 863407 h 912433"/>
                      <a:gd name="connsiteX0" fmla="*/ 214938 w 834442"/>
                      <a:gd name="connsiteY0" fmla="*/ 0 h 912277"/>
                      <a:gd name="connsiteX1" fmla="*/ 209980 w 834442"/>
                      <a:gd name="connsiteY1" fmla="*/ 373231 h 912277"/>
                      <a:gd name="connsiteX2" fmla="*/ 6850 w 834442"/>
                      <a:gd name="connsiteY2" fmla="*/ 897248 h 912277"/>
                      <a:gd name="connsiteX3" fmla="*/ 496402 w 834442"/>
                      <a:gd name="connsiteY3" fmla="*/ 766777 h 912277"/>
                      <a:gd name="connsiteX4" fmla="*/ 834442 w 834442"/>
                      <a:gd name="connsiteY4" fmla="*/ 863407 h 912277"/>
                      <a:gd name="connsiteX0" fmla="*/ 215386 w 834890"/>
                      <a:gd name="connsiteY0" fmla="*/ 0 h 912277"/>
                      <a:gd name="connsiteX1" fmla="*/ 210428 w 834890"/>
                      <a:gd name="connsiteY1" fmla="*/ 373231 h 912277"/>
                      <a:gd name="connsiteX2" fmla="*/ 7298 w 834890"/>
                      <a:gd name="connsiteY2" fmla="*/ 897248 h 912277"/>
                      <a:gd name="connsiteX3" fmla="*/ 496850 w 834890"/>
                      <a:gd name="connsiteY3" fmla="*/ 766777 h 912277"/>
                      <a:gd name="connsiteX4" fmla="*/ 834890 w 834890"/>
                      <a:gd name="connsiteY4" fmla="*/ 863407 h 9122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34890" h="912277">
                        <a:moveTo>
                          <a:pt x="215386" y="0"/>
                        </a:moveTo>
                        <a:cubicBezTo>
                          <a:pt x="278742" y="108751"/>
                          <a:pt x="261156" y="225840"/>
                          <a:pt x="210428" y="373231"/>
                        </a:cubicBezTo>
                        <a:cubicBezTo>
                          <a:pt x="159700" y="520622"/>
                          <a:pt x="-40439" y="831657"/>
                          <a:pt x="7298" y="897248"/>
                        </a:cubicBezTo>
                        <a:cubicBezTo>
                          <a:pt x="55035" y="962839"/>
                          <a:pt x="369587" y="794145"/>
                          <a:pt x="496850" y="766777"/>
                        </a:cubicBezTo>
                        <a:cubicBezTo>
                          <a:pt x="624113" y="739409"/>
                          <a:pt x="726932" y="711138"/>
                          <a:pt x="834890" y="863407"/>
                        </a:cubicBezTo>
                      </a:path>
                    </a:pathLst>
                  </a:custGeom>
                  <a:noFill/>
                  <a:ln>
                    <a:solidFill>
                      <a:srgbClr val="FF0000"/>
                    </a:solidFill>
                    <a:prstDash val="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sp>
              <p:nvSpPr>
                <p:cNvPr id="105" name="ZoneTexte 104"/>
                <p:cNvSpPr txBox="1"/>
                <p:nvPr/>
              </p:nvSpPr>
              <p:spPr>
                <a:xfrm>
                  <a:off x="8784848" y="1182203"/>
                  <a:ext cx="132331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dirty="0" smtClean="0"/>
                    <a:t>No </a:t>
                  </a:r>
                  <a:r>
                    <a:rPr lang="fr-FR" dirty="0" err="1" smtClean="0"/>
                    <a:t>crosstalk</a:t>
                  </a:r>
                  <a:endParaRPr lang="fr-FR" dirty="0"/>
                </a:p>
              </p:txBody>
            </p:sp>
          </p:grpSp>
          <p:cxnSp>
            <p:nvCxnSpPr>
              <p:cNvPr id="109" name="Connecteur droit 108"/>
              <p:cNvCxnSpPr/>
              <p:nvPr/>
            </p:nvCxnSpPr>
            <p:spPr>
              <a:xfrm flipV="1">
                <a:off x="9647616" y="2892790"/>
                <a:ext cx="0" cy="14400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Connecteur droit 109"/>
              <p:cNvCxnSpPr/>
              <p:nvPr/>
            </p:nvCxnSpPr>
            <p:spPr>
              <a:xfrm flipV="1">
                <a:off x="9104968" y="2872427"/>
                <a:ext cx="0" cy="144000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13" name="ZoneTexte 112"/>
                  <p:cNvSpPr txBox="1"/>
                  <p:nvPr/>
                </p:nvSpPr>
                <p:spPr>
                  <a:xfrm>
                    <a:off x="9621792" y="3241144"/>
                    <a:ext cx="1819281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17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d>
                            <m:d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𝑚𝑖𝑛</m:t>
                                  </m:r>
                                </m:sub>
                              </m:s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𝛿𝜆</m:t>
                              </m:r>
                            </m:e>
                          </m:d>
                        </m:oMath>
                      </m:oMathPara>
                    </a14:m>
                    <a:endParaRPr lang="fr-FR" dirty="0"/>
                  </a:p>
                </p:txBody>
              </p:sp>
            </mc:Choice>
            <mc:Fallback>
              <p:sp>
                <p:nvSpPr>
                  <p:cNvPr id="113" name="ZoneTexte 11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621792" y="3241144"/>
                    <a:ext cx="1819281" cy="369332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b="-13333"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26" name="ZoneTexte 125"/>
                  <p:cNvSpPr txBox="1"/>
                  <p:nvPr/>
                </p:nvSpPr>
                <p:spPr>
                  <a:xfrm>
                    <a:off x="7597256" y="3196553"/>
                    <a:ext cx="129593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16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d>
                            <m:d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𝑚𝑖𝑛</m:t>
                                  </m:r>
                                </m:sub>
                              </m:sSub>
                            </m:e>
                          </m:d>
                        </m:oMath>
                      </m:oMathPara>
                    </a14:m>
                    <a:endParaRPr lang="fr-FR" dirty="0"/>
                  </a:p>
                </p:txBody>
              </p:sp>
            </mc:Choice>
            <mc:Fallback>
              <p:sp>
                <p:nvSpPr>
                  <p:cNvPr id="126" name="ZoneTexte 12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597256" y="3196553"/>
                    <a:ext cx="1295932" cy="36933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b="-13115"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134" name="Groupe 133"/>
          <p:cNvGrpSpPr/>
          <p:nvPr/>
        </p:nvGrpSpPr>
        <p:grpSpPr>
          <a:xfrm>
            <a:off x="7270620" y="3869589"/>
            <a:ext cx="4552730" cy="2922330"/>
            <a:chOff x="7270620" y="3869589"/>
            <a:chExt cx="4552730" cy="2922330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1" name="ZoneTexte 80"/>
                <p:cNvSpPr txBox="1"/>
                <p:nvPr/>
              </p:nvSpPr>
              <p:spPr>
                <a:xfrm>
                  <a:off x="7593580" y="6004011"/>
                  <a:ext cx="181928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17</m:t>
                            </m:r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d>
                          <m:d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𝑚𝑖𝑛</m:t>
                                </m:r>
                              </m:sub>
                            </m:sSub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𝛿𝜆</m:t>
                            </m:r>
                          </m:e>
                        </m:d>
                      </m:oMath>
                    </m:oMathPara>
                  </a14:m>
                  <a:endParaRPr lang="fr-FR" dirty="0"/>
                </a:p>
              </p:txBody>
            </p:sp>
          </mc:Choice>
          <mc:Fallback>
            <p:sp>
              <p:nvSpPr>
                <p:cNvPr id="81" name="ZoneTexte 8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93580" y="6004011"/>
                  <a:ext cx="1819281" cy="369332"/>
                </a:xfrm>
                <a:prstGeom prst="rect">
                  <a:avLst/>
                </a:prstGeom>
                <a:blipFill>
                  <a:blip r:embed="rId10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33" name="Groupe 132"/>
            <p:cNvGrpSpPr/>
            <p:nvPr/>
          </p:nvGrpSpPr>
          <p:grpSpPr>
            <a:xfrm>
              <a:off x="7270620" y="3869589"/>
              <a:ext cx="4552730" cy="2922330"/>
              <a:chOff x="7270620" y="3869589"/>
              <a:chExt cx="4552730" cy="2922330"/>
            </a:xfrm>
          </p:grpSpPr>
          <p:cxnSp>
            <p:nvCxnSpPr>
              <p:cNvPr id="99" name="Connecteur droit avec flèche 98"/>
              <p:cNvCxnSpPr>
                <a:stCxn id="81" idx="0"/>
              </p:cNvCxnSpPr>
              <p:nvPr/>
            </p:nvCxnSpPr>
            <p:spPr>
              <a:xfrm flipV="1">
                <a:off x="8503221" y="5698430"/>
                <a:ext cx="881181" cy="305581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Connecteur droit avec flèche 99"/>
              <p:cNvCxnSpPr>
                <a:stCxn id="72" idx="0"/>
              </p:cNvCxnSpPr>
              <p:nvPr/>
            </p:nvCxnSpPr>
            <p:spPr>
              <a:xfrm flipH="1" flipV="1">
                <a:off x="9622556" y="5685559"/>
                <a:ext cx="909177" cy="31657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8" name="Groupe 107"/>
              <p:cNvGrpSpPr/>
              <p:nvPr/>
            </p:nvGrpSpPr>
            <p:grpSpPr>
              <a:xfrm>
                <a:off x="7270620" y="3869589"/>
                <a:ext cx="4552730" cy="2922330"/>
                <a:chOff x="7270620" y="3869589"/>
                <a:chExt cx="4552730" cy="2922330"/>
              </a:xfrm>
            </p:grpSpPr>
            <p:grpSp>
              <p:nvGrpSpPr>
                <p:cNvPr id="96" name="Groupe 95"/>
                <p:cNvGrpSpPr/>
                <p:nvPr/>
              </p:nvGrpSpPr>
              <p:grpSpPr>
                <a:xfrm>
                  <a:off x="7270620" y="4079957"/>
                  <a:ext cx="4552730" cy="2711962"/>
                  <a:chOff x="7715997" y="4096329"/>
                  <a:chExt cx="4552730" cy="2711962"/>
                </a:xfrm>
              </p:grpSpPr>
              <p:grpSp>
                <p:nvGrpSpPr>
                  <p:cNvPr id="66" name="Groupe 65"/>
                  <p:cNvGrpSpPr/>
                  <p:nvPr/>
                </p:nvGrpSpPr>
                <p:grpSpPr>
                  <a:xfrm>
                    <a:off x="7715997" y="5523667"/>
                    <a:ext cx="4155311" cy="864171"/>
                    <a:chOff x="7662441" y="4012174"/>
                    <a:chExt cx="4155311" cy="864171"/>
                  </a:xfrm>
                </p:grpSpPr>
                <p:cxnSp>
                  <p:nvCxnSpPr>
                    <p:cNvPr id="69" name="Connecteur droit avec flèche 68"/>
                    <p:cNvCxnSpPr/>
                    <p:nvPr/>
                  </p:nvCxnSpPr>
                  <p:spPr>
                    <a:xfrm flipV="1">
                      <a:off x="7662441" y="4097438"/>
                      <a:ext cx="4155311" cy="0"/>
                    </a:xfrm>
                    <a:prstGeom prst="straightConnector1">
                      <a:avLst/>
                    </a:prstGeom>
                    <a:ln w="28575">
                      <a:tailEnd type="triangle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0" name="Connecteur droit 69"/>
                    <p:cNvCxnSpPr/>
                    <p:nvPr/>
                  </p:nvCxnSpPr>
                  <p:spPr>
                    <a:xfrm flipV="1">
                      <a:off x="10838233" y="4012174"/>
                      <a:ext cx="0" cy="144000"/>
                    </a:xfrm>
                    <a:prstGeom prst="line">
                      <a:avLst/>
                    </a:prstGeom>
                    <a:ln w="28575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1" name="Connecteur droit 70"/>
                    <p:cNvCxnSpPr/>
                    <p:nvPr/>
                  </p:nvCxnSpPr>
                  <p:spPr>
                    <a:xfrm flipV="1">
                      <a:off x="8877015" y="4025438"/>
                      <a:ext cx="0" cy="144000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mc:AlternateContent xmlns:mc="http://schemas.openxmlformats.org/markup-compatibility/2006">
                  <mc:Choice xmlns:a14="http://schemas.microsoft.com/office/drawing/2010/main" Requires="a14">
                    <p:sp>
                      <p:nvSpPr>
                        <p:cNvPr id="72" name="ZoneTexte 71"/>
                        <p:cNvSpPr txBox="1"/>
                        <p:nvPr/>
                      </p:nvSpPr>
                      <p:spPr>
                        <a:xfrm>
                          <a:off x="10275588" y="4507013"/>
                          <a:ext cx="1295932" cy="369332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16</m:t>
                                    </m:r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fr-F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i="1">
                                            <a:latin typeface="Cambria Math" panose="02040503050406030204" pitchFamily="18" charset="0"/>
                                          </a:rPr>
                                          <m:t>𝜆</m:t>
                                        </m:r>
                                      </m:e>
                                      <m:sub>
                                        <m:r>
                                          <a:rPr lang="fr-FR" i="1">
                                            <a:latin typeface="Cambria Math" panose="02040503050406030204" pitchFamily="18" charset="0"/>
                                          </a:rPr>
                                          <m:t>𝑚𝑖𝑛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fr-FR" dirty="0"/>
                        </a:p>
                      </p:txBody>
                    </p:sp>
                  </mc:Choice>
                  <mc:Fallback>
                    <p:sp>
                      <p:nvSpPr>
                        <p:cNvPr id="72" name="ZoneTexte 71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10275588" y="4507013"/>
                          <a:ext cx="1295932" cy="369332"/>
                        </a:xfrm>
                        <a:prstGeom prst="rect">
                          <a:avLst/>
                        </a:prstGeom>
                        <a:blipFill>
                          <a:blip r:embed="rId11"/>
                          <a:stretch>
                            <a:fillRect b="-13333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fr-FR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p:sp>
                <p:nvSpPr>
                  <p:cNvPr id="74" name="Forme libre 73"/>
                  <p:cNvSpPr>
                    <a:spLocks noChangeAspect="1"/>
                  </p:cNvSpPr>
                  <p:nvPr/>
                </p:nvSpPr>
                <p:spPr>
                  <a:xfrm rot="7772184">
                    <a:off x="10630344" y="5270034"/>
                    <a:ext cx="577554" cy="540000"/>
                  </a:xfrm>
                  <a:custGeom>
                    <a:avLst/>
                    <a:gdLst>
                      <a:gd name="connsiteX0" fmla="*/ 473573 w 909002"/>
                      <a:gd name="connsiteY0" fmla="*/ 0 h 740228"/>
                      <a:gd name="connsiteX1" fmla="*/ 386487 w 909002"/>
                      <a:gd name="connsiteY1" fmla="*/ 304800 h 740228"/>
                      <a:gd name="connsiteX2" fmla="*/ 3310 w 909002"/>
                      <a:gd name="connsiteY2" fmla="*/ 635726 h 740228"/>
                      <a:gd name="connsiteX3" fmla="*/ 630327 w 909002"/>
                      <a:gd name="connsiteY3" fmla="*/ 609600 h 740228"/>
                      <a:gd name="connsiteX4" fmla="*/ 909002 w 909002"/>
                      <a:gd name="connsiteY4" fmla="*/ 740228 h 740228"/>
                      <a:gd name="connsiteX0" fmla="*/ 436266 w 871695"/>
                      <a:gd name="connsiteY0" fmla="*/ 0 h 742826"/>
                      <a:gd name="connsiteX1" fmla="*/ 349180 w 871695"/>
                      <a:gd name="connsiteY1" fmla="*/ 304800 h 742826"/>
                      <a:gd name="connsiteX2" fmla="*/ 3614 w 871695"/>
                      <a:gd name="connsiteY2" fmla="*/ 733614 h 742826"/>
                      <a:gd name="connsiteX3" fmla="*/ 593020 w 871695"/>
                      <a:gd name="connsiteY3" fmla="*/ 609600 h 742826"/>
                      <a:gd name="connsiteX4" fmla="*/ 871695 w 871695"/>
                      <a:gd name="connsiteY4" fmla="*/ 740228 h 742826"/>
                      <a:gd name="connsiteX0" fmla="*/ 435469 w 870898"/>
                      <a:gd name="connsiteY0" fmla="*/ 0 h 744319"/>
                      <a:gd name="connsiteX1" fmla="*/ 348383 w 870898"/>
                      <a:gd name="connsiteY1" fmla="*/ 304800 h 744319"/>
                      <a:gd name="connsiteX2" fmla="*/ 2817 w 870898"/>
                      <a:gd name="connsiteY2" fmla="*/ 733614 h 744319"/>
                      <a:gd name="connsiteX3" fmla="*/ 560856 w 870898"/>
                      <a:gd name="connsiteY3" fmla="*/ 624752 h 744319"/>
                      <a:gd name="connsiteX4" fmla="*/ 870898 w 870898"/>
                      <a:gd name="connsiteY4" fmla="*/ 740228 h 744319"/>
                      <a:gd name="connsiteX0" fmla="*/ 435469 w 714985"/>
                      <a:gd name="connsiteY0" fmla="*/ 0 h 1318446"/>
                      <a:gd name="connsiteX1" fmla="*/ 348383 w 714985"/>
                      <a:gd name="connsiteY1" fmla="*/ 304800 h 1318446"/>
                      <a:gd name="connsiteX2" fmla="*/ 2817 w 714985"/>
                      <a:gd name="connsiteY2" fmla="*/ 733614 h 1318446"/>
                      <a:gd name="connsiteX3" fmla="*/ 560856 w 714985"/>
                      <a:gd name="connsiteY3" fmla="*/ 624752 h 1318446"/>
                      <a:gd name="connsiteX4" fmla="*/ 714985 w 714985"/>
                      <a:gd name="connsiteY4" fmla="*/ 1318446 h 1318446"/>
                      <a:gd name="connsiteX0" fmla="*/ 435469 w 940141"/>
                      <a:gd name="connsiteY0" fmla="*/ 0 h 803495"/>
                      <a:gd name="connsiteX1" fmla="*/ 348383 w 940141"/>
                      <a:gd name="connsiteY1" fmla="*/ 304800 h 803495"/>
                      <a:gd name="connsiteX2" fmla="*/ 2817 w 940141"/>
                      <a:gd name="connsiteY2" fmla="*/ 733614 h 803495"/>
                      <a:gd name="connsiteX3" fmla="*/ 560856 w 940141"/>
                      <a:gd name="connsiteY3" fmla="*/ 624752 h 803495"/>
                      <a:gd name="connsiteX4" fmla="*/ 940141 w 940141"/>
                      <a:gd name="connsiteY4" fmla="*/ 803495 h 803495"/>
                      <a:gd name="connsiteX0" fmla="*/ 435182 w 939854"/>
                      <a:gd name="connsiteY0" fmla="*/ 0 h 803495"/>
                      <a:gd name="connsiteX1" fmla="*/ 348096 w 939854"/>
                      <a:gd name="connsiteY1" fmla="*/ 304800 h 803495"/>
                      <a:gd name="connsiteX2" fmla="*/ 2530 w 939854"/>
                      <a:gd name="connsiteY2" fmla="*/ 733614 h 803495"/>
                      <a:gd name="connsiteX3" fmla="*/ 548407 w 939854"/>
                      <a:gd name="connsiteY3" fmla="*/ 659640 h 803495"/>
                      <a:gd name="connsiteX4" fmla="*/ 939854 w 939854"/>
                      <a:gd name="connsiteY4" fmla="*/ 803495 h 803495"/>
                      <a:gd name="connsiteX0" fmla="*/ 436545 w 941217"/>
                      <a:gd name="connsiteY0" fmla="*/ 0 h 803495"/>
                      <a:gd name="connsiteX1" fmla="*/ 311581 w 941217"/>
                      <a:gd name="connsiteY1" fmla="*/ 226384 h 803495"/>
                      <a:gd name="connsiteX2" fmla="*/ 3893 w 941217"/>
                      <a:gd name="connsiteY2" fmla="*/ 733614 h 803495"/>
                      <a:gd name="connsiteX3" fmla="*/ 549770 w 941217"/>
                      <a:gd name="connsiteY3" fmla="*/ 659640 h 803495"/>
                      <a:gd name="connsiteX4" fmla="*/ 941217 w 941217"/>
                      <a:gd name="connsiteY4" fmla="*/ 803495 h 803495"/>
                      <a:gd name="connsiteX0" fmla="*/ 287205 w 940931"/>
                      <a:gd name="connsiteY0" fmla="*/ 0 h 1011966"/>
                      <a:gd name="connsiteX1" fmla="*/ 311295 w 940931"/>
                      <a:gd name="connsiteY1" fmla="*/ 434855 h 1011966"/>
                      <a:gd name="connsiteX2" fmla="*/ 3607 w 940931"/>
                      <a:gd name="connsiteY2" fmla="*/ 942085 h 1011966"/>
                      <a:gd name="connsiteX3" fmla="*/ 549484 w 940931"/>
                      <a:gd name="connsiteY3" fmla="*/ 868111 h 1011966"/>
                      <a:gd name="connsiteX4" fmla="*/ 940931 w 940931"/>
                      <a:gd name="connsiteY4" fmla="*/ 1011966 h 1011966"/>
                      <a:gd name="connsiteX0" fmla="*/ 246594 w 940860"/>
                      <a:gd name="connsiteY0" fmla="*/ 0 h 895671"/>
                      <a:gd name="connsiteX1" fmla="*/ 311224 w 940860"/>
                      <a:gd name="connsiteY1" fmla="*/ 318560 h 895671"/>
                      <a:gd name="connsiteX2" fmla="*/ 3536 w 940860"/>
                      <a:gd name="connsiteY2" fmla="*/ 825790 h 895671"/>
                      <a:gd name="connsiteX3" fmla="*/ 549413 w 940860"/>
                      <a:gd name="connsiteY3" fmla="*/ 751816 h 895671"/>
                      <a:gd name="connsiteX4" fmla="*/ 940860 w 940860"/>
                      <a:gd name="connsiteY4" fmla="*/ 895671 h 895671"/>
                      <a:gd name="connsiteX0" fmla="*/ 75730 w 940588"/>
                      <a:gd name="connsiteY0" fmla="*/ 0 h 668200"/>
                      <a:gd name="connsiteX1" fmla="*/ 310952 w 940588"/>
                      <a:gd name="connsiteY1" fmla="*/ 91089 h 668200"/>
                      <a:gd name="connsiteX2" fmla="*/ 3264 w 940588"/>
                      <a:gd name="connsiteY2" fmla="*/ 598319 h 668200"/>
                      <a:gd name="connsiteX3" fmla="*/ 549141 w 940588"/>
                      <a:gd name="connsiteY3" fmla="*/ 524345 h 668200"/>
                      <a:gd name="connsiteX4" fmla="*/ 940588 w 940588"/>
                      <a:gd name="connsiteY4" fmla="*/ 668200 h 668200"/>
                      <a:gd name="connsiteX0" fmla="*/ 172701 w 940736"/>
                      <a:gd name="connsiteY0" fmla="*/ 0 h 627926"/>
                      <a:gd name="connsiteX1" fmla="*/ 311100 w 940736"/>
                      <a:gd name="connsiteY1" fmla="*/ 50815 h 627926"/>
                      <a:gd name="connsiteX2" fmla="*/ 3412 w 940736"/>
                      <a:gd name="connsiteY2" fmla="*/ 558045 h 627926"/>
                      <a:gd name="connsiteX3" fmla="*/ 549289 w 940736"/>
                      <a:gd name="connsiteY3" fmla="*/ 484071 h 627926"/>
                      <a:gd name="connsiteX4" fmla="*/ 940736 w 940736"/>
                      <a:gd name="connsiteY4" fmla="*/ 627926 h 627926"/>
                      <a:gd name="connsiteX0" fmla="*/ 129576 w 940669"/>
                      <a:gd name="connsiteY0" fmla="*/ 0 h 897266"/>
                      <a:gd name="connsiteX1" fmla="*/ 311033 w 940669"/>
                      <a:gd name="connsiteY1" fmla="*/ 320155 h 897266"/>
                      <a:gd name="connsiteX2" fmla="*/ 3345 w 940669"/>
                      <a:gd name="connsiteY2" fmla="*/ 827385 h 897266"/>
                      <a:gd name="connsiteX3" fmla="*/ 549222 w 940669"/>
                      <a:gd name="connsiteY3" fmla="*/ 753411 h 897266"/>
                      <a:gd name="connsiteX4" fmla="*/ 940669 w 940669"/>
                      <a:gd name="connsiteY4" fmla="*/ 897266 h 897266"/>
                      <a:gd name="connsiteX0" fmla="*/ 130759 w 941852"/>
                      <a:gd name="connsiteY0" fmla="*/ 0 h 897266"/>
                      <a:gd name="connsiteX1" fmla="*/ 281913 w 941852"/>
                      <a:gd name="connsiteY1" fmla="*/ 257422 h 897266"/>
                      <a:gd name="connsiteX2" fmla="*/ 4528 w 941852"/>
                      <a:gd name="connsiteY2" fmla="*/ 827385 h 897266"/>
                      <a:gd name="connsiteX3" fmla="*/ 550405 w 941852"/>
                      <a:gd name="connsiteY3" fmla="*/ 753411 h 897266"/>
                      <a:gd name="connsiteX4" fmla="*/ 941852 w 941852"/>
                      <a:gd name="connsiteY4" fmla="*/ 897266 h 897266"/>
                      <a:gd name="connsiteX0" fmla="*/ 130292 w 941385"/>
                      <a:gd name="connsiteY0" fmla="*/ 0 h 897266"/>
                      <a:gd name="connsiteX1" fmla="*/ 281446 w 941385"/>
                      <a:gd name="connsiteY1" fmla="*/ 257422 h 897266"/>
                      <a:gd name="connsiteX2" fmla="*/ 4061 w 941385"/>
                      <a:gd name="connsiteY2" fmla="*/ 827385 h 897266"/>
                      <a:gd name="connsiteX3" fmla="*/ 549938 w 941385"/>
                      <a:gd name="connsiteY3" fmla="*/ 753411 h 897266"/>
                      <a:gd name="connsiteX4" fmla="*/ 941385 w 941385"/>
                      <a:gd name="connsiteY4" fmla="*/ 897266 h 897266"/>
                      <a:gd name="connsiteX0" fmla="*/ 130292 w 941385"/>
                      <a:gd name="connsiteY0" fmla="*/ 41280 h 938546"/>
                      <a:gd name="connsiteX1" fmla="*/ 281446 w 941385"/>
                      <a:gd name="connsiteY1" fmla="*/ 298702 h 938546"/>
                      <a:gd name="connsiteX2" fmla="*/ 4061 w 941385"/>
                      <a:gd name="connsiteY2" fmla="*/ 868665 h 938546"/>
                      <a:gd name="connsiteX3" fmla="*/ 549938 w 941385"/>
                      <a:gd name="connsiteY3" fmla="*/ 794691 h 938546"/>
                      <a:gd name="connsiteX4" fmla="*/ 941385 w 941385"/>
                      <a:gd name="connsiteY4" fmla="*/ 938546 h 938546"/>
                      <a:gd name="connsiteX0" fmla="*/ 132882 w 943975"/>
                      <a:gd name="connsiteY0" fmla="*/ 31309 h 928575"/>
                      <a:gd name="connsiteX1" fmla="*/ 228174 w 943975"/>
                      <a:gd name="connsiteY1" fmla="*/ 417563 h 928575"/>
                      <a:gd name="connsiteX2" fmla="*/ 6651 w 943975"/>
                      <a:gd name="connsiteY2" fmla="*/ 858694 h 928575"/>
                      <a:gd name="connsiteX3" fmla="*/ 552528 w 943975"/>
                      <a:gd name="connsiteY3" fmla="*/ 784720 h 928575"/>
                      <a:gd name="connsiteX4" fmla="*/ 943975 w 943975"/>
                      <a:gd name="connsiteY4" fmla="*/ 928575 h 928575"/>
                      <a:gd name="connsiteX0" fmla="*/ 134038 w 945131"/>
                      <a:gd name="connsiteY0" fmla="*/ 31600 h 928866"/>
                      <a:gd name="connsiteX1" fmla="*/ 229330 w 945131"/>
                      <a:gd name="connsiteY1" fmla="*/ 417854 h 928866"/>
                      <a:gd name="connsiteX2" fmla="*/ 7807 w 945131"/>
                      <a:gd name="connsiteY2" fmla="*/ 858985 h 928866"/>
                      <a:gd name="connsiteX3" fmla="*/ 553684 w 945131"/>
                      <a:gd name="connsiteY3" fmla="*/ 785011 h 928866"/>
                      <a:gd name="connsiteX4" fmla="*/ 945131 w 945131"/>
                      <a:gd name="connsiteY4" fmla="*/ 928866 h 928866"/>
                      <a:gd name="connsiteX0" fmla="*/ 219492 w 945210"/>
                      <a:gd name="connsiteY0" fmla="*/ 30819 h 959352"/>
                      <a:gd name="connsiteX1" fmla="*/ 229409 w 945210"/>
                      <a:gd name="connsiteY1" fmla="*/ 448340 h 959352"/>
                      <a:gd name="connsiteX2" fmla="*/ 7886 w 945210"/>
                      <a:gd name="connsiteY2" fmla="*/ 889471 h 959352"/>
                      <a:gd name="connsiteX3" fmla="*/ 553763 w 945210"/>
                      <a:gd name="connsiteY3" fmla="*/ 815497 h 959352"/>
                      <a:gd name="connsiteX4" fmla="*/ 945210 w 945210"/>
                      <a:gd name="connsiteY4" fmla="*/ 959352 h 959352"/>
                      <a:gd name="connsiteX0" fmla="*/ 218162 w 943880"/>
                      <a:gd name="connsiteY0" fmla="*/ 34927 h 963460"/>
                      <a:gd name="connsiteX1" fmla="*/ 248914 w 943880"/>
                      <a:gd name="connsiteY1" fmla="*/ 388803 h 963460"/>
                      <a:gd name="connsiteX2" fmla="*/ 6556 w 943880"/>
                      <a:gd name="connsiteY2" fmla="*/ 893579 h 963460"/>
                      <a:gd name="connsiteX3" fmla="*/ 552433 w 943880"/>
                      <a:gd name="connsiteY3" fmla="*/ 819605 h 963460"/>
                      <a:gd name="connsiteX4" fmla="*/ 943880 w 943880"/>
                      <a:gd name="connsiteY4" fmla="*/ 963460 h 963460"/>
                      <a:gd name="connsiteX0" fmla="*/ 233057 w 943933"/>
                      <a:gd name="connsiteY0" fmla="*/ 34929 h 963446"/>
                      <a:gd name="connsiteX1" fmla="*/ 248967 w 943933"/>
                      <a:gd name="connsiteY1" fmla="*/ 388789 h 963446"/>
                      <a:gd name="connsiteX2" fmla="*/ 6609 w 943933"/>
                      <a:gd name="connsiteY2" fmla="*/ 893565 h 963446"/>
                      <a:gd name="connsiteX3" fmla="*/ 552486 w 943933"/>
                      <a:gd name="connsiteY3" fmla="*/ 819591 h 963446"/>
                      <a:gd name="connsiteX4" fmla="*/ 943933 w 943933"/>
                      <a:gd name="connsiteY4" fmla="*/ 963446 h 963446"/>
                      <a:gd name="connsiteX0" fmla="*/ 233057 w 943933"/>
                      <a:gd name="connsiteY0" fmla="*/ 0 h 928517"/>
                      <a:gd name="connsiteX1" fmla="*/ 248967 w 943933"/>
                      <a:gd name="connsiteY1" fmla="*/ 353860 h 928517"/>
                      <a:gd name="connsiteX2" fmla="*/ 6609 w 943933"/>
                      <a:gd name="connsiteY2" fmla="*/ 858636 h 928517"/>
                      <a:gd name="connsiteX3" fmla="*/ 552486 w 943933"/>
                      <a:gd name="connsiteY3" fmla="*/ 784662 h 928517"/>
                      <a:gd name="connsiteX4" fmla="*/ 943933 w 943933"/>
                      <a:gd name="connsiteY4" fmla="*/ 928517 h 928517"/>
                      <a:gd name="connsiteX0" fmla="*/ 233057 w 852561"/>
                      <a:gd name="connsiteY0" fmla="*/ 0 h 878441"/>
                      <a:gd name="connsiteX1" fmla="*/ 248967 w 852561"/>
                      <a:gd name="connsiteY1" fmla="*/ 353860 h 878441"/>
                      <a:gd name="connsiteX2" fmla="*/ 6609 w 852561"/>
                      <a:gd name="connsiteY2" fmla="*/ 858636 h 878441"/>
                      <a:gd name="connsiteX3" fmla="*/ 552486 w 852561"/>
                      <a:gd name="connsiteY3" fmla="*/ 784662 h 878441"/>
                      <a:gd name="connsiteX4" fmla="*/ 852561 w 852561"/>
                      <a:gd name="connsiteY4" fmla="*/ 863407 h 878441"/>
                      <a:gd name="connsiteX0" fmla="*/ 233057 w 852561"/>
                      <a:gd name="connsiteY0" fmla="*/ 0 h 878441"/>
                      <a:gd name="connsiteX1" fmla="*/ 248967 w 852561"/>
                      <a:gd name="connsiteY1" fmla="*/ 353860 h 878441"/>
                      <a:gd name="connsiteX2" fmla="*/ 6609 w 852561"/>
                      <a:gd name="connsiteY2" fmla="*/ 858636 h 878441"/>
                      <a:gd name="connsiteX3" fmla="*/ 552486 w 852561"/>
                      <a:gd name="connsiteY3" fmla="*/ 784662 h 878441"/>
                      <a:gd name="connsiteX4" fmla="*/ 852561 w 852561"/>
                      <a:gd name="connsiteY4" fmla="*/ 863407 h 878441"/>
                      <a:gd name="connsiteX0" fmla="*/ 231320 w 850824"/>
                      <a:gd name="connsiteY0" fmla="*/ 0 h 876448"/>
                      <a:gd name="connsiteX1" fmla="*/ 247230 w 850824"/>
                      <a:gd name="connsiteY1" fmla="*/ 353860 h 876448"/>
                      <a:gd name="connsiteX2" fmla="*/ 4872 w 850824"/>
                      <a:gd name="connsiteY2" fmla="*/ 858636 h 876448"/>
                      <a:gd name="connsiteX3" fmla="*/ 501484 w 850824"/>
                      <a:gd name="connsiteY3" fmla="*/ 771874 h 876448"/>
                      <a:gd name="connsiteX4" fmla="*/ 850824 w 850824"/>
                      <a:gd name="connsiteY4" fmla="*/ 863407 h 876448"/>
                      <a:gd name="connsiteX0" fmla="*/ 231320 w 850824"/>
                      <a:gd name="connsiteY0" fmla="*/ 0 h 880557"/>
                      <a:gd name="connsiteX1" fmla="*/ 247230 w 850824"/>
                      <a:gd name="connsiteY1" fmla="*/ 353860 h 880557"/>
                      <a:gd name="connsiteX2" fmla="*/ 4872 w 850824"/>
                      <a:gd name="connsiteY2" fmla="*/ 858636 h 880557"/>
                      <a:gd name="connsiteX3" fmla="*/ 501484 w 850824"/>
                      <a:gd name="connsiteY3" fmla="*/ 771874 h 880557"/>
                      <a:gd name="connsiteX4" fmla="*/ 850824 w 850824"/>
                      <a:gd name="connsiteY4" fmla="*/ 863407 h 880557"/>
                      <a:gd name="connsiteX0" fmla="*/ 231320 w 850824"/>
                      <a:gd name="connsiteY0" fmla="*/ 0 h 878347"/>
                      <a:gd name="connsiteX1" fmla="*/ 247230 w 850824"/>
                      <a:gd name="connsiteY1" fmla="*/ 353860 h 878347"/>
                      <a:gd name="connsiteX2" fmla="*/ 4872 w 850824"/>
                      <a:gd name="connsiteY2" fmla="*/ 858636 h 878347"/>
                      <a:gd name="connsiteX3" fmla="*/ 501484 w 850824"/>
                      <a:gd name="connsiteY3" fmla="*/ 771874 h 878347"/>
                      <a:gd name="connsiteX4" fmla="*/ 850824 w 850824"/>
                      <a:gd name="connsiteY4" fmla="*/ 863407 h 878347"/>
                      <a:gd name="connsiteX0" fmla="*/ 220235 w 839739"/>
                      <a:gd name="connsiteY0" fmla="*/ 0 h 902759"/>
                      <a:gd name="connsiteX1" fmla="*/ 236145 w 839739"/>
                      <a:gd name="connsiteY1" fmla="*/ 353860 h 902759"/>
                      <a:gd name="connsiteX2" fmla="*/ 5043 w 839739"/>
                      <a:gd name="connsiteY2" fmla="*/ 886796 h 902759"/>
                      <a:gd name="connsiteX3" fmla="*/ 490399 w 839739"/>
                      <a:gd name="connsiteY3" fmla="*/ 771874 h 902759"/>
                      <a:gd name="connsiteX4" fmla="*/ 839739 w 839739"/>
                      <a:gd name="connsiteY4" fmla="*/ 863407 h 902759"/>
                      <a:gd name="connsiteX0" fmla="*/ 219993 w 839497"/>
                      <a:gd name="connsiteY0" fmla="*/ 0 h 901457"/>
                      <a:gd name="connsiteX1" fmla="*/ 235903 w 839497"/>
                      <a:gd name="connsiteY1" fmla="*/ 353860 h 901457"/>
                      <a:gd name="connsiteX2" fmla="*/ 4801 w 839497"/>
                      <a:gd name="connsiteY2" fmla="*/ 886796 h 901457"/>
                      <a:gd name="connsiteX3" fmla="*/ 483042 w 839497"/>
                      <a:gd name="connsiteY3" fmla="*/ 761143 h 901457"/>
                      <a:gd name="connsiteX4" fmla="*/ 839497 w 839497"/>
                      <a:gd name="connsiteY4" fmla="*/ 863407 h 901457"/>
                      <a:gd name="connsiteX0" fmla="*/ 219993 w 839497"/>
                      <a:gd name="connsiteY0" fmla="*/ 0 h 902958"/>
                      <a:gd name="connsiteX1" fmla="*/ 235903 w 839497"/>
                      <a:gd name="connsiteY1" fmla="*/ 353860 h 902958"/>
                      <a:gd name="connsiteX2" fmla="*/ 4801 w 839497"/>
                      <a:gd name="connsiteY2" fmla="*/ 886796 h 902958"/>
                      <a:gd name="connsiteX3" fmla="*/ 483042 w 839497"/>
                      <a:gd name="connsiteY3" fmla="*/ 761143 h 902958"/>
                      <a:gd name="connsiteX4" fmla="*/ 839497 w 839497"/>
                      <a:gd name="connsiteY4" fmla="*/ 863407 h 902958"/>
                      <a:gd name="connsiteX0" fmla="*/ 220927 w 840431"/>
                      <a:gd name="connsiteY0" fmla="*/ 0 h 899959"/>
                      <a:gd name="connsiteX1" fmla="*/ 236837 w 840431"/>
                      <a:gd name="connsiteY1" fmla="*/ 353860 h 899959"/>
                      <a:gd name="connsiteX2" fmla="*/ 5735 w 840431"/>
                      <a:gd name="connsiteY2" fmla="*/ 886796 h 899959"/>
                      <a:gd name="connsiteX3" fmla="*/ 510807 w 840431"/>
                      <a:gd name="connsiteY3" fmla="*/ 736237 h 899959"/>
                      <a:gd name="connsiteX4" fmla="*/ 840431 w 840431"/>
                      <a:gd name="connsiteY4" fmla="*/ 863407 h 899959"/>
                      <a:gd name="connsiteX0" fmla="*/ 220628 w 840132"/>
                      <a:gd name="connsiteY0" fmla="*/ 0 h 903722"/>
                      <a:gd name="connsiteX1" fmla="*/ 236538 w 840132"/>
                      <a:gd name="connsiteY1" fmla="*/ 353860 h 903722"/>
                      <a:gd name="connsiteX2" fmla="*/ 5436 w 840132"/>
                      <a:gd name="connsiteY2" fmla="*/ 886796 h 903722"/>
                      <a:gd name="connsiteX3" fmla="*/ 502092 w 840132"/>
                      <a:gd name="connsiteY3" fmla="*/ 766777 h 903722"/>
                      <a:gd name="connsiteX4" fmla="*/ 840132 w 840132"/>
                      <a:gd name="connsiteY4" fmla="*/ 863407 h 903722"/>
                      <a:gd name="connsiteX0" fmla="*/ 213646 w 833150"/>
                      <a:gd name="connsiteY0" fmla="*/ 0 h 913381"/>
                      <a:gd name="connsiteX1" fmla="*/ 229556 w 833150"/>
                      <a:gd name="connsiteY1" fmla="*/ 353860 h 913381"/>
                      <a:gd name="connsiteX2" fmla="*/ 5558 w 833150"/>
                      <a:gd name="connsiteY2" fmla="*/ 897248 h 913381"/>
                      <a:gd name="connsiteX3" fmla="*/ 495110 w 833150"/>
                      <a:gd name="connsiteY3" fmla="*/ 766777 h 913381"/>
                      <a:gd name="connsiteX4" fmla="*/ 833150 w 833150"/>
                      <a:gd name="connsiteY4" fmla="*/ 863407 h 913381"/>
                      <a:gd name="connsiteX0" fmla="*/ 214300 w 833804"/>
                      <a:gd name="connsiteY0" fmla="*/ 0 h 912433"/>
                      <a:gd name="connsiteX1" fmla="*/ 230210 w 833804"/>
                      <a:gd name="connsiteY1" fmla="*/ 353860 h 912433"/>
                      <a:gd name="connsiteX2" fmla="*/ 6212 w 833804"/>
                      <a:gd name="connsiteY2" fmla="*/ 897248 h 912433"/>
                      <a:gd name="connsiteX3" fmla="*/ 495764 w 833804"/>
                      <a:gd name="connsiteY3" fmla="*/ 766777 h 912433"/>
                      <a:gd name="connsiteX4" fmla="*/ 833804 w 833804"/>
                      <a:gd name="connsiteY4" fmla="*/ 863407 h 912433"/>
                      <a:gd name="connsiteX0" fmla="*/ 214938 w 834442"/>
                      <a:gd name="connsiteY0" fmla="*/ 0 h 912277"/>
                      <a:gd name="connsiteX1" fmla="*/ 209980 w 834442"/>
                      <a:gd name="connsiteY1" fmla="*/ 373231 h 912277"/>
                      <a:gd name="connsiteX2" fmla="*/ 6850 w 834442"/>
                      <a:gd name="connsiteY2" fmla="*/ 897248 h 912277"/>
                      <a:gd name="connsiteX3" fmla="*/ 496402 w 834442"/>
                      <a:gd name="connsiteY3" fmla="*/ 766777 h 912277"/>
                      <a:gd name="connsiteX4" fmla="*/ 834442 w 834442"/>
                      <a:gd name="connsiteY4" fmla="*/ 863407 h 912277"/>
                      <a:gd name="connsiteX0" fmla="*/ 215386 w 834890"/>
                      <a:gd name="connsiteY0" fmla="*/ 0 h 912277"/>
                      <a:gd name="connsiteX1" fmla="*/ 210428 w 834890"/>
                      <a:gd name="connsiteY1" fmla="*/ 373231 h 912277"/>
                      <a:gd name="connsiteX2" fmla="*/ 7298 w 834890"/>
                      <a:gd name="connsiteY2" fmla="*/ 897248 h 912277"/>
                      <a:gd name="connsiteX3" fmla="*/ 496850 w 834890"/>
                      <a:gd name="connsiteY3" fmla="*/ 766777 h 912277"/>
                      <a:gd name="connsiteX4" fmla="*/ 834890 w 834890"/>
                      <a:gd name="connsiteY4" fmla="*/ 863407 h 9122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34890" h="912277">
                        <a:moveTo>
                          <a:pt x="215386" y="0"/>
                        </a:moveTo>
                        <a:cubicBezTo>
                          <a:pt x="278742" y="108751"/>
                          <a:pt x="261156" y="225840"/>
                          <a:pt x="210428" y="373231"/>
                        </a:cubicBezTo>
                        <a:cubicBezTo>
                          <a:pt x="159700" y="520622"/>
                          <a:pt x="-40439" y="831657"/>
                          <a:pt x="7298" y="897248"/>
                        </a:cubicBezTo>
                        <a:cubicBezTo>
                          <a:pt x="55035" y="962839"/>
                          <a:pt x="369587" y="794145"/>
                          <a:pt x="496850" y="766777"/>
                        </a:cubicBezTo>
                        <a:cubicBezTo>
                          <a:pt x="624113" y="739409"/>
                          <a:pt x="726932" y="711138"/>
                          <a:pt x="834890" y="863407"/>
                        </a:cubicBezTo>
                      </a:path>
                    </a:pathLst>
                  </a:custGeom>
                  <a:noFill/>
                  <a:ln>
                    <a:solidFill>
                      <a:srgbClr val="FF0000"/>
                    </a:solidFill>
                    <a:prstDash val="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75" name="Forme libre 74"/>
                  <p:cNvSpPr>
                    <a:spLocks noChangeAspect="1"/>
                  </p:cNvSpPr>
                  <p:nvPr/>
                </p:nvSpPr>
                <p:spPr>
                  <a:xfrm rot="7794908">
                    <a:off x="9796229" y="5283593"/>
                    <a:ext cx="577554" cy="540000"/>
                  </a:xfrm>
                  <a:custGeom>
                    <a:avLst/>
                    <a:gdLst>
                      <a:gd name="connsiteX0" fmla="*/ 473573 w 909002"/>
                      <a:gd name="connsiteY0" fmla="*/ 0 h 740228"/>
                      <a:gd name="connsiteX1" fmla="*/ 386487 w 909002"/>
                      <a:gd name="connsiteY1" fmla="*/ 304800 h 740228"/>
                      <a:gd name="connsiteX2" fmla="*/ 3310 w 909002"/>
                      <a:gd name="connsiteY2" fmla="*/ 635726 h 740228"/>
                      <a:gd name="connsiteX3" fmla="*/ 630327 w 909002"/>
                      <a:gd name="connsiteY3" fmla="*/ 609600 h 740228"/>
                      <a:gd name="connsiteX4" fmla="*/ 909002 w 909002"/>
                      <a:gd name="connsiteY4" fmla="*/ 740228 h 740228"/>
                      <a:gd name="connsiteX0" fmla="*/ 436266 w 871695"/>
                      <a:gd name="connsiteY0" fmla="*/ 0 h 742826"/>
                      <a:gd name="connsiteX1" fmla="*/ 349180 w 871695"/>
                      <a:gd name="connsiteY1" fmla="*/ 304800 h 742826"/>
                      <a:gd name="connsiteX2" fmla="*/ 3614 w 871695"/>
                      <a:gd name="connsiteY2" fmla="*/ 733614 h 742826"/>
                      <a:gd name="connsiteX3" fmla="*/ 593020 w 871695"/>
                      <a:gd name="connsiteY3" fmla="*/ 609600 h 742826"/>
                      <a:gd name="connsiteX4" fmla="*/ 871695 w 871695"/>
                      <a:gd name="connsiteY4" fmla="*/ 740228 h 742826"/>
                      <a:gd name="connsiteX0" fmla="*/ 435469 w 870898"/>
                      <a:gd name="connsiteY0" fmla="*/ 0 h 744319"/>
                      <a:gd name="connsiteX1" fmla="*/ 348383 w 870898"/>
                      <a:gd name="connsiteY1" fmla="*/ 304800 h 744319"/>
                      <a:gd name="connsiteX2" fmla="*/ 2817 w 870898"/>
                      <a:gd name="connsiteY2" fmla="*/ 733614 h 744319"/>
                      <a:gd name="connsiteX3" fmla="*/ 560856 w 870898"/>
                      <a:gd name="connsiteY3" fmla="*/ 624752 h 744319"/>
                      <a:gd name="connsiteX4" fmla="*/ 870898 w 870898"/>
                      <a:gd name="connsiteY4" fmla="*/ 740228 h 744319"/>
                      <a:gd name="connsiteX0" fmla="*/ 435469 w 714985"/>
                      <a:gd name="connsiteY0" fmla="*/ 0 h 1318446"/>
                      <a:gd name="connsiteX1" fmla="*/ 348383 w 714985"/>
                      <a:gd name="connsiteY1" fmla="*/ 304800 h 1318446"/>
                      <a:gd name="connsiteX2" fmla="*/ 2817 w 714985"/>
                      <a:gd name="connsiteY2" fmla="*/ 733614 h 1318446"/>
                      <a:gd name="connsiteX3" fmla="*/ 560856 w 714985"/>
                      <a:gd name="connsiteY3" fmla="*/ 624752 h 1318446"/>
                      <a:gd name="connsiteX4" fmla="*/ 714985 w 714985"/>
                      <a:gd name="connsiteY4" fmla="*/ 1318446 h 1318446"/>
                      <a:gd name="connsiteX0" fmla="*/ 435469 w 940141"/>
                      <a:gd name="connsiteY0" fmla="*/ 0 h 803495"/>
                      <a:gd name="connsiteX1" fmla="*/ 348383 w 940141"/>
                      <a:gd name="connsiteY1" fmla="*/ 304800 h 803495"/>
                      <a:gd name="connsiteX2" fmla="*/ 2817 w 940141"/>
                      <a:gd name="connsiteY2" fmla="*/ 733614 h 803495"/>
                      <a:gd name="connsiteX3" fmla="*/ 560856 w 940141"/>
                      <a:gd name="connsiteY3" fmla="*/ 624752 h 803495"/>
                      <a:gd name="connsiteX4" fmla="*/ 940141 w 940141"/>
                      <a:gd name="connsiteY4" fmla="*/ 803495 h 803495"/>
                      <a:gd name="connsiteX0" fmla="*/ 435182 w 939854"/>
                      <a:gd name="connsiteY0" fmla="*/ 0 h 803495"/>
                      <a:gd name="connsiteX1" fmla="*/ 348096 w 939854"/>
                      <a:gd name="connsiteY1" fmla="*/ 304800 h 803495"/>
                      <a:gd name="connsiteX2" fmla="*/ 2530 w 939854"/>
                      <a:gd name="connsiteY2" fmla="*/ 733614 h 803495"/>
                      <a:gd name="connsiteX3" fmla="*/ 548407 w 939854"/>
                      <a:gd name="connsiteY3" fmla="*/ 659640 h 803495"/>
                      <a:gd name="connsiteX4" fmla="*/ 939854 w 939854"/>
                      <a:gd name="connsiteY4" fmla="*/ 803495 h 803495"/>
                      <a:gd name="connsiteX0" fmla="*/ 436545 w 941217"/>
                      <a:gd name="connsiteY0" fmla="*/ 0 h 803495"/>
                      <a:gd name="connsiteX1" fmla="*/ 311581 w 941217"/>
                      <a:gd name="connsiteY1" fmla="*/ 226384 h 803495"/>
                      <a:gd name="connsiteX2" fmla="*/ 3893 w 941217"/>
                      <a:gd name="connsiteY2" fmla="*/ 733614 h 803495"/>
                      <a:gd name="connsiteX3" fmla="*/ 549770 w 941217"/>
                      <a:gd name="connsiteY3" fmla="*/ 659640 h 803495"/>
                      <a:gd name="connsiteX4" fmla="*/ 941217 w 941217"/>
                      <a:gd name="connsiteY4" fmla="*/ 803495 h 803495"/>
                      <a:gd name="connsiteX0" fmla="*/ 287205 w 940931"/>
                      <a:gd name="connsiteY0" fmla="*/ 0 h 1011966"/>
                      <a:gd name="connsiteX1" fmla="*/ 311295 w 940931"/>
                      <a:gd name="connsiteY1" fmla="*/ 434855 h 1011966"/>
                      <a:gd name="connsiteX2" fmla="*/ 3607 w 940931"/>
                      <a:gd name="connsiteY2" fmla="*/ 942085 h 1011966"/>
                      <a:gd name="connsiteX3" fmla="*/ 549484 w 940931"/>
                      <a:gd name="connsiteY3" fmla="*/ 868111 h 1011966"/>
                      <a:gd name="connsiteX4" fmla="*/ 940931 w 940931"/>
                      <a:gd name="connsiteY4" fmla="*/ 1011966 h 1011966"/>
                      <a:gd name="connsiteX0" fmla="*/ 246594 w 940860"/>
                      <a:gd name="connsiteY0" fmla="*/ 0 h 895671"/>
                      <a:gd name="connsiteX1" fmla="*/ 311224 w 940860"/>
                      <a:gd name="connsiteY1" fmla="*/ 318560 h 895671"/>
                      <a:gd name="connsiteX2" fmla="*/ 3536 w 940860"/>
                      <a:gd name="connsiteY2" fmla="*/ 825790 h 895671"/>
                      <a:gd name="connsiteX3" fmla="*/ 549413 w 940860"/>
                      <a:gd name="connsiteY3" fmla="*/ 751816 h 895671"/>
                      <a:gd name="connsiteX4" fmla="*/ 940860 w 940860"/>
                      <a:gd name="connsiteY4" fmla="*/ 895671 h 895671"/>
                      <a:gd name="connsiteX0" fmla="*/ 75730 w 940588"/>
                      <a:gd name="connsiteY0" fmla="*/ 0 h 668200"/>
                      <a:gd name="connsiteX1" fmla="*/ 310952 w 940588"/>
                      <a:gd name="connsiteY1" fmla="*/ 91089 h 668200"/>
                      <a:gd name="connsiteX2" fmla="*/ 3264 w 940588"/>
                      <a:gd name="connsiteY2" fmla="*/ 598319 h 668200"/>
                      <a:gd name="connsiteX3" fmla="*/ 549141 w 940588"/>
                      <a:gd name="connsiteY3" fmla="*/ 524345 h 668200"/>
                      <a:gd name="connsiteX4" fmla="*/ 940588 w 940588"/>
                      <a:gd name="connsiteY4" fmla="*/ 668200 h 668200"/>
                      <a:gd name="connsiteX0" fmla="*/ 172701 w 940736"/>
                      <a:gd name="connsiteY0" fmla="*/ 0 h 627926"/>
                      <a:gd name="connsiteX1" fmla="*/ 311100 w 940736"/>
                      <a:gd name="connsiteY1" fmla="*/ 50815 h 627926"/>
                      <a:gd name="connsiteX2" fmla="*/ 3412 w 940736"/>
                      <a:gd name="connsiteY2" fmla="*/ 558045 h 627926"/>
                      <a:gd name="connsiteX3" fmla="*/ 549289 w 940736"/>
                      <a:gd name="connsiteY3" fmla="*/ 484071 h 627926"/>
                      <a:gd name="connsiteX4" fmla="*/ 940736 w 940736"/>
                      <a:gd name="connsiteY4" fmla="*/ 627926 h 627926"/>
                      <a:gd name="connsiteX0" fmla="*/ 129576 w 940669"/>
                      <a:gd name="connsiteY0" fmla="*/ 0 h 897266"/>
                      <a:gd name="connsiteX1" fmla="*/ 311033 w 940669"/>
                      <a:gd name="connsiteY1" fmla="*/ 320155 h 897266"/>
                      <a:gd name="connsiteX2" fmla="*/ 3345 w 940669"/>
                      <a:gd name="connsiteY2" fmla="*/ 827385 h 897266"/>
                      <a:gd name="connsiteX3" fmla="*/ 549222 w 940669"/>
                      <a:gd name="connsiteY3" fmla="*/ 753411 h 897266"/>
                      <a:gd name="connsiteX4" fmla="*/ 940669 w 940669"/>
                      <a:gd name="connsiteY4" fmla="*/ 897266 h 897266"/>
                      <a:gd name="connsiteX0" fmla="*/ 130759 w 941852"/>
                      <a:gd name="connsiteY0" fmla="*/ 0 h 897266"/>
                      <a:gd name="connsiteX1" fmla="*/ 281913 w 941852"/>
                      <a:gd name="connsiteY1" fmla="*/ 257422 h 897266"/>
                      <a:gd name="connsiteX2" fmla="*/ 4528 w 941852"/>
                      <a:gd name="connsiteY2" fmla="*/ 827385 h 897266"/>
                      <a:gd name="connsiteX3" fmla="*/ 550405 w 941852"/>
                      <a:gd name="connsiteY3" fmla="*/ 753411 h 897266"/>
                      <a:gd name="connsiteX4" fmla="*/ 941852 w 941852"/>
                      <a:gd name="connsiteY4" fmla="*/ 897266 h 897266"/>
                      <a:gd name="connsiteX0" fmla="*/ 130292 w 941385"/>
                      <a:gd name="connsiteY0" fmla="*/ 0 h 897266"/>
                      <a:gd name="connsiteX1" fmla="*/ 281446 w 941385"/>
                      <a:gd name="connsiteY1" fmla="*/ 257422 h 897266"/>
                      <a:gd name="connsiteX2" fmla="*/ 4061 w 941385"/>
                      <a:gd name="connsiteY2" fmla="*/ 827385 h 897266"/>
                      <a:gd name="connsiteX3" fmla="*/ 549938 w 941385"/>
                      <a:gd name="connsiteY3" fmla="*/ 753411 h 897266"/>
                      <a:gd name="connsiteX4" fmla="*/ 941385 w 941385"/>
                      <a:gd name="connsiteY4" fmla="*/ 897266 h 897266"/>
                      <a:gd name="connsiteX0" fmla="*/ 130292 w 941385"/>
                      <a:gd name="connsiteY0" fmla="*/ 41280 h 938546"/>
                      <a:gd name="connsiteX1" fmla="*/ 281446 w 941385"/>
                      <a:gd name="connsiteY1" fmla="*/ 298702 h 938546"/>
                      <a:gd name="connsiteX2" fmla="*/ 4061 w 941385"/>
                      <a:gd name="connsiteY2" fmla="*/ 868665 h 938546"/>
                      <a:gd name="connsiteX3" fmla="*/ 549938 w 941385"/>
                      <a:gd name="connsiteY3" fmla="*/ 794691 h 938546"/>
                      <a:gd name="connsiteX4" fmla="*/ 941385 w 941385"/>
                      <a:gd name="connsiteY4" fmla="*/ 938546 h 938546"/>
                      <a:gd name="connsiteX0" fmla="*/ 132882 w 943975"/>
                      <a:gd name="connsiteY0" fmla="*/ 31309 h 928575"/>
                      <a:gd name="connsiteX1" fmla="*/ 228174 w 943975"/>
                      <a:gd name="connsiteY1" fmla="*/ 417563 h 928575"/>
                      <a:gd name="connsiteX2" fmla="*/ 6651 w 943975"/>
                      <a:gd name="connsiteY2" fmla="*/ 858694 h 928575"/>
                      <a:gd name="connsiteX3" fmla="*/ 552528 w 943975"/>
                      <a:gd name="connsiteY3" fmla="*/ 784720 h 928575"/>
                      <a:gd name="connsiteX4" fmla="*/ 943975 w 943975"/>
                      <a:gd name="connsiteY4" fmla="*/ 928575 h 928575"/>
                      <a:gd name="connsiteX0" fmla="*/ 134038 w 945131"/>
                      <a:gd name="connsiteY0" fmla="*/ 31600 h 928866"/>
                      <a:gd name="connsiteX1" fmla="*/ 229330 w 945131"/>
                      <a:gd name="connsiteY1" fmla="*/ 417854 h 928866"/>
                      <a:gd name="connsiteX2" fmla="*/ 7807 w 945131"/>
                      <a:gd name="connsiteY2" fmla="*/ 858985 h 928866"/>
                      <a:gd name="connsiteX3" fmla="*/ 553684 w 945131"/>
                      <a:gd name="connsiteY3" fmla="*/ 785011 h 928866"/>
                      <a:gd name="connsiteX4" fmla="*/ 945131 w 945131"/>
                      <a:gd name="connsiteY4" fmla="*/ 928866 h 928866"/>
                      <a:gd name="connsiteX0" fmla="*/ 219492 w 945210"/>
                      <a:gd name="connsiteY0" fmla="*/ 30819 h 959352"/>
                      <a:gd name="connsiteX1" fmla="*/ 229409 w 945210"/>
                      <a:gd name="connsiteY1" fmla="*/ 448340 h 959352"/>
                      <a:gd name="connsiteX2" fmla="*/ 7886 w 945210"/>
                      <a:gd name="connsiteY2" fmla="*/ 889471 h 959352"/>
                      <a:gd name="connsiteX3" fmla="*/ 553763 w 945210"/>
                      <a:gd name="connsiteY3" fmla="*/ 815497 h 959352"/>
                      <a:gd name="connsiteX4" fmla="*/ 945210 w 945210"/>
                      <a:gd name="connsiteY4" fmla="*/ 959352 h 959352"/>
                      <a:gd name="connsiteX0" fmla="*/ 218162 w 943880"/>
                      <a:gd name="connsiteY0" fmla="*/ 34927 h 963460"/>
                      <a:gd name="connsiteX1" fmla="*/ 248914 w 943880"/>
                      <a:gd name="connsiteY1" fmla="*/ 388803 h 963460"/>
                      <a:gd name="connsiteX2" fmla="*/ 6556 w 943880"/>
                      <a:gd name="connsiteY2" fmla="*/ 893579 h 963460"/>
                      <a:gd name="connsiteX3" fmla="*/ 552433 w 943880"/>
                      <a:gd name="connsiteY3" fmla="*/ 819605 h 963460"/>
                      <a:gd name="connsiteX4" fmla="*/ 943880 w 943880"/>
                      <a:gd name="connsiteY4" fmla="*/ 963460 h 963460"/>
                      <a:gd name="connsiteX0" fmla="*/ 233057 w 943933"/>
                      <a:gd name="connsiteY0" fmla="*/ 34929 h 963446"/>
                      <a:gd name="connsiteX1" fmla="*/ 248967 w 943933"/>
                      <a:gd name="connsiteY1" fmla="*/ 388789 h 963446"/>
                      <a:gd name="connsiteX2" fmla="*/ 6609 w 943933"/>
                      <a:gd name="connsiteY2" fmla="*/ 893565 h 963446"/>
                      <a:gd name="connsiteX3" fmla="*/ 552486 w 943933"/>
                      <a:gd name="connsiteY3" fmla="*/ 819591 h 963446"/>
                      <a:gd name="connsiteX4" fmla="*/ 943933 w 943933"/>
                      <a:gd name="connsiteY4" fmla="*/ 963446 h 963446"/>
                      <a:gd name="connsiteX0" fmla="*/ 233057 w 943933"/>
                      <a:gd name="connsiteY0" fmla="*/ 0 h 928517"/>
                      <a:gd name="connsiteX1" fmla="*/ 248967 w 943933"/>
                      <a:gd name="connsiteY1" fmla="*/ 353860 h 928517"/>
                      <a:gd name="connsiteX2" fmla="*/ 6609 w 943933"/>
                      <a:gd name="connsiteY2" fmla="*/ 858636 h 928517"/>
                      <a:gd name="connsiteX3" fmla="*/ 552486 w 943933"/>
                      <a:gd name="connsiteY3" fmla="*/ 784662 h 928517"/>
                      <a:gd name="connsiteX4" fmla="*/ 943933 w 943933"/>
                      <a:gd name="connsiteY4" fmla="*/ 928517 h 928517"/>
                      <a:gd name="connsiteX0" fmla="*/ 233057 w 852561"/>
                      <a:gd name="connsiteY0" fmla="*/ 0 h 878441"/>
                      <a:gd name="connsiteX1" fmla="*/ 248967 w 852561"/>
                      <a:gd name="connsiteY1" fmla="*/ 353860 h 878441"/>
                      <a:gd name="connsiteX2" fmla="*/ 6609 w 852561"/>
                      <a:gd name="connsiteY2" fmla="*/ 858636 h 878441"/>
                      <a:gd name="connsiteX3" fmla="*/ 552486 w 852561"/>
                      <a:gd name="connsiteY3" fmla="*/ 784662 h 878441"/>
                      <a:gd name="connsiteX4" fmla="*/ 852561 w 852561"/>
                      <a:gd name="connsiteY4" fmla="*/ 863407 h 878441"/>
                      <a:gd name="connsiteX0" fmla="*/ 233057 w 852561"/>
                      <a:gd name="connsiteY0" fmla="*/ 0 h 878441"/>
                      <a:gd name="connsiteX1" fmla="*/ 248967 w 852561"/>
                      <a:gd name="connsiteY1" fmla="*/ 353860 h 878441"/>
                      <a:gd name="connsiteX2" fmla="*/ 6609 w 852561"/>
                      <a:gd name="connsiteY2" fmla="*/ 858636 h 878441"/>
                      <a:gd name="connsiteX3" fmla="*/ 552486 w 852561"/>
                      <a:gd name="connsiteY3" fmla="*/ 784662 h 878441"/>
                      <a:gd name="connsiteX4" fmla="*/ 852561 w 852561"/>
                      <a:gd name="connsiteY4" fmla="*/ 863407 h 878441"/>
                      <a:gd name="connsiteX0" fmla="*/ 231320 w 850824"/>
                      <a:gd name="connsiteY0" fmla="*/ 0 h 876448"/>
                      <a:gd name="connsiteX1" fmla="*/ 247230 w 850824"/>
                      <a:gd name="connsiteY1" fmla="*/ 353860 h 876448"/>
                      <a:gd name="connsiteX2" fmla="*/ 4872 w 850824"/>
                      <a:gd name="connsiteY2" fmla="*/ 858636 h 876448"/>
                      <a:gd name="connsiteX3" fmla="*/ 501484 w 850824"/>
                      <a:gd name="connsiteY3" fmla="*/ 771874 h 876448"/>
                      <a:gd name="connsiteX4" fmla="*/ 850824 w 850824"/>
                      <a:gd name="connsiteY4" fmla="*/ 863407 h 876448"/>
                      <a:gd name="connsiteX0" fmla="*/ 231320 w 850824"/>
                      <a:gd name="connsiteY0" fmla="*/ 0 h 880557"/>
                      <a:gd name="connsiteX1" fmla="*/ 247230 w 850824"/>
                      <a:gd name="connsiteY1" fmla="*/ 353860 h 880557"/>
                      <a:gd name="connsiteX2" fmla="*/ 4872 w 850824"/>
                      <a:gd name="connsiteY2" fmla="*/ 858636 h 880557"/>
                      <a:gd name="connsiteX3" fmla="*/ 501484 w 850824"/>
                      <a:gd name="connsiteY3" fmla="*/ 771874 h 880557"/>
                      <a:gd name="connsiteX4" fmla="*/ 850824 w 850824"/>
                      <a:gd name="connsiteY4" fmla="*/ 863407 h 880557"/>
                      <a:gd name="connsiteX0" fmla="*/ 231320 w 850824"/>
                      <a:gd name="connsiteY0" fmla="*/ 0 h 878347"/>
                      <a:gd name="connsiteX1" fmla="*/ 247230 w 850824"/>
                      <a:gd name="connsiteY1" fmla="*/ 353860 h 878347"/>
                      <a:gd name="connsiteX2" fmla="*/ 4872 w 850824"/>
                      <a:gd name="connsiteY2" fmla="*/ 858636 h 878347"/>
                      <a:gd name="connsiteX3" fmla="*/ 501484 w 850824"/>
                      <a:gd name="connsiteY3" fmla="*/ 771874 h 878347"/>
                      <a:gd name="connsiteX4" fmla="*/ 850824 w 850824"/>
                      <a:gd name="connsiteY4" fmla="*/ 863407 h 878347"/>
                      <a:gd name="connsiteX0" fmla="*/ 220235 w 839739"/>
                      <a:gd name="connsiteY0" fmla="*/ 0 h 902759"/>
                      <a:gd name="connsiteX1" fmla="*/ 236145 w 839739"/>
                      <a:gd name="connsiteY1" fmla="*/ 353860 h 902759"/>
                      <a:gd name="connsiteX2" fmla="*/ 5043 w 839739"/>
                      <a:gd name="connsiteY2" fmla="*/ 886796 h 902759"/>
                      <a:gd name="connsiteX3" fmla="*/ 490399 w 839739"/>
                      <a:gd name="connsiteY3" fmla="*/ 771874 h 902759"/>
                      <a:gd name="connsiteX4" fmla="*/ 839739 w 839739"/>
                      <a:gd name="connsiteY4" fmla="*/ 863407 h 902759"/>
                      <a:gd name="connsiteX0" fmla="*/ 219993 w 839497"/>
                      <a:gd name="connsiteY0" fmla="*/ 0 h 901457"/>
                      <a:gd name="connsiteX1" fmla="*/ 235903 w 839497"/>
                      <a:gd name="connsiteY1" fmla="*/ 353860 h 901457"/>
                      <a:gd name="connsiteX2" fmla="*/ 4801 w 839497"/>
                      <a:gd name="connsiteY2" fmla="*/ 886796 h 901457"/>
                      <a:gd name="connsiteX3" fmla="*/ 483042 w 839497"/>
                      <a:gd name="connsiteY3" fmla="*/ 761143 h 901457"/>
                      <a:gd name="connsiteX4" fmla="*/ 839497 w 839497"/>
                      <a:gd name="connsiteY4" fmla="*/ 863407 h 901457"/>
                      <a:gd name="connsiteX0" fmla="*/ 219993 w 839497"/>
                      <a:gd name="connsiteY0" fmla="*/ 0 h 902958"/>
                      <a:gd name="connsiteX1" fmla="*/ 235903 w 839497"/>
                      <a:gd name="connsiteY1" fmla="*/ 353860 h 902958"/>
                      <a:gd name="connsiteX2" fmla="*/ 4801 w 839497"/>
                      <a:gd name="connsiteY2" fmla="*/ 886796 h 902958"/>
                      <a:gd name="connsiteX3" fmla="*/ 483042 w 839497"/>
                      <a:gd name="connsiteY3" fmla="*/ 761143 h 902958"/>
                      <a:gd name="connsiteX4" fmla="*/ 839497 w 839497"/>
                      <a:gd name="connsiteY4" fmla="*/ 863407 h 902958"/>
                      <a:gd name="connsiteX0" fmla="*/ 220927 w 840431"/>
                      <a:gd name="connsiteY0" fmla="*/ 0 h 899959"/>
                      <a:gd name="connsiteX1" fmla="*/ 236837 w 840431"/>
                      <a:gd name="connsiteY1" fmla="*/ 353860 h 899959"/>
                      <a:gd name="connsiteX2" fmla="*/ 5735 w 840431"/>
                      <a:gd name="connsiteY2" fmla="*/ 886796 h 899959"/>
                      <a:gd name="connsiteX3" fmla="*/ 510807 w 840431"/>
                      <a:gd name="connsiteY3" fmla="*/ 736237 h 899959"/>
                      <a:gd name="connsiteX4" fmla="*/ 840431 w 840431"/>
                      <a:gd name="connsiteY4" fmla="*/ 863407 h 899959"/>
                      <a:gd name="connsiteX0" fmla="*/ 220628 w 840132"/>
                      <a:gd name="connsiteY0" fmla="*/ 0 h 903722"/>
                      <a:gd name="connsiteX1" fmla="*/ 236538 w 840132"/>
                      <a:gd name="connsiteY1" fmla="*/ 353860 h 903722"/>
                      <a:gd name="connsiteX2" fmla="*/ 5436 w 840132"/>
                      <a:gd name="connsiteY2" fmla="*/ 886796 h 903722"/>
                      <a:gd name="connsiteX3" fmla="*/ 502092 w 840132"/>
                      <a:gd name="connsiteY3" fmla="*/ 766777 h 903722"/>
                      <a:gd name="connsiteX4" fmla="*/ 840132 w 840132"/>
                      <a:gd name="connsiteY4" fmla="*/ 863407 h 903722"/>
                      <a:gd name="connsiteX0" fmla="*/ 213646 w 833150"/>
                      <a:gd name="connsiteY0" fmla="*/ 0 h 913381"/>
                      <a:gd name="connsiteX1" fmla="*/ 229556 w 833150"/>
                      <a:gd name="connsiteY1" fmla="*/ 353860 h 913381"/>
                      <a:gd name="connsiteX2" fmla="*/ 5558 w 833150"/>
                      <a:gd name="connsiteY2" fmla="*/ 897248 h 913381"/>
                      <a:gd name="connsiteX3" fmla="*/ 495110 w 833150"/>
                      <a:gd name="connsiteY3" fmla="*/ 766777 h 913381"/>
                      <a:gd name="connsiteX4" fmla="*/ 833150 w 833150"/>
                      <a:gd name="connsiteY4" fmla="*/ 863407 h 913381"/>
                      <a:gd name="connsiteX0" fmla="*/ 214300 w 833804"/>
                      <a:gd name="connsiteY0" fmla="*/ 0 h 912433"/>
                      <a:gd name="connsiteX1" fmla="*/ 230210 w 833804"/>
                      <a:gd name="connsiteY1" fmla="*/ 353860 h 912433"/>
                      <a:gd name="connsiteX2" fmla="*/ 6212 w 833804"/>
                      <a:gd name="connsiteY2" fmla="*/ 897248 h 912433"/>
                      <a:gd name="connsiteX3" fmla="*/ 495764 w 833804"/>
                      <a:gd name="connsiteY3" fmla="*/ 766777 h 912433"/>
                      <a:gd name="connsiteX4" fmla="*/ 833804 w 833804"/>
                      <a:gd name="connsiteY4" fmla="*/ 863407 h 912433"/>
                      <a:gd name="connsiteX0" fmla="*/ 214938 w 834442"/>
                      <a:gd name="connsiteY0" fmla="*/ 0 h 912277"/>
                      <a:gd name="connsiteX1" fmla="*/ 209980 w 834442"/>
                      <a:gd name="connsiteY1" fmla="*/ 373231 h 912277"/>
                      <a:gd name="connsiteX2" fmla="*/ 6850 w 834442"/>
                      <a:gd name="connsiteY2" fmla="*/ 897248 h 912277"/>
                      <a:gd name="connsiteX3" fmla="*/ 496402 w 834442"/>
                      <a:gd name="connsiteY3" fmla="*/ 766777 h 912277"/>
                      <a:gd name="connsiteX4" fmla="*/ 834442 w 834442"/>
                      <a:gd name="connsiteY4" fmla="*/ 863407 h 912277"/>
                      <a:gd name="connsiteX0" fmla="*/ 215386 w 834890"/>
                      <a:gd name="connsiteY0" fmla="*/ 0 h 912277"/>
                      <a:gd name="connsiteX1" fmla="*/ 210428 w 834890"/>
                      <a:gd name="connsiteY1" fmla="*/ 373231 h 912277"/>
                      <a:gd name="connsiteX2" fmla="*/ 7298 w 834890"/>
                      <a:gd name="connsiteY2" fmla="*/ 897248 h 912277"/>
                      <a:gd name="connsiteX3" fmla="*/ 496850 w 834890"/>
                      <a:gd name="connsiteY3" fmla="*/ 766777 h 912277"/>
                      <a:gd name="connsiteX4" fmla="*/ 834890 w 834890"/>
                      <a:gd name="connsiteY4" fmla="*/ 863407 h 9122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34890" h="912277">
                        <a:moveTo>
                          <a:pt x="215386" y="0"/>
                        </a:moveTo>
                        <a:cubicBezTo>
                          <a:pt x="278742" y="108751"/>
                          <a:pt x="261156" y="225840"/>
                          <a:pt x="210428" y="373231"/>
                        </a:cubicBezTo>
                        <a:cubicBezTo>
                          <a:pt x="159700" y="520622"/>
                          <a:pt x="-40439" y="831657"/>
                          <a:pt x="7298" y="897248"/>
                        </a:cubicBezTo>
                        <a:cubicBezTo>
                          <a:pt x="55035" y="962839"/>
                          <a:pt x="369587" y="794145"/>
                          <a:pt x="496850" y="766777"/>
                        </a:cubicBezTo>
                        <a:cubicBezTo>
                          <a:pt x="624113" y="739409"/>
                          <a:pt x="726932" y="711138"/>
                          <a:pt x="834890" y="863407"/>
                        </a:cubicBezTo>
                      </a:path>
                    </a:pathLst>
                  </a:custGeom>
                  <a:noFill/>
                  <a:ln>
                    <a:solidFill>
                      <a:schemeClr val="accent1"/>
                    </a:solidFill>
                    <a:prstDash val="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cxnSp>
                <p:nvCxnSpPr>
                  <p:cNvPr id="78" name="Connecteur droit 77"/>
                  <p:cNvCxnSpPr/>
                  <p:nvPr/>
                </p:nvCxnSpPr>
                <p:spPr>
                  <a:xfrm flipV="1">
                    <a:off x="9860211" y="5536931"/>
                    <a:ext cx="0" cy="144000"/>
                  </a:xfrm>
                  <a:prstGeom prst="line">
                    <a:avLst/>
                  </a:prstGeom>
                  <a:ln w="2857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" name="Connecteur droit 78"/>
                  <p:cNvCxnSpPr/>
                  <p:nvPr/>
                </p:nvCxnSpPr>
                <p:spPr>
                  <a:xfrm flipV="1">
                    <a:off x="8077131" y="5542011"/>
                    <a:ext cx="0" cy="14400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" name="Connecteur droit 79"/>
                  <p:cNvCxnSpPr/>
                  <p:nvPr/>
                </p:nvCxnSpPr>
                <p:spPr>
                  <a:xfrm flipV="1">
                    <a:off x="10062728" y="5536931"/>
                    <a:ext cx="0" cy="144000"/>
                  </a:xfrm>
                  <a:prstGeom prst="line">
                    <a:avLst/>
                  </a:prstGeom>
                  <a:ln w="28575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3" name="Forme libre 82"/>
                  <p:cNvSpPr>
                    <a:spLocks noChangeAspect="1"/>
                  </p:cNvSpPr>
                  <p:nvPr/>
                </p:nvSpPr>
                <p:spPr>
                  <a:xfrm rot="7772184">
                    <a:off x="11677567" y="5261378"/>
                    <a:ext cx="597887" cy="584432"/>
                  </a:xfrm>
                  <a:custGeom>
                    <a:avLst/>
                    <a:gdLst>
                      <a:gd name="connsiteX0" fmla="*/ 473573 w 909002"/>
                      <a:gd name="connsiteY0" fmla="*/ 0 h 740228"/>
                      <a:gd name="connsiteX1" fmla="*/ 386487 w 909002"/>
                      <a:gd name="connsiteY1" fmla="*/ 304800 h 740228"/>
                      <a:gd name="connsiteX2" fmla="*/ 3310 w 909002"/>
                      <a:gd name="connsiteY2" fmla="*/ 635726 h 740228"/>
                      <a:gd name="connsiteX3" fmla="*/ 630327 w 909002"/>
                      <a:gd name="connsiteY3" fmla="*/ 609600 h 740228"/>
                      <a:gd name="connsiteX4" fmla="*/ 909002 w 909002"/>
                      <a:gd name="connsiteY4" fmla="*/ 740228 h 740228"/>
                      <a:gd name="connsiteX0" fmla="*/ 436266 w 871695"/>
                      <a:gd name="connsiteY0" fmla="*/ 0 h 742826"/>
                      <a:gd name="connsiteX1" fmla="*/ 349180 w 871695"/>
                      <a:gd name="connsiteY1" fmla="*/ 304800 h 742826"/>
                      <a:gd name="connsiteX2" fmla="*/ 3614 w 871695"/>
                      <a:gd name="connsiteY2" fmla="*/ 733614 h 742826"/>
                      <a:gd name="connsiteX3" fmla="*/ 593020 w 871695"/>
                      <a:gd name="connsiteY3" fmla="*/ 609600 h 742826"/>
                      <a:gd name="connsiteX4" fmla="*/ 871695 w 871695"/>
                      <a:gd name="connsiteY4" fmla="*/ 740228 h 742826"/>
                      <a:gd name="connsiteX0" fmla="*/ 435469 w 870898"/>
                      <a:gd name="connsiteY0" fmla="*/ 0 h 744319"/>
                      <a:gd name="connsiteX1" fmla="*/ 348383 w 870898"/>
                      <a:gd name="connsiteY1" fmla="*/ 304800 h 744319"/>
                      <a:gd name="connsiteX2" fmla="*/ 2817 w 870898"/>
                      <a:gd name="connsiteY2" fmla="*/ 733614 h 744319"/>
                      <a:gd name="connsiteX3" fmla="*/ 560856 w 870898"/>
                      <a:gd name="connsiteY3" fmla="*/ 624752 h 744319"/>
                      <a:gd name="connsiteX4" fmla="*/ 870898 w 870898"/>
                      <a:gd name="connsiteY4" fmla="*/ 740228 h 744319"/>
                      <a:gd name="connsiteX0" fmla="*/ 435469 w 714985"/>
                      <a:gd name="connsiteY0" fmla="*/ 0 h 1318446"/>
                      <a:gd name="connsiteX1" fmla="*/ 348383 w 714985"/>
                      <a:gd name="connsiteY1" fmla="*/ 304800 h 1318446"/>
                      <a:gd name="connsiteX2" fmla="*/ 2817 w 714985"/>
                      <a:gd name="connsiteY2" fmla="*/ 733614 h 1318446"/>
                      <a:gd name="connsiteX3" fmla="*/ 560856 w 714985"/>
                      <a:gd name="connsiteY3" fmla="*/ 624752 h 1318446"/>
                      <a:gd name="connsiteX4" fmla="*/ 714985 w 714985"/>
                      <a:gd name="connsiteY4" fmla="*/ 1318446 h 1318446"/>
                      <a:gd name="connsiteX0" fmla="*/ 435469 w 940141"/>
                      <a:gd name="connsiteY0" fmla="*/ 0 h 803495"/>
                      <a:gd name="connsiteX1" fmla="*/ 348383 w 940141"/>
                      <a:gd name="connsiteY1" fmla="*/ 304800 h 803495"/>
                      <a:gd name="connsiteX2" fmla="*/ 2817 w 940141"/>
                      <a:gd name="connsiteY2" fmla="*/ 733614 h 803495"/>
                      <a:gd name="connsiteX3" fmla="*/ 560856 w 940141"/>
                      <a:gd name="connsiteY3" fmla="*/ 624752 h 803495"/>
                      <a:gd name="connsiteX4" fmla="*/ 940141 w 940141"/>
                      <a:gd name="connsiteY4" fmla="*/ 803495 h 803495"/>
                      <a:gd name="connsiteX0" fmla="*/ 435182 w 939854"/>
                      <a:gd name="connsiteY0" fmla="*/ 0 h 803495"/>
                      <a:gd name="connsiteX1" fmla="*/ 348096 w 939854"/>
                      <a:gd name="connsiteY1" fmla="*/ 304800 h 803495"/>
                      <a:gd name="connsiteX2" fmla="*/ 2530 w 939854"/>
                      <a:gd name="connsiteY2" fmla="*/ 733614 h 803495"/>
                      <a:gd name="connsiteX3" fmla="*/ 548407 w 939854"/>
                      <a:gd name="connsiteY3" fmla="*/ 659640 h 803495"/>
                      <a:gd name="connsiteX4" fmla="*/ 939854 w 939854"/>
                      <a:gd name="connsiteY4" fmla="*/ 803495 h 803495"/>
                      <a:gd name="connsiteX0" fmla="*/ 436545 w 941217"/>
                      <a:gd name="connsiteY0" fmla="*/ 0 h 803495"/>
                      <a:gd name="connsiteX1" fmla="*/ 311581 w 941217"/>
                      <a:gd name="connsiteY1" fmla="*/ 226384 h 803495"/>
                      <a:gd name="connsiteX2" fmla="*/ 3893 w 941217"/>
                      <a:gd name="connsiteY2" fmla="*/ 733614 h 803495"/>
                      <a:gd name="connsiteX3" fmla="*/ 549770 w 941217"/>
                      <a:gd name="connsiteY3" fmla="*/ 659640 h 803495"/>
                      <a:gd name="connsiteX4" fmla="*/ 941217 w 941217"/>
                      <a:gd name="connsiteY4" fmla="*/ 803495 h 803495"/>
                      <a:gd name="connsiteX0" fmla="*/ 287205 w 940931"/>
                      <a:gd name="connsiteY0" fmla="*/ 0 h 1011966"/>
                      <a:gd name="connsiteX1" fmla="*/ 311295 w 940931"/>
                      <a:gd name="connsiteY1" fmla="*/ 434855 h 1011966"/>
                      <a:gd name="connsiteX2" fmla="*/ 3607 w 940931"/>
                      <a:gd name="connsiteY2" fmla="*/ 942085 h 1011966"/>
                      <a:gd name="connsiteX3" fmla="*/ 549484 w 940931"/>
                      <a:gd name="connsiteY3" fmla="*/ 868111 h 1011966"/>
                      <a:gd name="connsiteX4" fmla="*/ 940931 w 940931"/>
                      <a:gd name="connsiteY4" fmla="*/ 1011966 h 1011966"/>
                      <a:gd name="connsiteX0" fmla="*/ 246594 w 940860"/>
                      <a:gd name="connsiteY0" fmla="*/ 0 h 895671"/>
                      <a:gd name="connsiteX1" fmla="*/ 311224 w 940860"/>
                      <a:gd name="connsiteY1" fmla="*/ 318560 h 895671"/>
                      <a:gd name="connsiteX2" fmla="*/ 3536 w 940860"/>
                      <a:gd name="connsiteY2" fmla="*/ 825790 h 895671"/>
                      <a:gd name="connsiteX3" fmla="*/ 549413 w 940860"/>
                      <a:gd name="connsiteY3" fmla="*/ 751816 h 895671"/>
                      <a:gd name="connsiteX4" fmla="*/ 940860 w 940860"/>
                      <a:gd name="connsiteY4" fmla="*/ 895671 h 895671"/>
                      <a:gd name="connsiteX0" fmla="*/ 75730 w 940588"/>
                      <a:gd name="connsiteY0" fmla="*/ 0 h 668200"/>
                      <a:gd name="connsiteX1" fmla="*/ 310952 w 940588"/>
                      <a:gd name="connsiteY1" fmla="*/ 91089 h 668200"/>
                      <a:gd name="connsiteX2" fmla="*/ 3264 w 940588"/>
                      <a:gd name="connsiteY2" fmla="*/ 598319 h 668200"/>
                      <a:gd name="connsiteX3" fmla="*/ 549141 w 940588"/>
                      <a:gd name="connsiteY3" fmla="*/ 524345 h 668200"/>
                      <a:gd name="connsiteX4" fmla="*/ 940588 w 940588"/>
                      <a:gd name="connsiteY4" fmla="*/ 668200 h 668200"/>
                      <a:gd name="connsiteX0" fmla="*/ 172701 w 940736"/>
                      <a:gd name="connsiteY0" fmla="*/ 0 h 627926"/>
                      <a:gd name="connsiteX1" fmla="*/ 311100 w 940736"/>
                      <a:gd name="connsiteY1" fmla="*/ 50815 h 627926"/>
                      <a:gd name="connsiteX2" fmla="*/ 3412 w 940736"/>
                      <a:gd name="connsiteY2" fmla="*/ 558045 h 627926"/>
                      <a:gd name="connsiteX3" fmla="*/ 549289 w 940736"/>
                      <a:gd name="connsiteY3" fmla="*/ 484071 h 627926"/>
                      <a:gd name="connsiteX4" fmla="*/ 940736 w 940736"/>
                      <a:gd name="connsiteY4" fmla="*/ 627926 h 627926"/>
                      <a:gd name="connsiteX0" fmla="*/ 129576 w 940669"/>
                      <a:gd name="connsiteY0" fmla="*/ 0 h 897266"/>
                      <a:gd name="connsiteX1" fmla="*/ 311033 w 940669"/>
                      <a:gd name="connsiteY1" fmla="*/ 320155 h 897266"/>
                      <a:gd name="connsiteX2" fmla="*/ 3345 w 940669"/>
                      <a:gd name="connsiteY2" fmla="*/ 827385 h 897266"/>
                      <a:gd name="connsiteX3" fmla="*/ 549222 w 940669"/>
                      <a:gd name="connsiteY3" fmla="*/ 753411 h 897266"/>
                      <a:gd name="connsiteX4" fmla="*/ 940669 w 940669"/>
                      <a:gd name="connsiteY4" fmla="*/ 897266 h 897266"/>
                      <a:gd name="connsiteX0" fmla="*/ 130759 w 941852"/>
                      <a:gd name="connsiteY0" fmla="*/ 0 h 897266"/>
                      <a:gd name="connsiteX1" fmla="*/ 281913 w 941852"/>
                      <a:gd name="connsiteY1" fmla="*/ 257422 h 897266"/>
                      <a:gd name="connsiteX2" fmla="*/ 4528 w 941852"/>
                      <a:gd name="connsiteY2" fmla="*/ 827385 h 897266"/>
                      <a:gd name="connsiteX3" fmla="*/ 550405 w 941852"/>
                      <a:gd name="connsiteY3" fmla="*/ 753411 h 897266"/>
                      <a:gd name="connsiteX4" fmla="*/ 941852 w 941852"/>
                      <a:gd name="connsiteY4" fmla="*/ 897266 h 897266"/>
                      <a:gd name="connsiteX0" fmla="*/ 130292 w 941385"/>
                      <a:gd name="connsiteY0" fmla="*/ 0 h 897266"/>
                      <a:gd name="connsiteX1" fmla="*/ 281446 w 941385"/>
                      <a:gd name="connsiteY1" fmla="*/ 257422 h 897266"/>
                      <a:gd name="connsiteX2" fmla="*/ 4061 w 941385"/>
                      <a:gd name="connsiteY2" fmla="*/ 827385 h 897266"/>
                      <a:gd name="connsiteX3" fmla="*/ 549938 w 941385"/>
                      <a:gd name="connsiteY3" fmla="*/ 753411 h 897266"/>
                      <a:gd name="connsiteX4" fmla="*/ 941385 w 941385"/>
                      <a:gd name="connsiteY4" fmla="*/ 897266 h 897266"/>
                      <a:gd name="connsiteX0" fmla="*/ 130292 w 941385"/>
                      <a:gd name="connsiteY0" fmla="*/ 41280 h 938546"/>
                      <a:gd name="connsiteX1" fmla="*/ 281446 w 941385"/>
                      <a:gd name="connsiteY1" fmla="*/ 298702 h 938546"/>
                      <a:gd name="connsiteX2" fmla="*/ 4061 w 941385"/>
                      <a:gd name="connsiteY2" fmla="*/ 868665 h 938546"/>
                      <a:gd name="connsiteX3" fmla="*/ 549938 w 941385"/>
                      <a:gd name="connsiteY3" fmla="*/ 794691 h 938546"/>
                      <a:gd name="connsiteX4" fmla="*/ 941385 w 941385"/>
                      <a:gd name="connsiteY4" fmla="*/ 938546 h 938546"/>
                      <a:gd name="connsiteX0" fmla="*/ 132882 w 943975"/>
                      <a:gd name="connsiteY0" fmla="*/ 31309 h 928575"/>
                      <a:gd name="connsiteX1" fmla="*/ 228174 w 943975"/>
                      <a:gd name="connsiteY1" fmla="*/ 417563 h 928575"/>
                      <a:gd name="connsiteX2" fmla="*/ 6651 w 943975"/>
                      <a:gd name="connsiteY2" fmla="*/ 858694 h 928575"/>
                      <a:gd name="connsiteX3" fmla="*/ 552528 w 943975"/>
                      <a:gd name="connsiteY3" fmla="*/ 784720 h 928575"/>
                      <a:gd name="connsiteX4" fmla="*/ 943975 w 943975"/>
                      <a:gd name="connsiteY4" fmla="*/ 928575 h 928575"/>
                      <a:gd name="connsiteX0" fmla="*/ 134038 w 945131"/>
                      <a:gd name="connsiteY0" fmla="*/ 31600 h 928866"/>
                      <a:gd name="connsiteX1" fmla="*/ 229330 w 945131"/>
                      <a:gd name="connsiteY1" fmla="*/ 417854 h 928866"/>
                      <a:gd name="connsiteX2" fmla="*/ 7807 w 945131"/>
                      <a:gd name="connsiteY2" fmla="*/ 858985 h 928866"/>
                      <a:gd name="connsiteX3" fmla="*/ 553684 w 945131"/>
                      <a:gd name="connsiteY3" fmla="*/ 785011 h 928866"/>
                      <a:gd name="connsiteX4" fmla="*/ 945131 w 945131"/>
                      <a:gd name="connsiteY4" fmla="*/ 928866 h 928866"/>
                      <a:gd name="connsiteX0" fmla="*/ 219492 w 945210"/>
                      <a:gd name="connsiteY0" fmla="*/ 30819 h 959352"/>
                      <a:gd name="connsiteX1" fmla="*/ 229409 w 945210"/>
                      <a:gd name="connsiteY1" fmla="*/ 448340 h 959352"/>
                      <a:gd name="connsiteX2" fmla="*/ 7886 w 945210"/>
                      <a:gd name="connsiteY2" fmla="*/ 889471 h 959352"/>
                      <a:gd name="connsiteX3" fmla="*/ 553763 w 945210"/>
                      <a:gd name="connsiteY3" fmla="*/ 815497 h 959352"/>
                      <a:gd name="connsiteX4" fmla="*/ 945210 w 945210"/>
                      <a:gd name="connsiteY4" fmla="*/ 959352 h 959352"/>
                      <a:gd name="connsiteX0" fmla="*/ 218162 w 943880"/>
                      <a:gd name="connsiteY0" fmla="*/ 34927 h 963460"/>
                      <a:gd name="connsiteX1" fmla="*/ 248914 w 943880"/>
                      <a:gd name="connsiteY1" fmla="*/ 388803 h 963460"/>
                      <a:gd name="connsiteX2" fmla="*/ 6556 w 943880"/>
                      <a:gd name="connsiteY2" fmla="*/ 893579 h 963460"/>
                      <a:gd name="connsiteX3" fmla="*/ 552433 w 943880"/>
                      <a:gd name="connsiteY3" fmla="*/ 819605 h 963460"/>
                      <a:gd name="connsiteX4" fmla="*/ 943880 w 943880"/>
                      <a:gd name="connsiteY4" fmla="*/ 963460 h 963460"/>
                      <a:gd name="connsiteX0" fmla="*/ 233057 w 943933"/>
                      <a:gd name="connsiteY0" fmla="*/ 34929 h 963446"/>
                      <a:gd name="connsiteX1" fmla="*/ 248967 w 943933"/>
                      <a:gd name="connsiteY1" fmla="*/ 388789 h 963446"/>
                      <a:gd name="connsiteX2" fmla="*/ 6609 w 943933"/>
                      <a:gd name="connsiteY2" fmla="*/ 893565 h 963446"/>
                      <a:gd name="connsiteX3" fmla="*/ 552486 w 943933"/>
                      <a:gd name="connsiteY3" fmla="*/ 819591 h 963446"/>
                      <a:gd name="connsiteX4" fmla="*/ 943933 w 943933"/>
                      <a:gd name="connsiteY4" fmla="*/ 963446 h 963446"/>
                      <a:gd name="connsiteX0" fmla="*/ 233057 w 943933"/>
                      <a:gd name="connsiteY0" fmla="*/ 0 h 928517"/>
                      <a:gd name="connsiteX1" fmla="*/ 248967 w 943933"/>
                      <a:gd name="connsiteY1" fmla="*/ 353860 h 928517"/>
                      <a:gd name="connsiteX2" fmla="*/ 6609 w 943933"/>
                      <a:gd name="connsiteY2" fmla="*/ 858636 h 928517"/>
                      <a:gd name="connsiteX3" fmla="*/ 552486 w 943933"/>
                      <a:gd name="connsiteY3" fmla="*/ 784662 h 928517"/>
                      <a:gd name="connsiteX4" fmla="*/ 943933 w 943933"/>
                      <a:gd name="connsiteY4" fmla="*/ 928517 h 928517"/>
                      <a:gd name="connsiteX0" fmla="*/ 233057 w 852561"/>
                      <a:gd name="connsiteY0" fmla="*/ 0 h 878441"/>
                      <a:gd name="connsiteX1" fmla="*/ 248967 w 852561"/>
                      <a:gd name="connsiteY1" fmla="*/ 353860 h 878441"/>
                      <a:gd name="connsiteX2" fmla="*/ 6609 w 852561"/>
                      <a:gd name="connsiteY2" fmla="*/ 858636 h 878441"/>
                      <a:gd name="connsiteX3" fmla="*/ 552486 w 852561"/>
                      <a:gd name="connsiteY3" fmla="*/ 784662 h 878441"/>
                      <a:gd name="connsiteX4" fmla="*/ 852561 w 852561"/>
                      <a:gd name="connsiteY4" fmla="*/ 863407 h 878441"/>
                      <a:gd name="connsiteX0" fmla="*/ 233057 w 852561"/>
                      <a:gd name="connsiteY0" fmla="*/ 0 h 878441"/>
                      <a:gd name="connsiteX1" fmla="*/ 248967 w 852561"/>
                      <a:gd name="connsiteY1" fmla="*/ 353860 h 878441"/>
                      <a:gd name="connsiteX2" fmla="*/ 6609 w 852561"/>
                      <a:gd name="connsiteY2" fmla="*/ 858636 h 878441"/>
                      <a:gd name="connsiteX3" fmla="*/ 552486 w 852561"/>
                      <a:gd name="connsiteY3" fmla="*/ 784662 h 878441"/>
                      <a:gd name="connsiteX4" fmla="*/ 852561 w 852561"/>
                      <a:gd name="connsiteY4" fmla="*/ 863407 h 878441"/>
                      <a:gd name="connsiteX0" fmla="*/ 231320 w 850824"/>
                      <a:gd name="connsiteY0" fmla="*/ 0 h 876448"/>
                      <a:gd name="connsiteX1" fmla="*/ 247230 w 850824"/>
                      <a:gd name="connsiteY1" fmla="*/ 353860 h 876448"/>
                      <a:gd name="connsiteX2" fmla="*/ 4872 w 850824"/>
                      <a:gd name="connsiteY2" fmla="*/ 858636 h 876448"/>
                      <a:gd name="connsiteX3" fmla="*/ 501484 w 850824"/>
                      <a:gd name="connsiteY3" fmla="*/ 771874 h 876448"/>
                      <a:gd name="connsiteX4" fmla="*/ 850824 w 850824"/>
                      <a:gd name="connsiteY4" fmla="*/ 863407 h 876448"/>
                      <a:gd name="connsiteX0" fmla="*/ 231320 w 850824"/>
                      <a:gd name="connsiteY0" fmla="*/ 0 h 880557"/>
                      <a:gd name="connsiteX1" fmla="*/ 247230 w 850824"/>
                      <a:gd name="connsiteY1" fmla="*/ 353860 h 880557"/>
                      <a:gd name="connsiteX2" fmla="*/ 4872 w 850824"/>
                      <a:gd name="connsiteY2" fmla="*/ 858636 h 880557"/>
                      <a:gd name="connsiteX3" fmla="*/ 501484 w 850824"/>
                      <a:gd name="connsiteY3" fmla="*/ 771874 h 880557"/>
                      <a:gd name="connsiteX4" fmla="*/ 850824 w 850824"/>
                      <a:gd name="connsiteY4" fmla="*/ 863407 h 880557"/>
                      <a:gd name="connsiteX0" fmla="*/ 231320 w 850824"/>
                      <a:gd name="connsiteY0" fmla="*/ 0 h 878347"/>
                      <a:gd name="connsiteX1" fmla="*/ 247230 w 850824"/>
                      <a:gd name="connsiteY1" fmla="*/ 353860 h 878347"/>
                      <a:gd name="connsiteX2" fmla="*/ 4872 w 850824"/>
                      <a:gd name="connsiteY2" fmla="*/ 858636 h 878347"/>
                      <a:gd name="connsiteX3" fmla="*/ 501484 w 850824"/>
                      <a:gd name="connsiteY3" fmla="*/ 771874 h 878347"/>
                      <a:gd name="connsiteX4" fmla="*/ 850824 w 850824"/>
                      <a:gd name="connsiteY4" fmla="*/ 863407 h 878347"/>
                      <a:gd name="connsiteX0" fmla="*/ 220235 w 839739"/>
                      <a:gd name="connsiteY0" fmla="*/ 0 h 902759"/>
                      <a:gd name="connsiteX1" fmla="*/ 236145 w 839739"/>
                      <a:gd name="connsiteY1" fmla="*/ 353860 h 902759"/>
                      <a:gd name="connsiteX2" fmla="*/ 5043 w 839739"/>
                      <a:gd name="connsiteY2" fmla="*/ 886796 h 902759"/>
                      <a:gd name="connsiteX3" fmla="*/ 490399 w 839739"/>
                      <a:gd name="connsiteY3" fmla="*/ 771874 h 902759"/>
                      <a:gd name="connsiteX4" fmla="*/ 839739 w 839739"/>
                      <a:gd name="connsiteY4" fmla="*/ 863407 h 902759"/>
                      <a:gd name="connsiteX0" fmla="*/ 219993 w 839497"/>
                      <a:gd name="connsiteY0" fmla="*/ 0 h 901457"/>
                      <a:gd name="connsiteX1" fmla="*/ 235903 w 839497"/>
                      <a:gd name="connsiteY1" fmla="*/ 353860 h 901457"/>
                      <a:gd name="connsiteX2" fmla="*/ 4801 w 839497"/>
                      <a:gd name="connsiteY2" fmla="*/ 886796 h 901457"/>
                      <a:gd name="connsiteX3" fmla="*/ 483042 w 839497"/>
                      <a:gd name="connsiteY3" fmla="*/ 761143 h 901457"/>
                      <a:gd name="connsiteX4" fmla="*/ 839497 w 839497"/>
                      <a:gd name="connsiteY4" fmla="*/ 863407 h 901457"/>
                      <a:gd name="connsiteX0" fmla="*/ 219993 w 839497"/>
                      <a:gd name="connsiteY0" fmla="*/ 0 h 902958"/>
                      <a:gd name="connsiteX1" fmla="*/ 235903 w 839497"/>
                      <a:gd name="connsiteY1" fmla="*/ 353860 h 902958"/>
                      <a:gd name="connsiteX2" fmla="*/ 4801 w 839497"/>
                      <a:gd name="connsiteY2" fmla="*/ 886796 h 902958"/>
                      <a:gd name="connsiteX3" fmla="*/ 483042 w 839497"/>
                      <a:gd name="connsiteY3" fmla="*/ 761143 h 902958"/>
                      <a:gd name="connsiteX4" fmla="*/ 839497 w 839497"/>
                      <a:gd name="connsiteY4" fmla="*/ 863407 h 902958"/>
                      <a:gd name="connsiteX0" fmla="*/ 220927 w 840431"/>
                      <a:gd name="connsiteY0" fmla="*/ 0 h 899959"/>
                      <a:gd name="connsiteX1" fmla="*/ 236837 w 840431"/>
                      <a:gd name="connsiteY1" fmla="*/ 353860 h 899959"/>
                      <a:gd name="connsiteX2" fmla="*/ 5735 w 840431"/>
                      <a:gd name="connsiteY2" fmla="*/ 886796 h 899959"/>
                      <a:gd name="connsiteX3" fmla="*/ 510807 w 840431"/>
                      <a:gd name="connsiteY3" fmla="*/ 736237 h 899959"/>
                      <a:gd name="connsiteX4" fmla="*/ 840431 w 840431"/>
                      <a:gd name="connsiteY4" fmla="*/ 863407 h 899959"/>
                      <a:gd name="connsiteX0" fmla="*/ 220628 w 840132"/>
                      <a:gd name="connsiteY0" fmla="*/ 0 h 903722"/>
                      <a:gd name="connsiteX1" fmla="*/ 236538 w 840132"/>
                      <a:gd name="connsiteY1" fmla="*/ 353860 h 903722"/>
                      <a:gd name="connsiteX2" fmla="*/ 5436 w 840132"/>
                      <a:gd name="connsiteY2" fmla="*/ 886796 h 903722"/>
                      <a:gd name="connsiteX3" fmla="*/ 502092 w 840132"/>
                      <a:gd name="connsiteY3" fmla="*/ 766777 h 903722"/>
                      <a:gd name="connsiteX4" fmla="*/ 840132 w 840132"/>
                      <a:gd name="connsiteY4" fmla="*/ 863407 h 903722"/>
                      <a:gd name="connsiteX0" fmla="*/ 213646 w 833150"/>
                      <a:gd name="connsiteY0" fmla="*/ 0 h 913381"/>
                      <a:gd name="connsiteX1" fmla="*/ 229556 w 833150"/>
                      <a:gd name="connsiteY1" fmla="*/ 353860 h 913381"/>
                      <a:gd name="connsiteX2" fmla="*/ 5558 w 833150"/>
                      <a:gd name="connsiteY2" fmla="*/ 897248 h 913381"/>
                      <a:gd name="connsiteX3" fmla="*/ 495110 w 833150"/>
                      <a:gd name="connsiteY3" fmla="*/ 766777 h 913381"/>
                      <a:gd name="connsiteX4" fmla="*/ 833150 w 833150"/>
                      <a:gd name="connsiteY4" fmla="*/ 863407 h 913381"/>
                      <a:gd name="connsiteX0" fmla="*/ 214300 w 833804"/>
                      <a:gd name="connsiteY0" fmla="*/ 0 h 912433"/>
                      <a:gd name="connsiteX1" fmla="*/ 230210 w 833804"/>
                      <a:gd name="connsiteY1" fmla="*/ 353860 h 912433"/>
                      <a:gd name="connsiteX2" fmla="*/ 6212 w 833804"/>
                      <a:gd name="connsiteY2" fmla="*/ 897248 h 912433"/>
                      <a:gd name="connsiteX3" fmla="*/ 495764 w 833804"/>
                      <a:gd name="connsiteY3" fmla="*/ 766777 h 912433"/>
                      <a:gd name="connsiteX4" fmla="*/ 833804 w 833804"/>
                      <a:gd name="connsiteY4" fmla="*/ 863407 h 912433"/>
                      <a:gd name="connsiteX0" fmla="*/ 214938 w 834442"/>
                      <a:gd name="connsiteY0" fmla="*/ 0 h 912277"/>
                      <a:gd name="connsiteX1" fmla="*/ 209980 w 834442"/>
                      <a:gd name="connsiteY1" fmla="*/ 373231 h 912277"/>
                      <a:gd name="connsiteX2" fmla="*/ 6850 w 834442"/>
                      <a:gd name="connsiteY2" fmla="*/ 897248 h 912277"/>
                      <a:gd name="connsiteX3" fmla="*/ 496402 w 834442"/>
                      <a:gd name="connsiteY3" fmla="*/ 766777 h 912277"/>
                      <a:gd name="connsiteX4" fmla="*/ 834442 w 834442"/>
                      <a:gd name="connsiteY4" fmla="*/ 863407 h 912277"/>
                      <a:gd name="connsiteX0" fmla="*/ 215386 w 834890"/>
                      <a:gd name="connsiteY0" fmla="*/ 0 h 912277"/>
                      <a:gd name="connsiteX1" fmla="*/ 210428 w 834890"/>
                      <a:gd name="connsiteY1" fmla="*/ 373231 h 912277"/>
                      <a:gd name="connsiteX2" fmla="*/ 7298 w 834890"/>
                      <a:gd name="connsiteY2" fmla="*/ 897248 h 912277"/>
                      <a:gd name="connsiteX3" fmla="*/ 496850 w 834890"/>
                      <a:gd name="connsiteY3" fmla="*/ 766777 h 912277"/>
                      <a:gd name="connsiteX4" fmla="*/ 834890 w 834890"/>
                      <a:gd name="connsiteY4" fmla="*/ 863407 h 9122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34890" h="912277">
                        <a:moveTo>
                          <a:pt x="215386" y="0"/>
                        </a:moveTo>
                        <a:cubicBezTo>
                          <a:pt x="278742" y="108751"/>
                          <a:pt x="261156" y="225840"/>
                          <a:pt x="210428" y="373231"/>
                        </a:cubicBezTo>
                        <a:cubicBezTo>
                          <a:pt x="159700" y="520622"/>
                          <a:pt x="-40439" y="831657"/>
                          <a:pt x="7298" y="897248"/>
                        </a:cubicBezTo>
                        <a:cubicBezTo>
                          <a:pt x="55035" y="962839"/>
                          <a:pt x="369587" y="794145"/>
                          <a:pt x="496850" y="766777"/>
                        </a:cubicBezTo>
                        <a:cubicBezTo>
                          <a:pt x="624113" y="739409"/>
                          <a:pt x="726932" y="711138"/>
                          <a:pt x="834890" y="863407"/>
                        </a:cubicBezTo>
                      </a:path>
                    </a:pathLst>
                  </a:custGeom>
                  <a:noFill/>
                  <a:ln>
                    <a:solidFill>
                      <a:srgbClr val="FF0000"/>
                    </a:solidFill>
                    <a:prstDash val="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85" name="Forme libre 84"/>
                  <p:cNvSpPr>
                    <a:spLocks noChangeAspect="1"/>
                  </p:cNvSpPr>
                  <p:nvPr/>
                </p:nvSpPr>
                <p:spPr>
                  <a:xfrm rot="7794908">
                    <a:off x="9575264" y="5275229"/>
                    <a:ext cx="577554" cy="540000"/>
                  </a:xfrm>
                  <a:custGeom>
                    <a:avLst/>
                    <a:gdLst>
                      <a:gd name="connsiteX0" fmla="*/ 473573 w 909002"/>
                      <a:gd name="connsiteY0" fmla="*/ 0 h 740228"/>
                      <a:gd name="connsiteX1" fmla="*/ 386487 w 909002"/>
                      <a:gd name="connsiteY1" fmla="*/ 304800 h 740228"/>
                      <a:gd name="connsiteX2" fmla="*/ 3310 w 909002"/>
                      <a:gd name="connsiteY2" fmla="*/ 635726 h 740228"/>
                      <a:gd name="connsiteX3" fmla="*/ 630327 w 909002"/>
                      <a:gd name="connsiteY3" fmla="*/ 609600 h 740228"/>
                      <a:gd name="connsiteX4" fmla="*/ 909002 w 909002"/>
                      <a:gd name="connsiteY4" fmla="*/ 740228 h 740228"/>
                      <a:gd name="connsiteX0" fmla="*/ 436266 w 871695"/>
                      <a:gd name="connsiteY0" fmla="*/ 0 h 742826"/>
                      <a:gd name="connsiteX1" fmla="*/ 349180 w 871695"/>
                      <a:gd name="connsiteY1" fmla="*/ 304800 h 742826"/>
                      <a:gd name="connsiteX2" fmla="*/ 3614 w 871695"/>
                      <a:gd name="connsiteY2" fmla="*/ 733614 h 742826"/>
                      <a:gd name="connsiteX3" fmla="*/ 593020 w 871695"/>
                      <a:gd name="connsiteY3" fmla="*/ 609600 h 742826"/>
                      <a:gd name="connsiteX4" fmla="*/ 871695 w 871695"/>
                      <a:gd name="connsiteY4" fmla="*/ 740228 h 742826"/>
                      <a:gd name="connsiteX0" fmla="*/ 435469 w 870898"/>
                      <a:gd name="connsiteY0" fmla="*/ 0 h 744319"/>
                      <a:gd name="connsiteX1" fmla="*/ 348383 w 870898"/>
                      <a:gd name="connsiteY1" fmla="*/ 304800 h 744319"/>
                      <a:gd name="connsiteX2" fmla="*/ 2817 w 870898"/>
                      <a:gd name="connsiteY2" fmla="*/ 733614 h 744319"/>
                      <a:gd name="connsiteX3" fmla="*/ 560856 w 870898"/>
                      <a:gd name="connsiteY3" fmla="*/ 624752 h 744319"/>
                      <a:gd name="connsiteX4" fmla="*/ 870898 w 870898"/>
                      <a:gd name="connsiteY4" fmla="*/ 740228 h 744319"/>
                      <a:gd name="connsiteX0" fmla="*/ 435469 w 714985"/>
                      <a:gd name="connsiteY0" fmla="*/ 0 h 1318446"/>
                      <a:gd name="connsiteX1" fmla="*/ 348383 w 714985"/>
                      <a:gd name="connsiteY1" fmla="*/ 304800 h 1318446"/>
                      <a:gd name="connsiteX2" fmla="*/ 2817 w 714985"/>
                      <a:gd name="connsiteY2" fmla="*/ 733614 h 1318446"/>
                      <a:gd name="connsiteX3" fmla="*/ 560856 w 714985"/>
                      <a:gd name="connsiteY3" fmla="*/ 624752 h 1318446"/>
                      <a:gd name="connsiteX4" fmla="*/ 714985 w 714985"/>
                      <a:gd name="connsiteY4" fmla="*/ 1318446 h 1318446"/>
                      <a:gd name="connsiteX0" fmla="*/ 435469 w 940141"/>
                      <a:gd name="connsiteY0" fmla="*/ 0 h 803495"/>
                      <a:gd name="connsiteX1" fmla="*/ 348383 w 940141"/>
                      <a:gd name="connsiteY1" fmla="*/ 304800 h 803495"/>
                      <a:gd name="connsiteX2" fmla="*/ 2817 w 940141"/>
                      <a:gd name="connsiteY2" fmla="*/ 733614 h 803495"/>
                      <a:gd name="connsiteX3" fmla="*/ 560856 w 940141"/>
                      <a:gd name="connsiteY3" fmla="*/ 624752 h 803495"/>
                      <a:gd name="connsiteX4" fmla="*/ 940141 w 940141"/>
                      <a:gd name="connsiteY4" fmla="*/ 803495 h 803495"/>
                      <a:gd name="connsiteX0" fmla="*/ 435182 w 939854"/>
                      <a:gd name="connsiteY0" fmla="*/ 0 h 803495"/>
                      <a:gd name="connsiteX1" fmla="*/ 348096 w 939854"/>
                      <a:gd name="connsiteY1" fmla="*/ 304800 h 803495"/>
                      <a:gd name="connsiteX2" fmla="*/ 2530 w 939854"/>
                      <a:gd name="connsiteY2" fmla="*/ 733614 h 803495"/>
                      <a:gd name="connsiteX3" fmla="*/ 548407 w 939854"/>
                      <a:gd name="connsiteY3" fmla="*/ 659640 h 803495"/>
                      <a:gd name="connsiteX4" fmla="*/ 939854 w 939854"/>
                      <a:gd name="connsiteY4" fmla="*/ 803495 h 803495"/>
                      <a:gd name="connsiteX0" fmla="*/ 436545 w 941217"/>
                      <a:gd name="connsiteY0" fmla="*/ 0 h 803495"/>
                      <a:gd name="connsiteX1" fmla="*/ 311581 w 941217"/>
                      <a:gd name="connsiteY1" fmla="*/ 226384 h 803495"/>
                      <a:gd name="connsiteX2" fmla="*/ 3893 w 941217"/>
                      <a:gd name="connsiteY2" fmla="*/ 733614 h 803495"/>
                      <a:gd name="connsiteX3" fmla="*/ 549770 w 941217"/>
                      <a:gd name="connsiteY3" fmla="*/ 659640 h 803495"/>
                      <a:gd name="connsiteX4" fmla="*/ 941217 w 941217"/>
                      <a:gd name="connsiteY4" fmla="*/ 803495 h 803495"/>
                      <a:gd name="connsiteX0" fmla="*/ 287205 w 940931"/>
                      <a:gd name="connsiteY0" fmla="*/ 0 h 1011966"/>
                      <a:gd name="connsiteX1" fmla="*/ 311295 w 940931"/>
                      <a:gd name="connsiteY1" fmla="*/ 434855 h 1011966"/>
                      <a:gd name="connsiteX2" fmla="*/ 3607 w 940931"/>
                      <a:gd name="connsiteY2" fmla="*/ 942085 h 1011966"/>
                      <a:gd name="connsiteX3" fmla="*/ 549484 w 940931"/>
                      <a:gd name="connsiteY3" fmla="*/ 868111 h 1011966"/>
                      <a:gd name="connsiteX4" fmla="*/ 940931 w 940931"/>
                      <a:gd name="connsiteY4" fmla="*/ 1011966 h 1011966"/>
                      <a:gd name="connsiteX0" fmla="*/ 246594 w 940860"/>
                      <a:gd name="connsiteY0" fmla="*/ 0 h 895671"/>
                      <a:gd name="connsiteX1" fmla="*/ 311224 w 940860"/>
                      <a:gd name="connsiteY1" fmla="*/ 318560 h 895671"/>
                      <a:gd name="connsiteX2" fmla="*/ 3536 w 940860"/>
                      <a:gd name="connsiteY2" fmla="*/ 825790 h 895671"/>
                      <a:gd name="connsiteX3" fmla="*/ 549413 w 940860"/>
                      <a:gd name="connsiteY3" fmla="*/ 751816 h 895671"/>
                      <a:gd name="connsiteX4" fmla="*/ 940860 w 940860"/>
                      <a:gd name="connsiteY4" fmla="*/ 895671 h 895671"/>
                      <a:gd name="connsiteX0" fmla="*/ 75730 w 940588"/>
                      <a:gd name="connsiteY0" fmla="*/ 0 h 668200"/>
                      <a:gd name="connsiteX1" fmla="*/ 310952 w 940588"/>
                      <a:gd name="connsiteY1" fmla="*/ 91089 h 668200"/>
                      <a:gd name="connsiteX2" fmla="*/ 3264 w 940588"/>
                      <a:gd name="connsiteY2" fmla="*/ 598319 h 668200"/>
                      <a:gd name="connsiteX3" fmla="*/ 549141 w 940588"/>
                      <a:gd name="connsiteY3" fmla="*/ 524345 h 668200"/>
                      <a:gd name="connsiteX4" fmla="*/ 940588 w 940588"/>
                      <a:gd name="connsiteY4" fmla="*/ 668200 h 668200"/>
                      <a:gd name="connsiteX0" fmla="*/ 172701 w 940736"/>
                      <a:gd name="connsiteY0" fmla="*/ 0 h 627926"/>
                      <a:gd name="connsiteX1" fmla="*/ 311100 w 940736"/>
                      <a:gd name="connsiteY1" fmla="*/ 50815 h 627926"/>
                      <a:gd name="connsiteX2" fmla="*/ 3412 w 940736"/>
                      <a:gd name="connsiteY2" fmla="*/ 558045 h 627926"/>
                      <a:gd name="connsiteX3" fmla="*/ 549289 w 940736"/>
                      <a:gd name="connsiteY3" fmla="*/ 484071 h 627926"/>
                      <a:gd name="connsiteX4" fmla="*/ 940736 w 940736"/>
                      <a:gd name="connsiteY4" fmla="*/ 627926 h 627926"/>
                      <a:gd name="connsiteX0" fmla="*/ 129576 w 940669"/>
                      <a:gd name="connsiteY0" fmla="*/ 0 h 897266"/>
                      <a:gd name="connsiteX1" fmla="*/ 311033 w 940669"/>
                      <a:gd name="connsiteY1" fmla="*/ 320155 h 897266"/>
                      <a:gd name="connsiteX2" fmla="*/ 3345 w 940669"/>
                      <a:gd name="connsiteY2" fmla="*/ 827385 h 897266"/>
                      <a:gd name="connsiteX3" fmla="*/ 549222 w 940669"/>
                      <a:gd name="connsiteY3" fmla="*/ 753411 h 897266"/>
                      <a:gd name="connsiteX4" fmla="*/ 940669 w 940669"/>
                      <a:gd name="connsiteY4" fmla="*/ 897266 h 897266"/>
                      <a:gd name="connsiteX0" fmla="*/ 130759 w 941852"/>
                      <a:gd name="connsiteY0" fmla="*/ 0 h 897266"/>
                      <a:gd name="connsiteX1" fmla="*/ 281913 w 941852"/>
                      <a:gd name="connsiteY1" fmla="*/ 257422 h 897266"/>
                      <a:gd name="connsiteX2" fmla="*/ 4528 w 941852"/>
                      <a:gd name="connsiteY2" fmla="*/ 827385 h 897266"/>
                      <a:gd name="connsiteX3" fmla="*/ 550405 w 941852"/>
                      <a:gd name="connsiteY3" fmla="*/ 753411 h 897266"/>
                      <a:gd name="connsiteX4" fmla="*/ 941852 w 941852"/>
                      <a:gd name="connsiteY4" fmla="*/ 897266 h 897266"/>
                      <a:gd name="connsiteX0" fmla="*/ 130292 w 941385"/>
                      <a:gd name="connsiteY0" fmla="*/ 0 h 897266"/>
                      <a:gd name="connsiteX1" fmla="*/ 281446 w 941385"/>
                      <a:gd name="connsiteY1" fmla="*/ 257422 h 897266"/>
                      <a:gd name="connsiteX2" fmla="*/ 4061 w 941385"/>
                      <a:gd name="connsiteY2" fmla="*/ 827385 h 897266"/>
                      <a:gd name="connsiteX3" fmla="*/ 549938 w 941385"/>
                      <a:gd name="connsiteY3" fmla="*/ 753411 h 897266"/>
                      <a:gd name="connsiteX4" fmla="*/ 941385 w 941385"/>
                      <a:gd name="connsiteY4" fmla="*/ 897266 h 897266"/>
                      <a:gd name="connsiteX0" fmla="*/ 130292 w 941385"/>
                      <a:gd name="connsiteY0" fmla="*/ 41280 h 938546"/>
                      <a:gd name="connsiteX1" fmla="*/ 281446 w 941385"/>
                      <a:gd name="connsiteY1" fmla="*/ 298702 h 938546"/>
                      <a:gd name="connsiteX2" fmla="*/ 4061 w 941385"/>
                      <a:gd name="connsiteY2" fmla="*/ 868665 h 938546"/>
                      <a:gd name="connsiteX3" fmla="*/ 549938 w 941385"/>
                      <a:gd name="connsiteY3" fmla="*/ 794691 h 938546"/>
                      <a:gd name="connsiteX4" fmla="*/ 941385 w 941385"/>
                      <a:gd name="connsiteY4" fmla="*/ 938546 h 938546"/>
                      <a:gd name="connsiteX0" fmla="*/ 132882 w 943975"/>
                      <a:gd name="connsiteY0" fmla="*/ 31309 h 928575"/>
                      <a:gd name="connsiteX1" fmla="*/ 228174 w 943975"/>
                      <a:gd name="connsiteY1" fmla="*/ 417563 h 928575"/>
                      <a:gd name="connsiteX2" fmla="*/ 6651 w 943975"/>
                      <a:gd name="connsiteY2" fmla="*/ 858694 h 928575"/>
                      <a:gd name="connsiteX3" fmla="*/ 552528 w 943975"/>
                      <a:gd name="connsiteY3" fmla="*/ 784720 h 928575"/>
                      <a:gd name="connsiteX4" fmla="*/ 943975 w 943975"/>
                      <a:gd name="connsiteY4" fmla="*/ 928575 h 928575"/>
                      <a:gd name="connsiteX0" fmla="*/ 134038 w 945131"/>
                      <a:gd name="connsiteY0" fmla="*/ 31600 h 928866"/>
                      <a:gd name="connsiteX1" fmla="*/ 229330 w 945131"/>
                      <a:gd name="connsiteY1" fmla="*/ 417854 h 928866"/>
                      <a:gd name="connsiteX2" fmla="*/ 7807 w 945131"/>
                      <a:gd name="connsiteY2" fmla="*/ 858985 h 928866"/>
                      <a:gd name="connsiteX3" fmla="*/ 553684 w 945131"/>
                      <a:gd name="connsiteY3" fmla="*/ 785011 h 928866"/>
                      <a:gd name="connsiteX4" fmla="*/ 945131 w 945131"/>
                      <a:gd name="connsiteY4" fmla="*/ 928866 h 928866"/>
                      <a:gd name="connsiteX0" fmla="*/ 219492 w 945210"/>
                      <a:gd name="connsiteY0" fmla="*/ 30819 h 959352"/>
                      <a:gd name="connsiteX1" fmla="*/ 229409 w 945210"/>
                      <a:gd name="connsiteY1" fmla="*/ 448340 h 959352"/>
                      <a:gd name="connsiteX2" fmla="*/ 7886 w 945210"/>
                      <a:gd name="connsiteY2" fmla="*/ 889471 h 959352"/>
                      <a:gd name="connsiteX3" fmla="*/ 553763 w 945210"/>
                      <a:gd name="connsiteY3" fmla="*/ 815497 h 959352"/>
                      <a:gd name="connsiteX4" fmla="*/ 945210 w 945210"/>
                      <a:gd name="connsiteY4" fmla="*/ 959352 h 959352"/>
                      <a:gd name="connsiteX0" fmla="*/ 218162 w 943880"/>
                      <a:gd name="connsiteY0" fmla="*/ 34927 h 963460"/>
                      <a:gd name="connsiteX1" fmla="*/ 248914 w 943880"/>
                      <a:gd name="connsiteY1" fmla="*/ 388803 h 963460"/>
                      <a:gd name="connsiteX2" fmla="*/ 6556 w 943880"/>
                      <a:gd name="connsiteY2" fmla="*/ 893579 h 963460"/>
                      <a:gd name="connsiteX3" fmla="*/ 552433 w 943880"/>
                      <a:gd name="connsiteY3" fmla="*/ 819605 h 963460"/>
                      <a:gd name="connsiteX4" fmla="*/ 943880 w 943880"/>
                      <a:gd name="connsiteY4" fmla="*/ 963460 h 963460"/>
                      <a:gd name="connsiteX0" fmla="*/ 233057 w 943933"/>
                      <a:gd name="connsiteY0" fmla="*/ 34929 h 963446"/>
                      <a:gd name="connsiteX1" fmla="*/ 248967 w 943933"/>
                      <a:gd name="connsiteY1" fmla="*/ 388789 h 963446"/>
                      <a:gd name="connsiteX2" fmla="*/ 6609 w 943933"/>
                      <a:gd name="connsiteY2" fmla="*/ 893565 h 963446"/>
                      <a:gd name="connsiteX3" fmla="*/ 552486 w 943933"/>
                      <a:gd name="connsiteY3" fmla="*/ 819591 h 963446"/>
                      <a:gd name="connsiteX4" fmla="*/ 943933 w 943933"/>
                      <a:gd name="connsiteY4" fmla="*/ 963446 h 963446"/>
                      <a:gd name="connsiteX0" fmla="*/ 233057 w 943933"/>
                      <a:gd name="connsiteY0" fmla="*/ 0 h 928517"/>
                      <a:gd name="connsiteX1" fmla="*/ 248967 w 943933"/>
                      <a:gd name="connsiteY1" fmla="*/ 353860 h 928517"/>
                      <a:gd name="connsiteX2" fmla="*/ 6609 w 943933"/>
                      <a:gd name="connsiteY2" fmla="*/ 858636 h 928517"/>
                      <a:gd name="connsiteX3" fmla="*/ 552486 w 943933"/>
                      <a:gd name="connsiteY3" fmla="*/ 784662 h 928517"/>
                      <a:gd name="connsiteX4" fmla="*/ 943933 w 943933"/>
                      <a:gd name="connsiteY4" fmla="*/ 928517 h 928517"/>
                      <a:gd name="connsiteX0" fmla="*/ 233057 w 852561"/>
                      <a:gd name="connsiteY0" fmla="*/ 0 h 878441"/>
                      <a:gd name="connsiteX1" fmla="*/ 248967 w 852561"/>
                      <a:gd name="connsiteY1" fmla="*/ 353860 h 878441"/>
                      <a:gd name="connsiteX2" fmla="*/ 6609 w 852561"/>
                      <a:gd name="connsiteY2" fmla="*/ 858636 h 878441"/>
                      <a:gd name="connsiteX3" fmla="*/ 552486 w 852561"/>
                      <a:gd name="connsiteY3" fmla="*/ 784662 h 878441"/>
                      <a:gd name="connsiteX4" fmla="*/ 852561 w 852561"/>
                      <a:gd name="connsiteY4" fmla="*/ 863407 h 878441"/>
                      <a:gd name="connsiteX0" fmla="*/ 233057 w 852561"/>
                      <a:gd name="connsiteY0" fmla="*/ 0 h 878441"/>
                      <a:gd name="connsiteX1" fmla="*/ 248967 w 852561"/>
                      <a:gd name="connsiteY1" fmla="*/ 353860 h 878441"/>
                      <a:gd name="connsiteX2" fmla="*/ 6609 w 852561"/>
                      <a:gd name="connsiteY2" fmla="*/ 858636 h 878441"/>
                      <a:gd name="connsiteX3" fmla="*/ 552486 w 852561"/>
                      <a:gd name="connsiteY3" fmla="*/ 784662 h 878441"/>
                      <a:gd name="connsiteX4" fmla="*/ 852561 w 852561"/>
                      <a:gd name="connsiteY4" fmla="*/ 863407 h 878441"/>
                      <a:gd name="connsiteX0" fmla="*/ 231320 w 850824"/>
                      <a:gd name="connsiteY0" fmla="*/ 0 h 876448"/>
                      <a:gd name="connsiteX1" fmla="*/ 247230 w 850824"/>
                      <a:gd name="connsiteY1" fmla="*/ 353860 h 876448"/>
                      <a:gd name="connsiteX2" fmla="*/ 4872 w 850824"/>
                      <a:gd name="connsiteY2" fmla="*/ 858636 h 876448"/>
                      <a:gd name="connsiteX3" fmla="*/ 501484 w 850824"/>
                      <a:gd name="connsiteY3" fmla="*/ 771874 h 876448"/>
                      <a:gd name="connsiteX4" fmla="*/ 850824 w 850824"/>
                      <a:gd name="connsiteY4" fmla="*/ 863407 h 876448"/>
                      <a:gd name="connsiteX0" fmla="*/ 231320 w 850824"/>
                      <a:gd name="connsiteY0" fmla="*/ 0 h 880557"/>
                      <a:gd name="connsiteX1" fmla="*/ 247230 w 850824"/>
                      <a:gd name="connsiteY1" fmla="*/ 353860 h 880557"/>
                      <a:gd name="connsiteX2" fmla="*/ 4872 w 850824"/>
                      <a:gd name="connsiteY2" fmla="*/ 858636 h 880557"/>
                      <a:gd name="connsiteX3" fmla="*/ 501484 w 850824"/>
                      <a:gd name="connsiteY3" fmla="*/ 771874 h 880557"/>
                      <a:gd name="connsiteX4" fmla="*/ 850824 w 850824"/>
                      <a:gd name="connsiteY4" fmla="*/ 863407 h 880557"/>
                      <a:gd name="connsiteX0" fmla="*/ 231320 w 850824"/>
                      <a:gd name="connsiteY0" fmla="*/ 0 h 878347"/>
                      <a:gd name="connsiteX1" fmla="*/ 247230 w 850824"/>
                      <a:gd name="connsiteY1" fmla="*/ 353860 h 878347"/>
                      <a:gd name="connsiteX2" fmla="*/ 4872 w 850824"/>
                      <a:gd name="connsiteY2" fmla="*/ 858636 h 878347"/>
                      <a:gd name="connsiteX3" fmla="*/ 501484 w 850824"/>
                      <a:gd name="connsiteY3" fmla="*/ 771874 h 878347"/>
                      <a:gd name="connsiteX4" fmla="*/ 850824 w 850824"/>
                      <a:gd name="connsiteY4" fmla="*/ 863407 h 878347"/>
                      <a:gd name="connsiteX0" fmla="*/ 220235 w 839739"/>
                      <a:gd name="connsiteY0" fmla="*/ 0 h 902759"/>
                      <a:gd name="connsiteX1" fmla="*/ 236145 w 839739"/>
                      <a:gd name="connsiteY1" fmla="*/ 353860 h 902759"/>
                      <a:gd name="connsiteX2" fmla="*/ 5043 w 839739"/>
                      <a:gd name="connsiteY2" fmla="*/ 886796 h 902759"/>
                      <a:gd name="connsiteX3" fmla="*/ 490399 w 839739"/>
                      <a:gd name="connsiteY3" fmla="*/ 771874 h 902759"/>
                      <a:gd name="connsiteX4" fmla="*/ 839739 w 839739"/>
                      <a:gd name="connsiteY4" fmla="*/ 863407 h 902759"/>
                      <a:gd name="connsiteX0" fmla="*/ 219993 w 839497"/>
                      <a:gd name="connsiteY0" fmla="*/ 0 h 901457"/>
                      <a:gd name="connsiteX1" fmla="*/ 235903 w 839497"/>
                      <a:gd name="connsiteY1" fmla="*/ 353860 h 901457"/>
                      <a:gd name="connsiteX2" fmla="*/ 4801 w 839497"/>
                      <a:gd name="connsiteY2" fmla="*/ 886796 h 901457"/>
                      <a:gd name="connsiteX3" fmla="*/ 483042 w 839497"/>
                      <a:gd name="connsiteY3" fmla="*/ 761143 h 901457"/>
                      <a:gd name="connsiteX4" fmla="*/ 839497 w 839497"/>
                      <a:gd name="connsiteY4" fmla="*/ 863407 h 901457"/>
                      <a:gd name="connsiteX0" fmla="*/ 219993 w 839497"/>
                      <a:gd name="connsiteY0" fmla="*/ 0 h 902958"/>
                      <a:gd name="connsiteX1" fmla="*/ 235903 w 839497"/>
                      <a:gd name="connsiteY1" fmla="*/ 353860 h 902958"/>
                      <a:gd name="connsiteX2" fmla="*/ 4801 w 839497"/>
                      <a:gd name="connsiteY2" fmla="*/ 886796 h 902958"/>
                      <a:gd name="connsiteX3" fmla="*/ 483042 w 839497"/>
                      <a:gd name="connsiteY3" fmla="*/ 761143 h 902958"/>
                      <a:gd name="connsiteX4" fmla="*/ 839497 w 839497"/>
                      <a:gd name="connsiteY4" fmla="*/ 863407 h 902958"/>
                      <a:gd name="connsiteX0" fmla="*/ 220927 w 840431"/>
                      <a:gd name="connsiteY0" fmla="*/ 0 h 899959"/>
                      <a:gd name="connsiteX1" fmla="*/ 236837 w 840431"/>
                      <a:gd name="connsiteY1" fmla="*/ 353860 h 899959"/>
                      <a:gd name="connsiteX2" fmla="*/ 5735 w 840431"/>
                      <a:gd name="connsiteY2" fmla="*/ 886796 h 899959"/>
                      <a:gd name="connsiteX3" fmla="*/ 510807 w 840431"/>
                      <a:gd name="connsiteY3" fmla="*/ 736237 h 899959"/>
                      <a:gd name="connsiteX4" fmla="*/ 840431 w 840431"/>
                      <a:gd name="connsiteY4" fmla="*/ 863407 h 899959"/>
                      <a:gd name="connsiteX0" fmla="*/ 220628 w 840132"/>
                      <a:gd name="connsiteY0" fmla="*/ 0 h 903722"/>
                      <a:gd name="connsiteX1" fmla="*/ 236538 w 840132"/>
                      <a:gd name="connsiteY1" fmla="*/ 353860 h 903722"/>
                      <a:gd name="connsiteX2" fmla="*/ 5436 w 840132"/>
                      <a:gd name="connsiteY2" fmla="*/ 886796 h 903722"/>
                      <a:gd name="connsiteX3" fmla="*/ 502092 w 840132"/>
                      <a:gd name="connsiteY3" fmla="*/ 766777 h 903722"/>
                      <a:gd name="connsiteX4" fmla="*/ 840132 w 840132"/>
                      <a:gd name="connsiteY4" fmla="*/ 863407 h 903722"/>
                      <a:gd name="connsiteX0" fmla="*/ 213646 w 833150"/>
                      <a:gd name="connsiteY0" fmla="*/ 0 h 913381"/>
                      <a:gd name="connsiteX1" fmla="*/ 229556 w 833150"/>
                      <a:gd name="connsiteY1" fmla="*/ 353860 h 913381"/>
                      <a:gd name="connsiteX2" fmla="*/ 5558 w 833150"/>
                      <a:gd name="connsiteY2" fmla="*/ 897248 h 913381"/>
                      <a:gd name="connsiteX3" fmla="*/ 495110 w 833150"/>
                      <a:gd name="connsiteY3" fmla="*/ 766777 h 913381"/>
                      <a:gd name="connsiteX4" fmla="*/ 833150 w 833150"/>
                      <a:gd name="connsiteY4" fmla="*/ 863407 h 913381"/>
                      <a:gd name="connsiteX0" fmla="*/ 214300 w 833804"/>
                      <a:gd name="connsiteY0" fmla="*/ 0 h 912433"/>
                      <a:gd name="connsiteX1" fmla="*/ 230210 w 833804"/>
                      <a:gd name="connsiteY1" fmla="*/ 353860 h 912433"/>
                      <a:gd name="connsiteX2" fmla="*/ 6212 w 833804"/>
                      <a:gd name="connsiteY2" fmla="*/ 897248 h 912433"/>
                      <a:gd name="connsiteX3" fmla="*/ 495764 w 833804"/>
                      <a:gd name="connsiteY3" fmla="*/ 766777 h 912433"/>
                      <a:gd name="connsiteX4" fmla="*/ 833804 w 833804"/>
                      <a:gd name="connsiteY4" fmla="*/ 863407 h 912433"/>
                      <a:gd name="connsiteX0" fmla="*/ 214938 w 834442"/>
                      <a:gd name="connsiteY0" fmla="*/ 0 h 912277"/>
                      <a:gd name="connsiteX1" fmla="*/ 209980 w 834442"/>
                      <a:gd name="connsiteY1" fmla="*/ 373231 h 912277"/>
                      <a:gd name="connsiteX2" fmla="*/ 6850 w 834442"/>
                      <a:gd name="connsiteY2" fmla="*/ 897248 h 912277"/>
                      <a:gd name="connsiteX3" fmla="*/ 496402 w 834442"/>
                      <a:gd name="connsiteY3" fmla="*/ 766777 h 912277"/>
                      <a:gd name="connsiteX4" fmla="*/ 834442 w 834442"/>
                      <a:gd name="connsiteY4" fmla="*/ 863407 h 912277"/>
                      <a:gd name="connsiteX0" fmla="*/ 215386 w 834890"/>
                      <a:gd name="connsiteY0" fmla="*/ 0 h 912277"/>
                      <a:gd name="connsiteX1" fmla="*/ 210428 w 834890"/>
                      <a:gd name="connsiteY1" fmla="*/ 373231 h 912277"/>
                      <a:gd name="connsiteX2" fmla="*/ 7298 w 834890"/>
                      <a:gd name="connsiteY2" fmla="*/ 897248 h 912277"/>
                      <a:gd name="connsiteX3" fmla="*/ 496850 w 834890"/>
                      <a:gd name="connsiteY3" fmla="*/ 766777 h 912277"/>
                      <a:gd name="connsiteX4" fmla="*/ 834890 w 834890"/>
                      <a:gd name="connsiteY4" fmla="*/ 863407 h 9122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34890" h="912277">
                        <a:moveTo>
                          <a:pt x="215386" y="0"/>
                        </a:moveTo>
                        <a:cubicBezTo>
                          <a:pt x="278742" y="108751"/>
                          <a:pt x="261156" y="225840"/>
                          <a:pt x="210428" y="373231"/>
                        </a:cubicBezTo>
                        <a:cubicBezTo>
                          <a:pt x="159700" y="520622"/>
                          <a:pt x="-40439" y="831657"/>
                          <a:pt x="7298" y="897248"/>
                        </a:cubicBezTo>
                        <a:cubicBezTo>
                          <a:pt x="55035" y="962839"/>
                          <a:pt x="369587" y="794145"/>
                          <a:pt x="496850" y="766777"/>
                        </a:cubicBezTo>
                        <a:cubicBezTo>
                          <a:pt x="624113" y="739409"/>
                          <a:pt x="726932" y="711138"/>
                          <a:pt x="834890" y="863407"/>
                        </a:cubicBezTo>
                      </a:path>
                    </a:pathLst>
                  </a:custGeom>
                  <a:noFill/>
                  <a:ln>
                    <a:solidFill>
                      <a:srgbClr val="FF0000"/>
                    </a:solidFill>
                    <a:prstDash val="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86" name="Forme libre 85"/>
                  <p:cNvSpPr/>
                  <p:nvPr/>
                </p:nvSpPr>
                <p:spPr>
                  <a:xfrm rot="7749115">
                    <a:off x="9624545" y="4104855"/>
                    <a:ext cx="2612886" cy="2595833"/>
                  </a:xfrm>
                  <a:custGeom>
                    <a:avLst/>
                    <a:gdLst>
                      <a:gd name="connsiteX0" fmla="*/ 473573 w 909002"/>
                      <a:gd name="connsiteY0" fmla="*/ 0 h 740228"/>
                      <a:gd name="connsiteX1" fmla="*/ 386487 w 909002"/>
                      <a:gd name="connsiteY1" fmla="*/ 304800 h 740228"/>
                      <a:gd name="connsiteX2" fmla="*/ 3310 w 909002"/>
                      <a:gd name="connsiteY2" fmla="*/ 635726 h 740228"/>
                      <a:gd name="connsiteX3" fmla="*/ 630327 w 909002"/>
                      <a:gd name="connsiteY3" fmla="*/ 609600 h 740228"/>
                      <a:gd name="connsiteX4" fmla="*/ 909002 w 909002"/>
                      <a:gd name="connsiteY4" fmla="*/ 740228 h 740228"/>
                      <a:gd name="connsiteX0" fmla="*/ 436266 w 871695"/>
                      <a:gd name="connsiteY0" fmla="*/ 0 h 742826"/>
                      <a:gd name="connsiteX1" fmla="*/ 349180 w 871695"/>
                      <a:gd name="connsiteY1" fmla="*/ 304800 h 742826"/>
                      <a:gd name="connsiteX2" fmla="*/ 3614 w 871695"/>
                      <a:gd name="connsiteY2" fmla="*/ 733614 h 742826"/>
                      <a:gd name="connsiteX3" fmla="*/ 593020 w 871695"/>
                      <a:gd name="connsiteY3" fmla="*/ 609600 h 742826"/>
                      <a:gd name="connsiteX4" fmla="*/ 871695 w 871695"/>
                      <a:gd name="connsiteY4" fmla="*/ 740228 h 742826"/>
                      <a:gd name="connsiteX0" fmla="*/ 435469 w 870898"/>
                      <a:gd name="connsiteY0" fmla="*/ 0 h 744319"/>
                      <a:gd name="connsiteX1" fmla="*/ 348383 w 870898"/>
                      <a:gd name="connsiteY1" fmla="*/ 304800 h 744319"/>
                      <a:gd name="connsiteX2" fmla="*/ 2817 w 870898"/>
                      <a:gd name="connsiteY2" fmla="*/ 733614 h 744319"/>
                      <a:gd name="connsiteX3" fmla="*/ 560856 w 870898"/>
                      <a:gd name="connsiteY3" fmla="*/ 624752 h 744319"/>
                      <a:gd name="connsiteX4" fmla="*/ 870898 w 870898"/>
                      <a:gd name="connsiteY4" fmla="*/ 740228 h 744319"/>
                      <a:gd name="connsiteX0" fmla="*/ 435469 w 714985"/>
                      <a:gd name="connsiteY0" fmla="*/ 0 h 1318446"/>
                      <a:gd name="connsiteX1" fmla="*/ 348383 w 714985"/>
                      <a:gd name="connsiteY1" fmla="*/ 304800 h 1318446"/>
                      <a:gd name="connsiteX2" fmla="*/ 2817 w 714985"/>
                      <a:gd name="connsiteY2" fmla="*/ 733614 h 1318446"/>
                      <a:gd name="connsiteX3" fmla="*/ 560856 w 714985"/>
                      <a:gd name="connsiteY3" fmla="*/ 624752 h 1318446"/>
                      <a:gd name="connsiteX4" fmla="*/ 714985 w 714985"/>
                      <a:gd name="connsiteY4" fmla="*/ 1318446 h 1318446"/>
                      <a:gd name="connsiteX0" fmla="*/ 435469 w 940141"/>
                      <a:gd name="connsiteY0" fmla="*/ 0 h 803495"/>
                      <a:gd name="connsiteX1" fmla="*/ 348383 w 940141"/>
                      <a:gd name="connsiteY1" fmla="*/ 304800 h 803495"/>
                      <a:gd name="connsiteX2" fmla="*/ 2817 w 940141"/>
                      <a:gd name="connsiteY2" fmla="*/ 733614 h 803495"/>
                      <a:gd name="connsiteX3" fmla="*/ 560856 w 940141"/>
                      <a:gd name="connsiteY3" fmla="*/ 624752 h 803495"/>
                      <a:gd name="connsiteX4" fmla="*/ 940141 w 940141"/>
                      <a:gd name="connsiteY4" fmla="*/ 803495 h 803495"/>
                      <a:gd name="connsiteX0" fmla="*/ 435182 w 939854"/>
                      <a:gd name="connsiteY0" fmla="*/ 0 h 803495"/>
                      <a:gd name="connsiteX1" fmla="*/ 348096 w 939854"/>
                      <a:gd name="connsiteY1" fmla="*/ 304800 h 803495"/>
                      <a:gd name="connsiteX2" fmla="*/ 2530 w 939854"/>
                      <a:gd name="connsiteY2" fmla="*/ 733614 h 803495"/>
                      <a:gd name="connsiteX3" fmla="*/ 548407 w 939854"/>
                      <a:gd name="connsiteY3" fmla="*/ 659640 h 803495"/>
                      <a:gd name="connsiteX4" fmla="*/ 939854 w 939854"/>
                      <a:gd name="connsiteY4" fmla="*/ 803495 h 803495"/>
                      <a:gd name="connsiteX0" fmla="*/ 436545 w 941217"/>
                      <a:gd name="connsiteY0" fmla="*/ 0 h 803495"/>
                      <a:gd name="connsiteX1" fmla="*/ 311581 w 941217"/>
                      <a:gd name="connsiteY1" fmla="*/ 226384 h 803495"/>
                      <a:gd name="connsiteX2" fmla="*/ 3893 w 941217"/>
                      <a:gd name="connsiteY2" fmla="*/ 733614 h 803495"/>
                      <a:gd name="connsiteX3" fmla="*/ 549770 w 941217"/>
                      <a:gd name="connsiteY3" fmla="*/ 659640 h 803495"/>
                      <a:gd name="connsiteX4" fmla="*/ 941217 w 941217"/>
                      <a:gd name="connsiteY4" fmla="*/ 803495 h 803495"/>
                      <a:gd name="connsiteX0" fmla="*/ 287205 w 940931"/>
                      <a:gd name="connsiteY0" fmla="*/ 0 h 1011966"/>
                      <a:gd name="connsiteX1" fmla="*/ 311295 w 940931"/>
                      <a:gd name="connsiteY1" fmla="*/ 434855 h 1011966"/>
                      <a:gd name="connsiteX2" fmla="*/ 3607 w 940931"/>
                      <a:gd name="connsiteY2" fmla="*/ 942085 h 1011966"/>
                      <a:gd name="connsiteX3" fmla="*/ 549484 w 940931"/>
                      <a:gd name="connsiteY3" fmla="*/ 868111 h 1011966"/>
                      <a:gd name="connsiteX4" fmla="*/ 940931 w 940931"/>
                      <a:gd name="connsiteY4" fmla="*/ 1011966 h 1011966"/>
                      <a:gd name="connsiteX0" fmla="*/ 246594 w 940860"/>
                      <a:gd name="connsiteY0" fmla="*/ 0 h 895671"/>
                      <a:gd name="connsiteX1" fmla="*/ 311224 w 940860"/>
                      <a:gd name="connsiteY1" fmla="*/ 318560 h 895671"/>
                      <a:gd name="connsiteX2" fmla="*/ 3536 w 940860"/>
                      <a:gd name="connsiteY2" fmla="*/ 825790 h 895671"/>
                      <a:gd name="connsiteX3" fmla="*/ 549413 w 940860"/>
                      <a:gd name="connsiteY3" fmla="*/ 751816 h 895671"/>
                      <a:gd name="connsiteX4" fmla="*/ 940860 w 940860"/>
                      <a:gd name="connsiteY4" fmla="*/ 895671 h 895671"/>
                      <a:gd name="connsiteX0" fmla="*/ 75730 w 940588"/>
                      <a:gd name="connsiteY0" fmla="*/ 0 h 668200"/>
                      <a:gd name="connsiteX1" fmla="*/ 310952 w 940588"/>
                      <a:gd name="connsiteY1" fmla="*/ 91089 h 668200"/>
                      <a:gd name="connsiteX2" fmla="*/ 3264 w 940588"/>
                      <a:gd name="connsiteY2" fmla="*/ 598319 h 668200"/>
                      <a:gd name="connsiteX3" fmla="*/ 549141 w 940588"/>
                      <a:gd name="connsiteY3" fmla="*/ 524345 h 668200"/>
                      <a:gd name="connsiteX4" fmla="*/ 940588 w 940588"/>
                      <a:gd name="connsiteY4" fmla="*/ 668200 h 668200"/>
                      <a:gd name="connsiteX0" fmla="*/ 172701 w 940736"/>
                      <a:gd name="connsiteY0" fmla="*/ 0 h 627926"/>
                      <a:gd name="connsiteX1" fmla="*/ 311100 w 940736"/>
                      <a:gd name="connsiteY1" fmla="*/ 50815 h 627926"/>
                      <a:gd name="connsiteX2" fmla="*/ 3412 w 940736"/>
                      <a:gd name="connsiteY2" fmla="*/ 558045 h 627926"/>
                      <a:gd name="connsiteX3" fmla="*/ 549289 w 940736"/>
                      <a:gd name="connsiteY3" fmla="*/ 484071 h 627926"/>
                      <a:gd name="connsiteX4" fmla="*/ 940736 w 940736"/>
                      <a:gd name="connsiteY4" fmla="*/ 627926 h 627926"/>
                      <a:gd name="connsiteX0" fmla="*/ 129576 w 940669"/>
                      <a:gd name="connsiteY0" fmla="*/ 0 h 897266"/>
                      <a:gd name="connsiteX1" fmla="*/ 311033 w 940669"/>
                      <a:gd name="connsiteY1" fmla="*/ 320155 h 897266"/>
                      <a:gd name="connsiteX2" fmla="*/ 3345 w 940669"/>
                      <a:gd name="connsiteY2" fmla="*/ 827385 h 897266"/>
                      <a:gd name="connsiteX3" fmla="*/ 549222 w 940669"/>
                      <a:gd name="connsiteY3" fmla="*/ 753411 h 897266"/>
                      <a:gd name="connsiteX4" fmla="*/ 940669 w 940669"/>
                      <a:gd name="connsiteY4" fmla="*/ 897266 h 897266"/>
                      <a:gd name="connsiteX0" fmla="*/ 130759 w 941852"/>
                      <a:gd name="connsiteY0" fmla="*/ 0 h 897266"/>
                      <a:gd name="connsiteX1" fmla="*/ 281913 w 941852"/>
                      <a:gd name="connsiteY1" fmla="*/ 257422 h 897266"/>
                      <a:gd name="connsiteX2" fmla="*/ 4528 w 941852"/>
                      <a:gd name="connsiteY2" fmla="*/ 827385 h 897266"/>
                      <a:gd name="connsiteX3" fmla="*/ 550405 w 941852"/>
                      <a:gd name="connsiteY3" fmla="*/ 753411 h 897266"/>
                      <a:gd name="connsiteX4" fmla="*/ 941852 w 941852"/>
                      <a:gd name="connsiteY4" fmla="*/ 897266 h 897266"/>
                      <a:gd name="connsiteX0" fmla="*/ 130292 w 941385"/>
                      <a:gd name="connsiteY0" fmla="*/ 0 h 897266"/>
                      <a:gd name="connsiteX1" fmla="*/ 281446 w 941385"/>
                      <a:gd name="connsiteY1" fmla="*/ 257422 h 897266"/>
                      <a:gd name="connsiteX2" fmla="*/ 4061 w 941385"/>
                      <a:gd name="connsiteY2" fmla="*/ 827385 h 897266"/>
                      <a:gd name="connsiteX3" fmla="*/ 549938 w 941385"/>
                      <a:gd name="connsiteY3" fmla="*/ 753411 h 897266"/>
                      <a:gd name="connsiteX4" fmla="*/ 941385 w 941385"/>
                      <a:gd name="connsiteY4" fmla="*/ 897266 h 897266"/>
                      <a:gd name="connsiteX0" fmla="*/ 130292 w 941385"/>
                      <a:gd name="connsiteY0" fmla="*/ 41280 h 938546"/>
                      <a:gd name="connsiteX1" fmla="*/ 281446 w 941385"/>
                      <a:gd name="connsiteY1" fmla="*/ 298702 h 938546"/>
                      <a:gd name="connsiteX2" fmla="*/ 4061 w 941385"/>
                      <a:gd name="connsiteY2" fmla="*/ 868665 h 938546"/>
                      <a:gd name="connsiteX3" fmla="*/ 549938 w 941385"/>
                      <a:gd name="connsiteY3" fmla="*/ 794691 h 938546"/>
                      <a:gd name="connsiteX4" fmla="*/ 941385 w 941385"/>
                      <a:gd name="connsiteY4" fmla="*/ 938546 h 938546"/>
                      <a:gd name="connsiteX0" fmla="*/ 132882 w 943975"/>
                      <a:gd name="connsiteY0" fmla="*/ 31309 h 928575"/>
                      <a:gd name="connsiteX1" fmla="*/ 228174 w 943975"/>
                      <a:gd name="connsiteY1" fmla="*/ 417563 h 928575"/>
                      <a:gd name="connsiteX2" fmla="*/ 6651 w 943975"/>
                      <a:gd name="connsiteY2" fmla="*/ 858694 h 928575"/>
                      <a:gd name="connsiteX3" fmla="*/ 552528 w 943975"/>
                      <a:gd name="connsiteY3" fmla="*/ 784720 h 928575"/>
                      <a:gd name="connsiteX4" fmla="*/ 943975 w 943975"/>
                      <a:gd name="connsiteY4" fmla="*/ 928575 h 928575"/>
                      <a:gd name="connsiteX0" fmla="*/ 134038 w 945131"/>
                      <a:gd name="connsiteY0" fmla="*/ 31600 h 928866"/>
                      <a:gd name="connsiteX1" fmla="*/ 229330 w 945131"/>
                      <a:gd name="connsiteY1" fmla="*/ 417854 h 928866"/>
                      <a:gd name="connsiteX2" fmla="*/ 7807 w 945131"/>
                      <a:gd name="connsiteY2" fmla="*/ 858985 h 928866"/>
                      <a:gd name="connsiteX3" fmla="*/ 553684 w 945131"/>
                      <a:gd name="connsiteY3" fmla="*/ 785011 h 928866"/>
                      <a:gd name="connsiteX4" fmla="*/ 945131 w 945131"/>
                      <a:gd name="connsiteY4" fmla="*/ 928866 h 928866"/>
                      <a:gd name="connsiteX0" fmla="*/ 219492 w 945210"/>
                      <a:gd name="connsiteY0" fmla="*/ 30819 h 959352"/>
                      <a:gd name="connsiteX1" fmla="*/ 229409 w 945210"/>
                      <a:gd name="connsiteY1" fmla="*/ 448340 h 959352"/>
                      <a:gd name="connsiteX2" fmla="*/ 7886 w 945210"/>
                      <a:gd name="connsiteY2" fmla="*/ 889471 h 959352"/>
                      <a:gd name="connsiteX3" fmla="*/ 553763 w 945210"/>
                      <a:gd name="connsiteY3" fmla="*/ 815497 h 959352"/>
                      <a:gd name="connsiteX4" fmla="*/ 945210 w 945210"/>
                      <a:gd name="connsiteY4" fmla="*/ 959352 h 959352"/>
                      <a:gd name="connsiteX0" fmla="*/ 218162 w 943880"/>
                      <a:gd name="connsiteY0" fmla="*/ 34927 h 963460"/>
                      <a:gd name="connsiteX1" fmla="*/ 248914 w 943880"/>
                      <a:gd name="connsiteY1" fmla="*/ 388803 h 963460"/>
                      <a:gd name="connsiteX2" fmla="*/ 6556 w 943880"/>
                      <a:gd name="connsiteY2" fmla="*/ 893579 h 963460"/>
                      <a:gd name="connsiteX3" fmla="*/ 552433 w 943880"/>
                      <a:gd name="connsiteY3" fmla="*/ 819605 h 963460"/>
                      <a:gd name="connsiteX4" fmla="*/ 943880 w 943880"/>
                      <a:gd name="connsiteY4" fmla="*/ 963460 h 963460"/>
                      <a:gd name="connsiteX0" fmla="*/ 233057 w 943933"/>
                      <a:gd name="connsiteY0" fmla="*/ 34929 h 963446"/>
                      <a:gd name="connsiteX1" fmla="*/ 248967 w 943933"/>
                      <a:gd name="connsiteY1" fmla="*/ 388789 h 963446"/>
                      <a:gd name="connsiteX2" fmla="*/ 6609 w 943933"/>
                      <a:gd name="connsiteY2" fmla="*/ 893565 h 963446"/>
                      <a:gd name="connsiteX3" fmla="*/ 552486 w 943933"/>
                      <a:gd name="connsiteY3" fmla="*/ 819591 h 963446"/>
                      <a:gd name="connsiteX4" fmla="*/ 943933 w 943933"/>
                      <a:gd name="connsiteY4" fmla="*/ 963446 h 963446"/>
                      <a:gd name="connsiteX0" fmla="*/ 233057 w 943933"/>
                      <a:gd name="connsiteY0" fmla="*/ 0 h 928517"/>
                      <a:gd name="connsiteX1" fmla="*/ 248967 w 943933"/>
                      <a:gd name="connsiteY1" fmla="*/ 353860 h 928517"/>
                      <a:gd name="connsiteX2" fmla="*/ 6609 w 943933"/>
                      <a:gd name="connsiteY2" fmla="*/ 858636 h 928517"/>
                      <a:gd name="connsiteX3" fmla="*/ 552486 w 943933"/>
                      <a:gd name="connsiteY3" fmla="*/ 784662 h 928517"/>
                      <a:gd name="connsiteX4" fmla="*/ 943933 w 943933"/>
                      <a:gd name="connsiteY4" fmla="*/ 928517 h 928517"/>
                      <a:gd name="connsiteX0" fmla="*/ 233057 w 852561"/>
                      <a:gd name="connsiteY0" fmla="*/ 0 h 878441"/>
                      <a:gd name="connsiteX1" fmla="*/ 248967 w 852561"/>
                      <a:gd name="connsiteY1" fmla="*/ 353860 h 878441"/>
                      <a:gd name="connsiteX2" fmla="*/ 6609 w 852561"/>
                      <a:gd name="connsiteY2" fmla="*/ 858636 h 878441"/>
                      <a:gd name="connsiteX3" fmla="*/ 552486 w 852561"/>
                      <a:gd name="connsiteY3" fmla="*/ 784662 h 878441"/>
                      <a:gd name="connsiteX4" fmla="*/ 852561 w 852561"/>
                      <a:gd name="connsiteY4" fmla="*/ 863407 h 878441"/>
                      <a:gd name="connsiteX0" fmla="*/ 233057 w 852561"/>
                      <a:gd name="connsiteY0" fmla="*/ 0 h 878441"/>
                      <a:gd name="connsiteX1" fmla="*/ 248967 w 852561"/>
                      <a:gd name="connsiteY1" fmla="*/ 353860 h 878441"/>
                      <a:gd name="connsiteX2" fmla="*/ 6609 w 852561"/>
                      <a:gd name="connsiteY2" fmla="*/ 858636 h 878441"/>
                      <a:gd name="connsiteX3" fmla="*/ 552486 w 852561"/>
                      <a:gd name="connsiteY3" fmla="*/ 784662 h 878441"/>
                      <a:gd name="connsiteX4" fmla="*/ 852561 w 852561"/>
                      <a:gd name="connsiteY4" fmla="*/ 863407 h 878441"/>
                      <a:gd name="connsiteX0" fmla="*/ 231320 w 850824"/>
                      <a:gd name="connsiteY0" fmla="*/ 0 h 876448"/>
                      <a:gd name="connsiteX1" fmla="*/ 247230 w 850824"/>
                      <a:gd name="connsiteY1" fmla="*/ 353860 h 876448"/>
                      <a:gd name="connsiteX2" fmla="*/ 4872 w 850824"/>
                      <a:gd name="connsiteY2" fmla="*/ 858636 h 876448"/>
                      <a:gd name="connsiteX3" fmla="*/ 501484 w 850824"/>
                      <a:gd name="connsiteY3" fmla="*/ 771874 h 876448"/>
                      <a:gd name="connsiteX4" fmla="*/ 850824 w 850824"/>
                      <a:gd name="connsiteY4" fmla="*/ 863407 h 876448"/>
                      <a:gd name="connsiteX0" fmla="*/ 231320 w 850824"/>
                      <a:gd name="connsiteY0" fmla="*/ 0 h 880557"/>
                      <a:gd name="connsiteX1" fmla="*/ 247230 w 850824"/>
                      <a:gd name="connsiteY1" fmla="*/ 353860 h 880557"/>
                      <a:gd name="connsiteX2" fmla="*/ 4872 w 850824"/>
                      <a:gd name="connsiteY2" fmla="*/ 858636 h 880557"/>
                      <a:gd name="connsiteX3" fmla="*/ 501484 w 850824"/>
                      <a:gd name="connsiteY3" fmla="*/ 771874 h 880557"/>
                      <a:gd name="connsiteX4" fmla="*/ 850824 w 850824"/>
                      <a:gd name="connsiteY4" fmla="*/ 863407 h 880557"/>
                      <a:gd name="connsiteX0" fmla="*/ 231320 w 850824"/>
                      <a:gd name="connsiteY0" fmla="*/ 0 h 878347"/>
                      <a:gd name="connsiteX1" fmla="*/ 247230 w 850824"/>
                      <a:gd name="connsiteY1" fmla="*/ 353860 h 878347"/>
                      <a:gd name="connsiteX2" fmla="*/ 4872 w 850824"/>
                      <a:gd name="connsiteY2" fmla="*/ 858636 h 878347"/>
                      <a:gd name="connsiteX3" fmla="*/ 501484 w 850824"/>
                      <a:gd name="connsiteY3" fmla="*/ 771874 h 878347"/>
                      <a:gd name="connsiteX4" fmla="*/ 850824 w 850824"/>
                      <a:gd name="connsiteY4" fmla="*/ 863407 h 878347"/>
                      <a:gd name="connsiteX0" fmla="*/ 220235 w 839739"/>
                      <a:gd name="connsiteY0" fmla="*/ 0 h 902759"/>
                      <a:gd name="connsiteX1" fmla="*/ 236145 w 839739"/>
                      <a:gd name="connsiteY1" fmla="*/ 353860 h 902759"/>
                      <a:gd name="connsiteX2" fmla="*/ 5043 w 839739"/>
                      <a:gd name="connsiteY2" fmla="*/ 886796 h 902759"/>
                      <a:gd name="connsiteX3" fmla="*/ 490399 w 839739"/>
                      <a:gd name="connsiteY3" fmla="*/ 771874 h 902759"/>
                      <a:gd name="connsiteX4" fmla="*/ 839739 w 839739"/>
                      <a:gd name="connsiteY4" fmla="*/ 863407 h 902759"/>
                      <a:gd name="connsiteX0" fmla="*/ 219993 w 839497"/>
                      <a:gd name="connsiteY0" fmla="*/ 0 h 901457"/>
                      <a:gd name="connsiteX1" fmla="*/ 235903 w 839497"/>
                      <a:gd name="connsiteY1" fmla="*/ 353860 h 901457"/>
                      <a:gd name="connsiteX2" fmla="*/ 4801 w 839497"/>
                      <a:gd name="connsiteY2" fmla="*/ 886796 h 901457"/>
                      <a:gd name="connsiteX3" fmla="*/ 483042 w 839497"/>
                      <a:gd name="connsiteY3" fmla="*/ 761143 h 901457"/>
                      <a:gd name="connsiteX4" fmla="*/ 839497 w 839497"/>
                      <a:gd name="connsiteY4" fmla="*/ 863407 h 901457"/>
                      <a:gd name="connsiteX0" fmla="*/ 219993 w 839497"/>
                      <a:gd name="connsiteY0" fmla="*/ 0 h 902958"/>
                      <a:gd name="connsiteX1" fmla="*/ 235903 w 839497"/>
                      <a:gd name="connsiteY1" fmla="*/ 353860 h 902958"/>
                      <a:gd name="connsiteX2" fmla="*/ 4801 w 839497"/>
                      <a:gd name="connsiteY2" fmla="*/ 886796 h 902958"/>
                      <a:gd name="connsiteX3" fmla="*/ 483042 w 839497"/>
                      <a:gd name="connsiteY3" fmla="*/ 761143 h 902958"/>
                      <a:gd name="connsiteX4" fmla="*/ 839497 w 839497"/>
                      <a:gd name="connsiteY4" fmla="*/ 863407 h 902958"/>
                      <a:gd name="connsiteX0" fmla="*/ 220927 w 840431"/>
                      <a:gd name="connsiteY0" fmla="*/ 0 h 899959"/>
                      <a:gd name="connsiteX1" fmla="*/ 236837 w 840431"/>
                      <a:gd name="connsiteY1" fmla="*/ 353860 h 899959"/>
                      <a:gd name="connsiteX2" fmla="*/ 5735 w 840431"/>
                      <a:gd name="connsiteY2" fmla="*/ 886796 h 899959"/>
                      <a:gd name="connsiteX3" fmla="*/ 510807 w 840431"/>
                      <a:gd name="connsiteY3" fmla="*/ 736237 h 899959"/>
                      <a:gd name="connsiteX4" fmla="*/ 840431 w 840431"/>
                      <a:gd name="connsiteY4" fmla="*/ 863407 h 899959"/>
                      <a:gd name="connsiteX0" fmla="*/ 220628 w 840132"/>
                      <a:gd name="connsiteY0" fmla="*/ 0 h 903722"/>
                      <a:gd name="connsiteX1" fmla="*/ 236538 w 840132"/>
                      <a:gd name="connsiteY1" fmla="*/ 353860 h 903722"/>
                      <a:gd name="connsiteX2" fmla="*/ 5436 w 840132"/>
                      <a:gd name="connsiteY2" fmla="*/ 886796 h 903722"/>
                      <a:gd name="connsiteX3" fmla="*/ 502092 w 840132"/>
                      <a:gd name="connsiteY3" fmla="*/ 766777 h 903722"/>
                      <a:gd name="connsiteX4" fmla="*/ 840132 w 840132"/>
                      <a:gd name="connsiteY4" fmla="*/ 863407 h 903722"/>
                      <a:gd name="connsiteX0" fmla="*/ 213646 w 833150"/>
                      <a:gd name="connsiteY0" fmla="*/ 0 h 913381"/>
                      <a:gd name="connsiteX1" fmla="*/ 229556 w 833150"/>
                      <a:gd name="connsiteY1" fmla="*/ 353860 h 913381"/>
                      <a:gd name="connsiteX2" fmla="*/ 5558 w 833150"/>
                      <a:gd name="connsiteY2" fmla="*/ 897248 h 913381"/>
                      <a:gd name="connsiteX3" fmla="*/ 495110 w 833150"/>
                      <a:gd name="connsiteY3" fmla="*/ 766777 h 913381"/>
                      <a:gd name="connsiteX4" fmla="*/ 833150 w 833150"/>
                      <a:gd name="connsiteY4" fmla="*/ 863407 h 913381"/>
                      <a:gd name="connsiteX0" fmla="*/ 214300 w 833804"/>
                      <a:gd name="connsiteY0" fmla="*/ 0 h 912433"/>
                      <a:gd name="connsiteX1" fmla="*/ 230210 w 833804"/>
                      <a:gd name="connsiteY1" fmla="*/ 353860 h 912433"/>
                      <a:gd name="connsiteX2" fmla="*/ 6212 w 833804"/>
                      <a:gd name="connsiteY2" fmla="*/ 897248 h 912433"/>
                      <a:gd name="connsiteX3" fmla="*/ 495764 w 833804"/>
                      <a:gd name="connsiteY3" fmla="*/ 766777 h 912433"/>
                      <a:gd name="connsiteX4" fmla="*/ 833804 w 833804"/>
                      <a:gd name="connsiteY4" fmla="*/ 863407 h 912433"/>
                      <a:gd name="connsiteX0" fmla="*/ 214938 w 834442"/>
                      <a:gd name="connsiteY0" fmla="*/ 0 h 912277"/>
                      <a:gd name="connsiteX1" fmla="*/ 209980 w 834442"/>
                      <a:gd name="connsiteY1" fmla="*/ 373231 h 912277"/>
                      <a:gd name="connsiteX2" fmla="*/ 6850 w 834442"/>
                      <a:gd name="connsiteY2" fmla="*/ 897248 h 912277"/>
                      <a:gd name="connsiteX3" fmla="*/ 496402 w 834442"/>
                      <a:gd name="connsiteY3" fmla="*/ 766777 h 912277"/>
                      <a:gd name="connsiteX4" fmla="*/ 834442 w 834442"/>
                      <a:gd name="connsiteY4" fmla="*/ 863407 h 912277"/>
                      <a:gd name="connsiteX0" fmla="*/ 215386 w 834890"/>
                      <a:gd name="connsiteY0" fmla="*/ 0 h 912277"/>
                      <a:gd name="connsiteX1" fmla="*/ 210428 w 834890"/>
                      <a:gd name="connsiteY1" fmla="*/ 373231 h 912277"/>
                      <a:gd name="connsiteX2" fmla="*/ 7298 w 834890"/>
                      <a:gd name="connsiteY2" fmla="*/ 897248 h 912277"/>
                      <a:gd name="connsiteX3" fmla="*/ 496850 w 834890"/>
                      <a:gd name="connsiteY3" fmla="*/ 766777 h 912277"/>
                      <a:gd name="connsiteX4" fmla="*/ 834890 w 834890"/>
                      <a:gd name="connsiteY4" fmla="*/ 863407 h 912277"/>
                      <a:gd name="connsiteX0" fmla="*/ 85268 w 704772"/>
                      <a:gd name="connsiteY0" fmla="*/ 0 h 863407"/>
                      <a:gd name="connsiteX1" fmla="*/ 80310 w 704772"/>
                      <a:gd name="connsiteY1" fmla="*/ 373231 h 863407"/>
                      <a:gd name="connsiteX2" fmla="*/ 12511 w 704772"/>
                      <a:gd name="connsiteY2" fmla="*/ 775630 h 863407"/>
                      <a:gd name="connsiteX3" fmla="*/ 366732 w 704772"/>
                      <a:gd name="connsiteY3" fmla="*/ 766777 h 863407"/>
                      <a:gd name="connsiteX4" fmla="*/ 704772 w 704772"/>
                      <a:gd name="connsiteY4" fmla="*/ 863407 h 863407"/>
                      <a:gd name="connsiteX0" fmla="*/ 84578 w 704082"/>
                      <a:gd name="connsiteY0" fmla="*/ 0 h 863407"/>
                      <a:gd name="connsiteX1" fmla="*/ 84286 w 704082"/>
                      <a:gd name="connsiteY1" fmla="*/ 373710 h 863407"/>
                      <a:gd name="connsiteX2" fmla="*/ 11821 w 704082"/>
                      <a:gd name="connsiteY2" fmla="*/ 775630 h 863407"/>
                      <a:gd name="connsiteX3" fmla="*/ 366042 w 704082"/>
                      <a:gd name="connsiteY3" fmla="*/ 766777 h 863407"/>
                      <a:gd name="connsiteX4" fmla="*/ 704082 w 704082"/>
                      <a:gd name="connsiteY4" fmla="*/ 863407 h 863407"/>
                      <a:gd name="connsiteX0" fmla="*/ 85725 w 705229"/>
                      <a:gd name="connsiteY0" fmla="*/ 0 h 863407"/>
                      <a:gd name="connsiteX1" fmla="*/ 85433 w 705229"/>
                      <a:gd name="connsiteY1" fmla="*/ 373710 h 863407"/>
                      <a:gd name="connsiteX2" fmla="*/ 12968 w 705229"/>
                      <a:gd name="connsiteY2" fmla="*/ 775630 h 863407"/>
                      <a:gd name="connsiteX3" fmla="*/ 367189 w 705229"/>
                      <a:gd name="connsiteY3" fmla="*/ 766777 h 863407"/>
                      <a:gd name="connsiteX4" fmla="*/ 705229 w 705229"/>
                      <a:gd name="connsiteY4" fmla="*/ 863407 h 863407"/>
                      <a:gd name="connsiteX0" fmla="*/ 111780 w 704440"/>
                      <a:gd name="connsiteY0" fmla="*/ 0 h 766061"/>
                      <a:gd name="connsiteX1" fmla="*/ 84644 w 704440"/>
                      <a:gd name="connsiteY1" fmla="*/ 276364 h 766061"/>
                      <a:gd name="connsiteX2" fmla="*/ 12179 w 704440"/>
                      <a:gd name="connsiteY2" fmla="*/ 678284 h 766061"/>
                      <a:gd name="connsiteX3" fmla="*/ 366400 w 704440"/>
                      <a:gd name="connsiteY3" fmla="*/ 669431 h 766061"/>
                      <a:gd name="connsiteX4" fmla="*/ 704440 w 704440"/>
                      <a:gd name="connsiteY4" fmla="*/ 766061 h 766061"/>
                      <a:gd name="connsiteX0" fmla="*/ 110137 w 702797"/>
                      <a:gd name="connsiteY0" fmla="*/ 0 h 766061"/>
                      <a:gd name="connsiteX1" fmla="*/ 94796 w 702797"/>
                      <a:gd name="connsiteY1" fmla="*/ 303139 h 766061"/>
                      <a:gd name="connsiteX2" fmla="*/ 10536 w 702797"/>
                      <a:gd name="connsiteY2" fmla="*/ 678284 h 766061"/>
                      <a:gd name="connsiteX3" fmla="*/ 364757 w 702797"/>
                      <a:gd name="connsiteY3" fmla="*/ 669431 h 766061"/>
                      <a:gd name="connsiteX4" fmla="*/ 702797 w 702797"/>
                      <a:gd name="connsiteY4" fmla="*/ 766061 h 766061"/>
                      <a:gd name="connsiteX0" fmla="*/ 111134 w 703794"/>
                      <a:gd name="connsiteY0" fmla="*/ 0 h 766061"/>
                      <a:gd name="connsiteX1" fmla="*/ 95793 w 703794"/>
                      <a:gd name="connsiteY1" fmla="*/ 303139 h 766061"/>
                      <a:gd name="connsiteX2" fmla="*/ 11533 w 703794"/>
                      <a:gd name="connsiteY2" fmla="*/ 678284 h 766061"/>
                      <a:gd name="connsiteX3" fmla="*/ 365754 w 703794"/>
                      <a:gd name="connsiteY3" fmla="*/ 669431 h 766061"/>
                      <a:gd name="connsiteX4" fmla="*/ 703794 w 703794"/>
                      <a:gd name="connsiteY4" fmla="*/ 766061 h 766061"/>
                      <a:gd name="connsiteX0" fmla="*/ 133158 w 703060"/>
                      <a:gd name="connsiteY0" fmla="*/ 0 h 778414"/>
                      <a:gd name="connsiteX1" fmla="*/ 95059 w 703060"/>
                      <a:gd name="connsiteY1" fmla="*/ 315492 h 778414"/>
                      <a:gd name="connsiteX2" fmla="*/ 10799 w 703060"/>
                      <a:gd name="connsiteY2" fmla="*/ 690637 h 778414"/>
                      <a:gd name="connsiteX3" fmla="*/ 365020 w 703060"/>
                      <a:gd name="connsiteY3" fmla="*/ 681784 h 778414"/>
                      <a:gd name="connsiteX4" fmla="*/ 703060 w 703060"/>
                      <a:gd name="connsiteY4" fmla="*/ 778414 h 778414"/>
                      <a:gd name="connsiteX0" fmla="*/ 132452 w 702354"/>
                      <a:gd name="connsiteY0" fmla="*/ 0 h 778414"/>
                      <a:gd name="connsiteX1" fmla="*/ 99797 w 702354"/>
                      <a:gd name="connsiteY1" fmla="*/ 328402 h 778414"/>
                      <a:gd name="connsiteX2" fmla="*/ 10093 w 702354"/>
                      <a:gd name="connsiteY2" fmla="*/ 690637 h 778414"/>
                      <a:gd name="connsiteX3" fmla="*/ 364314 w 702354"/>
                      <a:gd name="connsiteY3" fmla="*/ 681784 h 778414"/>
                      <a:gd name="connsiteX4" fmla="*/ 702354 w 702354"/>
                      <a:gd name="connsiteY4" fmla="*/ 778414 h 778414"/>
                      <a:gd name="connsiteX0" fmla="*/ 133296 w 703198"/>
                      <a:gd name="connsiteY0" fmla="*/ 0 h 778414"/>
                      <a:gd name="connsiteX1" fmla="*/ 100641 w 703198"/>
                      <a:gd name="connsiteY1" fmla="*/ 328402 h 778414"/>
                      <a:gd name="connsiteX2" fmla="*/ 10937 w 703198"/>
                      <a:gd name="connsiteY2" fmla="*/ 690637 h 778414"/>
                      <a:gd name="connsiteX3" fmla="*/ 365158 w 703198"/>
                      <a:gd name="connsiteY3" fmla="*/ 681784 h 778414"/>
                      <a:gd name="connsiteX4" fmla="*/ 703198 w 703198"/>
                      <a:gd name="connsiteY4" fmla="*/ 778414 h 778414"/>
                      <a:gd name="connsiteX0" fmla="*/ 119784 w 689686"/>
                      <a:gd name="connsiteY0" fmla="*/ 0 h 778414"/>
                      <a:gd name="connsiteX1" fmla="*/ 87129 w 689686"/>
                      <a:gd name="connsiteY1" fmla="*/ 328402 h 778414"/>
                      <a:gd name="connsiteX2" fmla="*/ 10946 w 689686"/>
                      <a:gd name="connsiteY2" fmla="*/ 709478 h 778414"/>
                      <a:gd name="connsiteX3" fmla="*/ 351646 w 689686"/>
                      <a:gd name="connsiteY3" fmla="*/ 681784 h 778414"/>
                      <a:gd name="connsiteX4" fmla="*/ 689686 w 689686"/>
                      <a:gd name="connsiteY4" fmla="*/ 778414 h 778414"/>
                      <a:gd name="connsiteX0" fmla="*/ 119784 w 689686"/>
                      <a:gd name="connsiteY0" fmla="*/ 0 h 778414"/>
                      <a:gd name="connsiteX1" fmla="*/ 87129 w 689686"/>
                      <a:gd name="connsiteY1" fmla="*/ 328402 h 778414"/>
                      <a:gd name="connsiteX2" fmla="*/ 10946 w 689686"/>
                      <a:gd name="connsiteY2" fmla="*/ 709478 h 778414"/>
                      <a:gd name="connsiteX3" fmla="*/ 351646 w 689686"/>
                      <a:gd name="connsiteY3" fmla="*/ 681784 h 778414"/>
                      <a:gd name="connsiteX4" fmla="*/ 689686 w 689686"/>
                      <a:gd name="connsiteY4" fmla="*/ 778414 h 778414"/>
                      <a:gd name="connsiteX0" fmla="*/ 120938 w 690840"/>
                      <a:gd name="connsiteY0" fmla="*/ 0 h 778414"/>
                      <a:gd name="connsiteX1" fmla="*/ 88283 w 690840"/>
                      <a:gd name="connsiteY1" fmla="*/ 328402 h 778414"/>
                      <a:gd name="connsiteX2" fmla="*/ 12100 w 690840"/>
                      <a:gd name="connsiteY2" fmla="*/ 709478 h 778414"/>
                      <a:gd name="connsiteX3" fmla="*/ 352800 w 690840"/>
                      <a:gd name="connsiteY3" fmla="*/ 681784 h 778414"/>
                      <a:gd name="connsiteX4" fmla="*/ 690840 w 690840"/>
                      <a:gd name="connsiteY4" fmla="*/ 778414 h 778414"/>
                      <a:gd name="connsiteX0" fmla="*/ 121584 w 691486"/>
                      <a:gd name="connsiteY0" fmla="*/ 0 h 778414"/>
                      <a:gd name="connsiteX1" fmla="*/ 88929 w 691486"/>
                      <a:gd name="connsiteY1" fmla="*/ 328402 h 778414"/>
                      <a:gd name="connsiteX2" fmla="*/ 10814 w 691486"/>
                      <a:gd name="connsiteY2" fmla="*/ 706786 h 778414"/>
                      <a:gd name="connsiteX3" fmla="*/ 353446 w 691486"/>
                      <a:gd name="connsiteY3" fmla="*/ 681784 h 778414"/>
                      <a:gd name="connsiteX4" fmla="*/ 691486 w 691486"/>
                      <a:gd name="connsiteY4" fmla="*/ 778414 h 778414"/>
                      <a:gd name="connsiteX0" fmla="*/ 122417 w 692319"/>
                      <a:gd name="connsiteY0" fmla="*/ 0 h 778414"/>
                      <a:gd name="connsiteX1" fmla="*/ 89762 w 692319"/>
                      <a:gd name="connsiteY1" fmla="*/ 328402 h 778414"/>
                      <a:gd name="connsiteX2" fmla="*/ 11647 w 692319"/>
                      <a:gd name="connsiteY2" fmla="*/ 706786 h 778414"/>
                      <a:gd name="connsiteX3" fmla="*/ 354279 w 692319"/>
                      <a:gd name="connsiteY3" fmla="*/ 681784 h 778414"/>
                      <a:gd name="connsiteX4" fmla="*/ 692319 w 692319"/>
                      <a:gd name="connsiteY4" fmla="*/ 778414 h 778414"/>
                      <a:gd name="connsiteX0" fmla="*/ 120719 w 690621"/>
                      <a:gd name="connsiteY0" fmla="*/ 0 h 778414"/>
                      <a:gd name="connsiteX1" fmla="*/ 100094 w 690621"/>
                      <a:gd name="connsiteY1" fmla="*/ 339668 h 778414"/>
                      <a:gd name="connsiteX2" fmla="*/ 9949 w 690621"/>
                      <a:gd name="connsiteY2" fmla="*/ 706786 h 778414"/>
                      <a:gd name="connsiteX3" fmla="*/ 352581 w 690621"/>
                      <a:gd name="connsiteY3" fmla="*/ 681784 h 778414"/>
                      <a:gd name="connsiteX4" fmla="*/ 690621 w 690621"/>
                      <a:gd name="connsiteY4" fmla="*/ 778414 h 7784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90621" h="778414">
                        <a:moveTo>
                          <a:pt x="120719" y="0"/>
                        </a:moveTo>
                        <a:cubicBezTo>
                          <a:pt x="184075" y="108751"/>
                          <a:pt x="129096" y="225562"/>
                          <a:pt x="100094" y="339668"/>
                        </a:cubicBezTo>
                        <a:cubicBezTo>
                          <a:pt x="71092" y="453774"/>
                          <a:pt x="-32132" y="649767"/>
                          <a:pt x="9949" y="706786"/>
                        </a:cubicBezTo>
                        <a:cubicBezTo>
                          <a:pt x="52030" y="763805"/>
                          <a:pt x="225318" y="709152"/>
                          <a:pt x="352581" y="681784"/>
                        </a:cubicBezTo>
                        <a:cubicBezTo>
                          <a:pt x="479844" y="654416"/>
                          <a:pt x="582663" y="626145"/>
                          <a:pt x="690621" y="778414"/>
                        </a:cubicBezTo>
                      </a:path>
                    </a:pathLst>
                  </a:custGeom>
                  <a:no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87" name="Forme libre 86"/>
                  <p:cNvSpPr/>
                  <p:nvPr/>
                </p:nvSpPr>
                <p:spPr>
                  <a:xfrm rot="7749115">
                    <a:off x="7719151" y="4203931"/>
                    <a:ext cx="2612886" cy="2595833"/>
                  </a:xfrm>
                  <a:custGeom>
                    <a:avLst/>
                    <a:gdLst>
                      <a:gd name="connsiteX0" fmla="*/ 473573 w 909002"/>
                      <a:gd name="connsiteY0" fmla="*/ 0 h 740228"/>
                      <a:gd name="connsiteX1" fmla="*/ 386487 w 909002"/>
                      <a:gd name="connsiteY1" fmla="*/ 304800 h 740228"/>
                      <a:gd name="connsiteX2" fmla="*/ 3310 w 909002"/>
                      <a:gd name="connsiteY2" fmla="*/ 635726 h 740228"/>
                      <a:gd name="connsiteX3" fmla="*/ 630327 w 909002"/>
                      <a:gd name="connsiteY3" fmla="*/ 609600 h 740228"/>
                      <a:gd name="connsiteX4" fmla="*/ 909002 w 909002"/>
                      <a:gd name="connsiteY4" fmla="*/ 740228 h 740228"/>
                      <a:gd name="connsiteX0" fmla="*/ 436266 w 871695"/>
                      <a:gd name="connsiteY0" fmla="*/ 0 h 742826"/>
                      <a:gd name="connsiteX1" fmla="*/ 349180 w 871695"/>
                      <a:gd name="connsiteY1" fmla="*/ 304800 h 742826"/>
                      <a:gd name="connsiteX2" fmla="*/ 3614 w 871695"/>
                      <a:gd name="connsiteY2" fmla="*/ 733614 h 742826"/>
                      <a:gd name="connsiteX3" fmla="*/ 593020 w 871695"/>
                      <a:gd name="connsiteY3" fmla="*/ 609600 h 742826"/>
                      <a:gd name="connsiteX4" fmla="*/ 871695 w 871695"/>
                      <a:gd name="connsiteY4" fmla="*/ 740228 h 742826"/>
                      <a:gd name="connsiteX0" fmla="*/ 435469 w 870898"/>
                      <a:gd name="connsiteY0" fmla="*/ 0 h 744319"/>
                      <a:gd name="connsiteX1" fmla="*/ 348383 w 870898"/>
                      <a:gd name="connsiteY1" fmla="*/ 304800 h 744319"/>
                      <a:gd name="connsiteX2" fmla="*/ 2817 w 870898"/>
                      <a:gd name="connsiteY2" fmla="*/ 733614 h 744319"/>
                      <a:gd name="connsiteX3" fmla="*/ 560856 w 870898"/>
                      <a:gd name="connsiteY3" fmla="*/ 624752 h 744319"/>
                      <a:gd name="connsiteX4" fmla="*/ 870898 w 870898"/>
                      <a:gd name="connsiteY4" fmla="*/ 740228 h 744319"/>
                      <a:gd name="connsiteX0" fmla="*/ 435469 w 714985"/>
                      <a:gd name="connsiteY0" fmla="*/ 0 h 1318446"/>
                      <a:gd name="connsiteX1" fmla="*/ 348383 w 714985"/>
                      <a:gd name="connsiteY1" fmla="*/ 304800 h 1318446"/>
                      <a:gd name="connsiteX2" fmla="*/ 2817 w 714985"/>
                      <a:gd name="connsiteY2" fmla="*/ 733614 h 1318446"/>
                      <a:gd name="connsiteX3" fmla="*/ 560856 w 714985"/>
                      <a:gd name="connsiteY3" fmla="*/ 624752 h 1318446"/>
                      <a:gd name="connsiteX4" fmla="*/ 714985 w 714985"/>
                      <a:gd name="connsiteY4" fmla="*/ 1318446 h 1318446"/>
                      <a:gd name="connsiteX0" fmla="*/ 435469 w 940141"/>
                      <a:gd name="connsiteY0" fmla="*/ 0 h 803495"/>
                      <a:gd name="connsiteX1" fmla="*/ 348383 w 940141"/>
                      <a:gd name="connsiteY1" fmla="*/ 304800 h 803495"/>
                      <a:gd name="connsiteX2" fmla="*/ 2817 w 940141"/>
                      <a:gd name="connsiteY2" fmla="*/ 733614 h 803495"/>
                      <a:gd name="connsiteX3" fmla="*/ 560856 w 940141"/>
                      <a:gd name="connsiteY3" fmla="*/ 624752 h 803495"/>
                      <a:gd name="connsiteX4" fmla="*/ 940141 w 940141"/>
                      <a:gd name="connsiteY4" fmla="*/ 803495 h 803495"/>
                      <a:gd name="connsiteX0" fmla="*/ 435182 w 939854"/>
                      <a:gd name="connsiteY0" fmla="*/ 0 h 803495"/>
                      <a:gd name="connsiteX1" fmla="*/ 348096 w 939854"/>
                      <a:gd name="connsiteY1" fmla="*/ 304800 h 803495"/>
                      <a:gd name="connsiteX2" fmla="*/ 2530 w 939854"/>
                      <a:gd name="connsiteY2" fmla="*/ 733614 h 803495"/>
                      <a:gd name="connsiteX3" fmla="*/ 548407 w 939854"/>
                      <a:gd name="connsiteY3" fmla="*/ 659640 h 803495"/>
                      <a:gd name="connsiteX4" fmla="*/ 939854 w 939854"/>
                      <a:gd name="connsiteY4" fmla="*/ 803495 h 803495"/>
                      <a:gd name="connsiteX0" fmla="*/ 436545 w 941217"/>
                      <a:gd name="connsiteY0" fmla="*/ 0 h 803495"/>
                      <a:gd name="connsiteX1" fmla="*/ 311581 w 941217"/>
                      <a:gd name="connsiteY1" fmla="*/ 226384 h 803495"/>
                      <a:gd name="connsiteX2" fmla="*/ 3893 w 941217"/>
                      <a:gd name="connsiteY2" fmla="*/ 733614 h 803495"/>
                      <a:gd name="connsiteX3" fmla="*/ 549770 w 941217"/>
                      <a:gd name="connsiteY3" fmla="*/ 659640 h 803495"/>
                      <a:gd name="connsiteX4" fmla="*/ 941217 w 941217"/>
                      <a:gd name="connsiteY4" fmla="*/ 803495 h 803495"/>
                      <a:gd name="connsiteX0" fmla="*/ 287205 w 940931"/>
                      <a:gd name="connsiteY0" fmla="*/ 0 h 1011966"/>
                      <a:gd name="connsiteX1" fmla="*/ 311295 w 940931"/>
                      <a:gd name="connsiteY1" fmla="*/ 434855 h 1011966"/>
                      <a:gd name="connsiteX2" fmla="*/ 3607 w 940931"/>
                      <a:gd name="connsiteY2" fmla="*/ 942085 h 1011966"/>
                      <a:gd name="connsiteX3" fmla="*/ 549484 w 940931"/>
                      <a:gd name="connsiteY3" fmla="*/ 868111 h 1011966"/>
                      <a:gd name="connsiteX4" fmla="*/ 940931 w 940931"/>
                      <a:gd name="connsiteY4" fmla="*/ 1011966 h 1011966"/>
                      <a:gd name="connsiteX0" fmla="*/ 246594 w 940860"/>
                      <a:gd name="connsiteY0" fmla="*/ 0 h 895671"/>
                      <a:gd name="connsiteX1" fmla="*/ 311224 w 940860"/>
                      <a:gd name="connsiteY1" fmla="*/ 318560 h 895671"/>
                      <a:gd name="connsiteX2" fmla="*/ 3536 w 940860"/>
                      <a:gd name="connsiteY2" fmla="*/ 825790 h 895671"/>
                      <a:gd name="connsiteX3" fmla="*/ 549413 w 940860"/>
                      <a:gd name="connsiteY3" fmla="*/ 751816 h 895671"/>
                      <a:gd name="connsiteX4" fmla="*/ 940860 w 940860"/>
                      <a:gd name="connsiteY4" fmla="*/ 895671 h 895671"/>
                      <a:gd name="connsiteX0" fmla="*/ 75730 w 940588"/>
                      <a:gd name="connsiteY0" fmla="*/ 0 h 668200"/>
                      <a:gd name="connsiteX1" fmla="*/ 310952 w 940588"/>
                      <a:gd name="connsiteY1" fmla="*/ 91089 h 668200"/>
                      <a:gd name="connsiteX2" fmla="*/ 3264 w 940588"/>
                      <a:gd name="connsiteY2" fmla="*/ 598319 h 668200"/>
                      <a:gd name="connsiteX3" fmla="*/ 549141 w 940588"/>
                      <a:gd name="connsiteY3" fmla="*/ 524345 h 668200"/>
                      <a:gd name="connsiteX4" fmla="*/ 940588 w 940588"/>
                      <a:gd name="connsiteY4" fmla="*/ 668200 h 668200"/>
                      <a:gd name="connsiteX0" fmla="*/ 172701 w 940736"/>
                      <a:gd name="connsiteY0" fmla="*/ 0 h 627926"/>
                      <a:gd name="connsiteX1" fmla="*/ 311100 w 940736"/>
                      <a:gd name="connsiteY1" fmla="*/ 50815 h 627926"/>
                      <a:gd name="connsiteX2" fmla="*/ 3412 w 940736"/>
                      <a:gd name="connsiteY2" fmla="*/ 558045 h 627926"/>
                      <a:gd name="connsiteX3" fmla="*/ 549289 w 940736"/>
                      <a:gd name="connsiteY3" fmla="*/ 484071 h 627926"/>
                      <a:gd name="connsiteX4" fmla="*/ 940736 w 940736"/>
                      <a:gd name="connsiteY4" fmla="*/ 627926 h 627926"/>
                      <a:gd name="connsiteX0" fmla="*/ 129576 w 940669"/>
                      <a:gd name="connsiteY0" fmla="*/ 0 h 897266"/>
                      <a:gd name="connsiteX1" fmla="*/ 311033 w 940669"/>
                      <a:gd name="connsiteY1" fmla="*/ 320155 h 897266"/>
                      <a:gd name="connsiteX2" fmla="*/ 3345 w 940669"/>
                      <a:gd name="connsiteY2" fmla="*/ 827385 h 897266"/>
                      <a:gd name="connsiteX3" fmla="*/ 549222 w 940669"/>
                      <a:gd name="connsiteY3" fmla="*/ 753411 h 897266"/>
                      <a:gd name="connsiteX4" fmla="*/ 940669 w 940669"/>
                      <a:gd name="connsiteY4" fmla="*/ 897266 h 897266"/>
                      <a:gd name="connsiteX0" fmla="*/ 130759 w 941852"/>
                      <a:gd name="connsiteY0" fmla="*/ 0 h 897266"/>
                      <a:gd name="connsiteX1" fmla="*/ 281913 w 941852"/>
                      <a:gd name="connsiteY1" fmla="*/ 257422 h 897266"/>
                      <a:gd name="connsiteX2" fmla="*/ 4528 w 941852"/>
                      <a:gd name="connsiteY2" fmla="*/ 827385 h 897266"/>
                      <a:gd name="connsiteX3" fmla="*/ 550405 w 941852"/>
                      <a:gd name="connsiteY3" fmla="*/ 753411 h 897266"/>
                      <a:gd name="connsiteX4" fmla="*/ 941852 w 941852"/>
                      <a:gd name="connsiteY4" fmla="*/ 897266 h 897266"/>
                      <a:gd name="connsiteX0" fmla="*/ 130292 w 941385"/>
                      <a:gd name="connsiteY0" fmla="*/ 0 h 897266"/>
                      <a:gd name="connsiteX1" fmla="*/ 281446 w 941385"/>
                      <a:gd name="connsiteY1" fmla="*/ 257422 h 897266"/>
                      <a:gd name="connsiteX2" fmla="*/ 4061 w 941385"/>
                      <a:gd name="connsiteY2" fmla="*/ 827385 h 897266"/>
                      <a:gd name="connsiteX3" fmla="*/ 549938 w 941385"/>
                      <a:gd name="connsiteY3" fmla="*/ 753411 h 897266"/>
                      <a:gd name="connsiteX4" fmla="*/ 941385 w 941385"/>
                      <a:gd name="connsiteY4" fmla="*/ 897266 h 897266"/>
                      <a:gd name="connsiteX0" fmla="*/ 130292 w 941385"/>
                      <a:gd name="connsiteY0" fmla="*/ 41280 h 938546"/>
                      <a:gd name="connsiteX1" fmla="*/ 281446 w 941385"/>
                      <a:gd name="connsiteY1" fmla="*/ 298702 h 938546"/>
                      <a:gd name="connsiteX2" fmla="*/ 4061 w 941385"/>
                      <a:gd name="connsiteY2" fmla="*/ 868665 h 938546"/>
                      <a:gd name="connsiteX3" fmla="*/ 549938 w 941385"/>
                      <a:gd name="connsiteY3" fmla="*/ 794691 h 938546"/>
                      <a:gd name="connsiteX4" fmla="*/ 941385 w 941385"/>
                      <a:gd name="connsiteY4" fmla="*/ 938546 h 938546"/>
                      <a:gd name="connsiteX0" fmla="*/ 132882 w 943975"/>
                      <a:gd name="connsiteY0" fmla="*/ 31309 h 928575"/>
                      <a:gd name="connsiteX1" fmla="*/ 228174 w 943975"/>
                      <a:gd name="connsiteY1" fmla="*/ 417563 h 928575"/>
                      <a:gd name="connsiteX2" fmla="*/ 6651 w 943975"/>
                      <a:gd name="connsiteY2" fmla="*/ 858694 h 928575"/>
                      <a:gd name="connsiteX3" fmla="*/ 552528 w 943975"/>
                      <a:gd name="connsiteY3" fmla="*/ 784720 h 928575"/>
                      <a:gd name="connsiteX4" fmla="*/ 943975 w 943975"/>
                      <a:gd name="connsiteY4" fmla="*/ 928575 h 928575"/>
                      <a:gd name="connsiteX0" fmla="*/ 134038 w 945131"/>
                      <a:gd name="connsiteY0" fmla="*/ 31600 h 928866"/>
                      <a:gd name="connsiteX1" fmla="*/ 229330 w 945131"/>
                      <a:gd name="connsiteY1" fmla="*/ 417854 h 928866"/>
                      <a:gd name="connsiteX2" fmla="*/ 7807 w 945131"/>
                      <a:gd name="connsiteY2" fmla="*/ 858985 h 928866"/>
                      <a:gd name="connsiteX3" fmla="*/ 553684 w 945131"/>
                      <a:gd name="connsiteY3" fmla="*/ 785011 h 928866"/>
                      <a:gd name="connsiteX4" fmla="*/ 945131 w 945131"/>
                      <a:gd name="connsiteY4" fmla="*/ 928866 h 928866"/>
                      <a:gd name="connsiteX0" fmla="*/ 219492 w 945210"/>
                      <a:gd name="connsiteY0" fmla="*/ 30819 h 959352"/>
                      <a:gd name="connsiteX1" fmla="*/ 229409 w 945210"/>
                      <a:gd name="connsiteY1" fmla="*/ 448340 h 959352"/>
                      <a:gd name="connsiteX2" fmla="*/ 7886 w 945210"/>
                      <a:gd name="connsiteY2" fmla="*/ 889471 h 959352"/>
                      <a:gd name="connsiteX3" fmla="*/ 553763 w 945210"/>
                      <a:gd name="connsiteY3" fmla="*/ 815497 h 959352"/>
                      <a:gd name="connsiteX4" fmla="*/ 945210 w 945210"/>
                      <a:gd name="connsiteY4" fmla="*/ 959352 h 959352"/>
                      <a:gd name="connsiteX0" fmla="*/ 218162 w 943880"/>
                      <a:gd name="connsiteY0" fmla="*/ 34927 h 963460"/>
                      <a:gd name="connsiteX1" fmla="*/ 248914 w 943880"/>
                      <a:gd name="connsiteY1" fmla="*/ 388803 h 963460"/>
                      <a:gd name="connsiteX2" fmla="*/ 6556 w 943880"/>
                      <a:gd name="connsiteY2" fmla="*/ 893579 h 963460"/>
                      <a:gd name="connsiteX3" fmla="*/ 552433 w 943880"/>
                      <a:gd name="connsiteY3" fmla="*/ 819605 h 963460"/>
                      <a:gd name="connsiteX4" fmla="*/ 943880 w 943880"/>
                      <a:gd name="connsiteY4" fmla="*/ 963460 h 963460"/>
                      <a:gd name="connsiteX0" fmla="*/ 233057 w 943933"/>
                      <a:gd name="connsiteY0" fmla="*/ 34929 h 963446"/>
                      <a:gd name="connsiteX1" fmla="*/ 248967 w 943933"/>
                      <a:gd name="connsiteY1" fmla="*/ 388789 h 963446"/>
                      <a:gd name="connsiteX2" fmla="*/ 6609 w 943933"/>
                      <a:gd name="connsiteY2" fmla="*/ 893565 h 963446"/>
                      <a:gd name="connsiteX3" fmla="*/ 552486 w 943933"/>
                      <a:gd name="connsiteY3" fmla="*/ 819591 h 963446"/>
                      <a:gd name="connsiteX4" fmla="*/ 943933 w 943933"/>
                      <a:gd name="connsiteY4" fmla="*/ 963446 h 963446"/>
                      <a:gd name="connsiteX0" fmla="*/ 233057 w 943933"/>
                      <a:gd name="connsiteY0" fmla="*/ 0 h 928517"/>
                      <a:gd name="connsiteX1" fmla="*/ 248967 w 943933"/>
                      <a:gd name="connsiteY1" fmla="*/ 353860 h 928517"/>
                      <a:gd name="connsiteX2" fmla="*/ 6609 w 943933"/>
                      <a:gd name="connsiteY2" fmla="*/ 858636 h 928517"/>
                      <a:gd name="connsiteX3" fmla="*/ 552486 w 943933"/>
                      <a:gd name="connsiteY3" fmla="*/ 784662 h 928517"/>
                      <a:gd name="connsiteX4" fmla="*/ 943933 w 943933"/>
                      <a:gd name="connsiteY4" fmla="*/ 928517 h 928517"/>
                      <a:gd name="connsiteX0" fmla="*/ 233057 w 852561"/>
                      <a:gd name="connsiteY0" fmla="*/ 0 h 878441"/>
                      <a:gd name="connsiteX1" fmla="*/ 248967 w 852561"/>
                      <a:gd name="connsiteY1" fmla="*/ 353860 h 878441"/>
                      <a:gd name="connsiteX2" fmla="*/ 6609 w 852561"/>
                      <a:gd name="connsiteY2" fmla="*/ 858636 h 878441"/>
                      <a:gd name="connsiteX3" fmla="*/ 552486 w 852561"/>
                      <a:gd name="connsiteY3" fmla="*/ 784662 h 878441"/>
                      <a:gd name="connsiteX4" fmla="*/ 852561 w 852561"/>
                      <a:gd name="connsiteY4" fmla="*/ 863407 h 878441"/>
                      <a:gd name="connsiteX0" fmla="*/ 233057 w 852561"/>
                      <a:gd name="connsiteY0" fmla="*/ 0 h 878441"/>
                      <a:gd name="connsiteX1" fmla="*/ 248967 w 852561"/>
                      <a:gd name="connsiteY1" fmla="*/ 353860 h 878441"/>
                      <a:gd name="connsiteX2" fmla="*/ 6609 w 852561"/>
                      <a:gd name="connsiteY2" fmla="*/ 858636 h 878441"/>
                      <a:gd name="connsiteX3" fmla="*/ 552486 w 852561"/>
                      <a:gd name="connsiteY3" fmla="*/ 784662 h 878441"/>
                      <a:gd name="connsiteX4" fmla="*/ 852561 w 852561"/>
                      <a:gd name="connsiteY4" fmla="*/ 863407 h 878441"/>
                      <a:gd name="connsiteX0" fmla="*/ 231320 w 850824"/>
                      <a:gd name="connsiteY0" fmla="*/ 0 h 876448"/>
                      <a:gd name="connsiteX1" fmla="*/ 247230 w 850824"/>
                      <a:gd name="connsiteY1" fmla="*/ 353860 h 876448"/>
                      <a:gd name="connsiteX2" fmla="*/ 4872 w 850824"/>
                      <a:gd name="connsiteY2" fmla="*/ 858636 h 876448"/>
                      <a:gd name="connsiteX3" fmla="*/ 501484 w 850824"/>
                      <a:gd name="connsiteY3" fmla="*/ 771874 h 876448"/>
                      <a:gd name="connsiteX4" fmla="*/ 850824 w 850824"/>
                      <a:gd name="connsiteY4" fmla="*/ 863407 h 876448"/>
                      <a:gd name="connsiteX0" fmla="*/ 231320 w 850824"/>
                      <a:gd name="connsiteY0" fmla="*/ 0 h 880557"/>
                      <a:gd name="connsiteX1" fmla="*/ 247230 w 850824"/>
                      <a:gd name="connsiteY1" fmla="*/ 353860 h 880557"/>
                      <a:gd name="connsiteX2" fmla="*/ 4872 w 850824"/>
                      <a:gd name="connsiteY2" fmla="*/ 858636 h 880557"/>
                      <a:gd name="connsiteX3" fmla="*/ 501484 w 850824"/>
                      <a:gd name="connsiteY3" fmla="*/ 771874 h 880557"/>
                      <a:gd name="connsiteX4" fmla="*/ 850824 w 850824"/>
                      <a:gd name="connsiteY4" fmla="*/ 863407 h 880557"/>
                      <a:gd name="connsiteX0" fmla="*/ 231320 w 850824"/>
                      <a:gd name="connsiteY0" fmla="*/ 0 h 878347"/>
                      <a:gd name="connsiteX1" fmla="*/ 247230 w 850824"/>
                      <a:gd name="connsiteY1" fmla="*/ 353860 h 878347"/>
                      <a:gd name="connsiteX2" fmla="*/ 4872 w 850824"/>
                      <a:gd name="connsiteY2" fmla="*/ 858636 h 878347"/>
                      <a:gd name="connsiteX3" fmla="*/ 501484 w 850824"/>
                      <a:gd name="connsiteY3" fmla="*/ 771874 h 878347"/>
                      <a:gd name="connsiteX4" fmla="*/ 850824 w 850824"/>
                      <a:gd name="connsiteY4" fmla="*/ 863407 h 878347"/>
                      <a:gd name="connsiteX0" fmla="*/ 220235 w 839739"/>
                      <a:gd name="connsiteY0" fmla="*/ 0 h 902759"/>
                      <a:gd name="connsiteX1" fmla="*/ 236145 w 839739"/>
                      <a:gd name="connsiteY1" fmla="*/ 353860 h 902759"/>
                      <a:gd name="connsiteX2" fmla="*/ 5043 w 839739"/>
                      <a:gd name="connsiteY2" fmla="*/ 886796 h 902759"/>
                      <a:gd name="connsiteX3" fmla="*/ 490399 w 839739"/>
                      <a:gd name="connsiteY3" fmla="*/ 771874 h 902759"/>
                      <a:gd name="connsiteX4" fmla="*/ 839739 w 839739"/>
                      <a:gd name="connsiteY4" fmla="*/ 863407 h 902759"/>
                      <a:gd name="connsiteX0" fmla="*/ 219993 w 839497"/>
                      <a:gd name="connsiteY0" fmla="*/ 0 h 901457"/>
                      <a:gd name="connsiteX1" fmla="*/ 235903 w 839497"/>
                      <a:gd name="connsiteY1" fmla="*/ 353860 h 901457"/>
                      <a:gd name="connsiteX2" fmla="*/ 4801 w 839497"/>
                      <a:gd name="connsiteY2" fmla="*/ 886796 h 901457"/>
                      <a:gd name="connsiteX3" fmla="*/ 483042 w 839497"/>
                      <a:gd name="connsiteY3" fmla="*/ 761143 h 901457"/>
                      <a:gd name="connsiteX4" fmla="*/ 839497 w 839497"/>
                      <a:gd name="connsiteY4" fmla="*/ 863407 h 901457"/>
                      <a:gd name="connsiteX0" fmla="*/ 219993 w 839497"/>
                      <a:gd name="connsiteY0" fmla="*/ 0 h 902958"/>
                      <a:gd name="connsiteX1" fmla="*/ 235903 w 839497"/>
                      <a:gd name="connsiteY1" fmla="*/ 353860 h 902958"/>
                      <a:gd name="connsiteX2" fmla="*/ 4801 w 839497"/>
                      <a:gd name="connsiteY2" fmla="*/ 886796 h 902958"/>
                      <a:gd name="connsiteX3" fmla="*/ 483042 w 839497"/>
                      <a:gd name="connsiteY3" fmla="*/ 761143 h 902958"/>
                      <a:gd name="connsiteX4" fmla="*/ 839497 w 839497"/>
                      <a:gd name="connsiteY4" fmla="*/ 863407 h 902958"/>
                      <a:gd name="connsiteX0" fmla="*/ 220927 w 840431"/>
                      <a:gd name="connsiteY0" fmla="*/ 0 h 899959"/>
                      <a:gd name="connsiteX1" fmla="*/ 236837 w 840431"/>
                      <a:gd name="connsiteY1" fmla="*/ 353860 h 899959"/>
                      <a:gd name="connsiteX2" fmla="*/ 5735 w 840431"/>
                      <a:gd name="connsiteY2" fmla="*/ 886796 h 899959"/>
                      <a:gd name="connsiteX3" fmla="*/ 510807 w 840431"/>
                      <a:gd name="connsiteY3" fmla="*/ 736237 h 899959"/>
                      <a:gd name="connsiteX4" fmla="*/ 840431 w 840431"/>
                      <a:gd name="connsiteY4" fmla="*/ 863407 h 899959"/>
                      <a:gd name="connsiteX0" fmla="*/ 220628 w 840132"/>
                      <a:gd name="connsiteY0" fmla="*/ 0 h 903722"/>
                      <a:gd name="connsiteX1" fmla="*/ 236538 w 840132"/>
                      <a:gd name="connsiteY1" fmla="*/ 353860 h 903722"/>
                      <a:gd name="connsiteX2" fmla="*/ 5436 w 840132"/>
                      <a:gd name="connsiteY2" fmla="*/ 886796 h 903722"/>
                      <a:gd name="connsiteX3" fmla="*/ 502092 w 840132"/>
                      <a:gd name="connsiteY3" fmla="*/ 766777 h 903722"/>
                      <a:gd name="connsiteX4" fmla="*/ 840132 w 840132"/>
                      <a:gd name="connsiteY4" fmla="*/ 863407 h 903722"/>
                      <a:gd name="connsiteX0" fmla="*/ 213646 w 833150"/>
                      <a:gd name="connsiteY0" fmla="*/ 0 h 913381"/>
                      <a:gd name="connsiteX1" fmla="*/ 229556 w 833150"/>
                      <a:gd name="connsiteY1" fmla="*/ 353860 h 913381"/>
                      <a:gd name="connsiteX2" fmla="*/ 5558 w 833150"/>
                      <a:gd name="connsiteY2" fmla="*/ 897248 h 913381"/>
                      <a:gd name="connsiteX3" fmla="*/ 495110 w 833150"/>
                      <a:gd name="connsiteY3" fmla="*/ 766777 h 913381"/>
                      <a:gd name="connsiteX4" fmla="*/ 833150 w 833150"/>
                      <a:gd name="connsiteY4" fmla="*/ 863407 h 913381"/>
                      <a:gd name="connsiteX0" fmla="*/ 214300 w 833804"/>
                      <a:gd name="connsiteY0" fmla="*/ 0 h 912433"/>
                      <a:gd name="connsiteX1" fmla="*/ 230210 w 833804"/>
                      <a:gd name="connsiteY1" fmla="*/ 353860 h 912433"/>
                      <a:gd name="connsiteX2" fmla="*/ 6212 w 833804"/>
                      <a:gd name="connsiteY2" fmla="*/ 897248 h 912433"/>
                      <a:gd name="connsiteX3" fmla="*/ 495764 w 833804"/>
                      <a:gd name="connsiteY3" fmla="*/ 766777 h 912433"/>
                      <a:gd name="connsiteX4" fmla="*/ 833804 w 833804"/>
                      <a:gd name="connsiteY4" fmla="*/ 863407 h 912433"/>
                      <a:gd name="connsiteX0" fmla="*/ 214938 w 834442"/>
                      <a:gd name="connsiteY0" fmla="*/ 0 h 912277"/>
                      <a:gd name="connsiteX1" fmla="*/ 209980 w 834442"/>
                      <a:gd name="connsiteY1" fmla="*/ 373231 h 912277"/>
                      <a:gd name="connsiteX2" fmla="*/ 6850 w 834442"/>
                      <a:gd name="connsiteY2" fmla="*/ 897248 h 912277"/>
                      <a:gd name="connsiteX3" fmla="*/ 496402 w 834442"/>
                      <a:gd name="connsiteY3" fmla="*/ 766777 h 912277"/>
                      <a:gd name="connsiteX4" fmla="*/ 834442 w 834442"/>
                      <a:gd name="connsiteY4" fmla="*/ 863407 h 912277"/>
                      <a:gd name="connsiteX0" fmla="*/ 215386 w 834890"/>
                      <a:gd name="connsiteY0" fmla="*/ 0 h 912277"/>
                      <a:gd name="connsiteX1" fmla="*/ 210428 w 834890"/>
                      <a:gd name="connsiteY1" fmla="*/ 373231 h 912277"/>
                      <a:gd name="connsiteX2" fmla="*/ 7298 w 834890"/>
                      <a:gd name="connsiteY2" fmla="*/ 897248 h 912277"/>
                      <a:gd name="connsiteX3" fmla="*/ 496850 w 834890"/>
                      <a:gd name="connsiteY3" fmla="*/ 766777 h 912277"/>
                      <a:gd name="connsiteX4" fmla="*/ 834890 w 834890"/>
                      <a:gd name="connsiteY4" fmla="*/ 863407 h 912277"/>
                      <a:gd name="connsiteX0" fmla="*/ 85268 w 704772"/>
                      <a:gd name="connsiteY0" fmla="*/ 0 h 863407"/>
                      <a:gd name="connsiteX1" fmla="*/ 80310 w 704772"/>
                      <a:gd name="connsiteY1" fmla="*/ 373231 h 863407"/>
                      <a:gd name="connsiteX2" fmla="*/ 12511 w 704772"/>
                      <a:gd name="connsiteY2" fmla="*/ 775630 h 863407"/>
                      <a:gd name="connsiteX3" fmla="*/ 366732 w 704772"/>
                      <a:gd name="connsiteY3" fmla="*/ 766777 h 863407"/>
                      <a:gd name="connsiteX4" fmla="*/ 704772 w 704772"/>
                      <a:gd name="connsiteY4" fmla="*/ 863407 h 863407"/>
                      <a:gd name="connsiteX0" fmla="*/ 84578 w 704082"/>
                      <a:gd name="connsiteY0" fmla="*/ 0 h 863407"/>
                      <a:gd name="connsiteX1" fmla="*/ 84286 w 704082"/>
                      <a:gd name="connsiteY1" fmla="*/ 373710 h 863407"/>
                      <a:gd name="connsiteX2" fmla="*/ 11821 w 704082"/>
                      <a:gd name="connsiteY2" fmla="*/ 775630 h 863407"/>
                      <a:gd name="connsiteX3" fmla="*/ 366042 w 704082"/>
                      <a:gd name="connsiteY3" fmla="*/ 766777 h 863407"/>
                      <a:gd name="connsiteX4" fmla="*/ 704082 w 704082"/>
                      <a:gd name="connsiteY4" fmla="*/ 863407 h 863407"/>
                      <a:gd name="connsiteX0" fmla="*/ 85725 w 705229"/>
                      <a:gd name="connsiteY0" fmla="*/ 0 h 863407"/>
                      <a:gd name="connsiteX1" fmla="*/ 85433 w 705229"/>
                      <a:gd name="connsiteY1" fmla="*/ 373710 h 863407"/>
                      <a:gd name="connsiteX2" fmla="*/ 12968 w 705229"/>
                      <a:gd name="connsiteY2" fmla="*/ 775630 h 863407"/>
                      <a:gd name="connsiteX3" fmla="*/ 367189 w 705229"/>
                      <a:gd name="connsiteY3" fmla="*/ 766777 h 863407"/>
                      <a:gd name="connsiteX4" fmla="*/ 705229 w 705229"/>
                      <a:gd name="connsiteY4" fmla="*/ 863407 h 863407"/>
                      <a:gd name="connsiteX0" fmla="*/ 111780 w 704440"/>
                      <a:gd name="connsiteY0" fmla="*/ 0 h 766061"/>
                      <a:gd name="connsiteX1" fmla="*/ 84644 w 704440"/>
                      <a:gd name="connsiteY1" fmla="*/ 276364 h 766061"/>
                      <a:gd name="connsiteX2" fmla="*/ 12179 w 704440"/>
                      <a:gd name="connsiteY2" fmla="*/ 678284 h 766061"/>
                      <a:gd name="connsiteX3" fmla="*/ 366400 w 704440"/>
                      <a:gd name="connsiteY3" fmla="*/ 669431 h 766061"/>
                      <a:gd name="connsiteX4" fmla="*/ 704440 w 704440"/>
                      <a:gd name="connsiteY4" fmla="*/ 766061 h 766061"/>
                      <a:gd name="connsiteX0" fmla="*/ 110137 w 702797"/>
                      <a:gd name="connsiteY0" fmla="*/ 0 h 766061"/>
                      <a:gd name="connsiteX1" fmla="*/ 94796 w 702797"/>
                      <a:gd name="connsiteY1" fmla="*/ 303139 h 766061"/>
                      <a:gd name="connsiteX2" fmla="*/ 10536 w 702797"/>
                      <a:gd name="connsiteY2" fmla="*/ 678284 h 766061"/>
                      <a:gd name="connsiteX3" fmla="*/ 364757 w 702797"/>
                      <a:gd name="connsiteY3" fmla="*/ 669431 h 766061"/>
                      <a:gd name="connsiteX4" fmla="*/ 702797 w 702797"/>
                      <a:gd name="connsiteY4" fmla="*/ 766061 h 766061"/>
                      <a:gd name="connsiteX0" fmla="*/ 111134 w 703794"/>
                      <a:gd name="connsiteY0" fmla="*/ 0 h 766061"/>
                      <a:gd name="connsiteX1" fmla="*/ 95793 w 703794"/>
                      <a:gd name="connsiteY1" fmla="*/ 303139 h 766061"/>
                      <a:gd name="connsiteX2" fmla="*/ 11533 w 703794"/>
                      <a:gd name="connsiteY2" fmla="*/ 678284 h 766061"/>
                      <a:gd name="connsiteX3" fmla="*/ 365754 w 703794"/>
                      <a:gd name="connsiteY3" fmla="*/ 669431 h 766061"/>
                      <a:gd name="connsiteX4" fmla="*/ 703794 w 703794"/>
                      <a:gd name="connsiteY4" fmla="*/ 766061 h 766061"/>
                      <a:gd name="connsiteX0" fmla="*/ 133158 w 703060"/>
                      <a:gd name="connsiteY0" fmla="*/ 0 h 778414"/>
                      <a:gd name="connsiteX1" fmla="*/ 95059 w 703060"/>
                      <a:gd name="connsiteY1" fmla="*/ 315492 h 778414"/>
                      <a:gd name="connsiteX2" fmla="*/ 10799 w 703060"/>
                      <a:gd name="connsiteY2" fmla="*/ 690637 h 778414"/>
                      <a:gd name="connsiteX3" fmla="*/ 365020 w 703060"/>
                      <a:gd name="connsiteY3" fmla="*/ 681784 h 778414"/>
                      <a:gd name="connsiteX4" fmla="*/ 703060 w 703060"/>
                      <a:gd name="connsiteY4" fmla="*/ 778414 h 778414"/>
                      <a:gd name="connsiteX0" fmla="*/ 132452 w 702354"/>
                      <a:gd name="connsiteY0" fmla="*/ 0 h 778414"/>
                      <a:gd name="connsiteX1" fmla="*/ 99797 w 702354"/>
                      <a:gd name="connsiteY1" fmla="*/ 328402 h 778414"/>
                      <a:gd name="connsiteX2" fmla="*/ 10093 w 702354"/>
                      <a:gd name="connsiteY2" fmla="*/ 690637 h 778414"/>
                      <a:gd name="connsiteX3" fmla="*/ 364314 w 702354"/>
                      <a:gd name="connsiteY3" fmla="*/ 681784 h 778414"/>
                      <a:gd name="connsiteX4" fmla="*/ 702354 w 702354"/>
                      <a:gd name="connsiteY4" fmla="*/ 778414 h 778414"/>
                      <a:gd name="connsiteX0" fmla="*/ 133296 w 703198"/>
                      <a:gd name="connsiteY0" fmla="*/ 0 h 778414"/>
                      <a:gd name="connsiteX1" fmla="*/ 100641 w 703198"/>
                      <a:gd name="connsiteY1" fmla="*/ 328402 h 778414"/>
                      <a:gd name="connsiteX2" fmla="*/ 10937 w 703198"/>
                      <a:gd name="connsiteY2" fmla="*/ 690637 h 778414"/>
                      <a:gd name="connsiteX3" fmla="*/ 365158 w 703198"/>
                      <a:gd name="connsiteY3" fmla="*/ 681784 h 778414"/>
                      <a:gd name="connsiteX4" fmla="*/ 703198 w 703198"/>
                      <a:gd name="connsiteY4" fmla="*/ 778414 h 778414"/>
                      <a:gd name="connsiteX0" fmla="*/ 119784 w 689686"/>
                      <a:gd name="connsiteY0" fmla="*/ 0 h 778414"/>
                      <a:gd name="connsiteX1" fmla="*/ 87129 w 689686"/>
                      <a:gd name="connsiteY1" fmla="*/ 328402 h 778414"/>
                      <a:gd name="connsiteX2" fmla="*/ 10946 w 689686"/>
                      <a:gd name="connsiteY2" fmla="*/ 709478 h 778414"/>
                      <a:gd name="connsiteX3" fmla="*/ 351646 w 689686"/>
                      <a:gd name="connsiteY3" fmla="*/ 681784 h 778414"/>
                      <a:gd name="connsiteX4" fmla="*/ 689686 w 689686"/>
                      <a:gd name="connsiteY4" fmla="*/ 778414 h 778414"/>
                      <a:gd name="connsiteX0" fmla="*/ 119784 w 689686"/>
                      <a:gd name="connsiteY0" fmla="*/ 0 h 778414"/>
                      <a:gd name="connsiteX1" fmla="*/ 87129 w 689686"/>
                      <a:gd name="connsiteY1" fmla="*/ 328402 h 778414"/>
                      <a:gd name="connsiteX2" fmla="*/ 10946 w 689686"/>
                      <a:gd name="connsiteY2" fmla="*/ 709478 h 778414"/>
                      <a:gd name="connsiteX3" fmla="*/ 351646 w 689686"/>
                      <a:gd name="connsiteY3" fmla="*/ 681784 h 778414"/>
                      <a:gd name="connsiteX4" fmla="*/ 689686 w 689686"/>
                      <a:gd name="connsiteY4" fmla="*/ 778414 h 778414"/>
                      <a:gd name="connsiteX0" fmla="*/ 120938 w 690840"/>
                      <a:gd name="connsiteY0" fmla="*/ 0 h 778414"/>
                      <a:gd name="connsiteX1" fmla="*/ 88283 w 690840"/>
                      <a:gd name="connsiteY1" fmla="*/ 328402 h 778414"/>
                      <a:gd name="connsiteX2" fmla="*/ 12100 w 690840"/>
                      <a:gd name="connsiteY2" fmla="*/ 709478 h 778414"/>
                      <a:gd name="connsiteX3" fmla="*/ 352800 w 690840"/>
                      <a:gd name="connsiteY3" fmla="*/ 681784 h 778414"/>
                      <a:gd name="connsiteX4" fmla="*/ 690840 w 690840"/>
                      <a:gd name="connsiteY4" fmla="*/ 778414 h 778414"/>
                      <a:gd name="connsiteX0" fmla="*/ 121584 w 691486"/>
                      <a:gd name="connsiteY0" fmla="*/ 0 h 778414"/>
                      <a:gd name="connsiteX1" fmla="*/ 88929 w 691486"/>
                      <a:gd name="connsiteY1" fmla="*/ 328402 h 778414"/>
                      <a:gd name="connsiteX2" fmla="*/ 10814 w 691486"/>
                      <a:gd name="connsiteY2" fmla="*/ 706786 h 778414"/>
                      <a:gd name="connsiteX3" fmla="*/ 353446 w 691486"/>
                      <a:gd name="connsiteY3" fmla="*/ 681784 h 778414"/>
                      <a:gd name="connsiteX4" fmla="*/ 691486 w 691486"/>
                      <a:gd name="connsiteY4" fmla="*/ 778414 h 778414"/>
                      <a:gd name="connsiteX0" fmla="*/ 122417 w 692319"/>
                      <a:gd name="connsiteY0" fmla="*/ 0 h 778414"/>
                      <a:gd name="connsiteX1" fmla="*/ 89762 w 692319"/>
                      <a:gd name="connsiteY1" fmla="*/ 328402 h 778414"/>
                      <a:gd name="connsiteX2" fmla="*/ 11647 w 692319"/>
                      <a:gd name="connsiteY2" fmla="*/ 706786 h 778414"/>
                      <a:gd name="connsiteX3" fmla="*/ 354279 w 692319"/>
                      <a:gd name="connsiteY3" fmla="*/ 681784 h 778414"/>
                      <a:gd name="connsiteX4" fmla="*/ 692319 w 692319"/>
                      <a:gd name="connsiteY4" fmla="*/ 778414 h 778414"/>
                      <a:gd name="connsiteX0" fmla="*/ 120719 w 690621"/>
                      <a:gd name="connsiteY0" fmla="*/ 0 h 778414"/>
                      <a:gd name="connsiteX1" fmla="*/ 100094 w 690621"/>
                      <a:gd name="connsiteY1" fmla="*/ 339668 h 778414"/>
                      <a:gd name="connsiteX2" fmla="*/ 9949 w 690621"/>
                      <a:gd name="connsiteY2" fmla="*/ 706786 h 778414"/>
                      <a:gd name="connsiteX3" fmla="*/ 352581 w 690621"/>
                      <a:gd name="connsiteY3" fmla="*/ 681784 h 778414"/>
                      <a:gd name="connsiteX4" fmla="*/ 690621 w 690621"/>
                      <a:gd name="connsiteY4" fmla="*/ 778414 h 7784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90621" h="778414">
                        <a:moveTo>
                          <a:pt x="120719" y="0"/>
                        </a:moveTo>
                        <a:cubicBezTo>
                          <a:pt x="184075" y="108751"/>
                          <a:pt x="129096" y="225562"/>
                          <a:pt x="100094" y="339668"/>
                        </a:cubicBezTo>
                        <a:cubicBezTo>
                          <a:pt x="71092" y="453774"/>
                          <a:pt x="-32132" y="649767"/>
                          <a:pt x="9949" y="706786"/>
                        </a:cubicBezTo>
                        <a:cubicBezTo>
                          <a:pt x="52030" y="763805"/>
                          <a:pt x="225318" y="709152"/>
                          <a:pt x="352581" y="681784"/>
                        </a:cubicBezTo>
                        <a:cubicBezTo>
                          <a:pt x="479844" y="654416"/>
                          <a:pt x="582663" y="626145"/>
                          <a:pt x="690621" y="778414"/>
                        </a:cubicBezTo>
                      </a:path>
                    </a:pathLst>
                  </a:custGeom>
                  <a:noFill/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88" name="Forme libre 87"/>
                  <p:cNvSpPr>
                    <a:spLocks noChangeAspect="1"/>
                  </p:cNvSpPr>
                  <p:nvPr/>
                </p:nvSpPr>
                <p:spPr>
                  <a:xfrm rot="7794908">
                    <a:off x="8662016" y="5262084"/>
                    <a:ext cx="577554" cy="540000"/>
                  </a:xfrm>
                  <a:custGeom>
                    <a:avLst/>
                    <a:gdLst>
                      <a:gd name="connsiteX0" fmla="*/ 473573 w 909002"/>
                      <a:gd name="connsiteY0" fmla="*/ 0 h 740228"/>
                      <a:gd name="connsiteX1" fmla="*/ 386487 w 909002"/>
                      <a:gd name="connsiteY1" fmla="*/ 304800 h 740228"/>
                      <a:gd name="connsiteX2" fmla="*/ 3310 w 909002"/>
                      <a:gd name="connsiteY2" fmla="*/ 635726 h 740228"/>
                      <a:gd name="connsiteX3" fmla="*/ 630327 w 909002"/>
                      <a:gd name="connsiteY3" fmla="*/ 609600 h 740228"/>
                      <a:gd name="connsiteX4" fmla="*/ 909002 w 909002"/>
                      <a:gd name="connsiteY4" fmla="*/ 740228 h 740228"/>
                      <a:gd name="connsiteX0" fmla="*/ 436266 w 871695"/>
                      <a:gd name="connsiteY0" fmla="*/ 0 h 742826"/>
                      <a:gd name="connsiteX1" fmla="*/ 349180 w 871695"/>
                      <a:gd name="connsiteY1" fmla="*/ 304800 h 742826"/>
                      <a:gd name="connsiteX2" fmla="*/ 3614 w 871695"/>
                      <a:gd name="connsiteY2" fmla="*/ 733614 h 742826"/>
                      <a:gd name="connsiteX3" fmla="*/ 593020 w 871695"/>
                      <a:gd name="connsiteY3" fmla="*/ 609600 h 742826"/>
                      <a:gd name="connsiteX4" fmla="*/ 871695 w 871695"/>
                      <a:gd name="connsiteY4" fmla="*/ 740228 h 742826"/>
                      <a:gd name="connsiteX0" fmla="*/ 435469 w 870898"/>
                      <a:gd name="connsiteY0" fmla="*/ 0 h 744319"/>
                      <a:gd name="connsiteX1" fmla="*/ 348383 w 870898"/>
                      <a:gd name="connsiteY1" fmla="*/ 304800 h 744319"/>
                      <a:gd name="connsiteX2" fmla="*/ 2817 w 870898"/>
                      <a:gd name="connsiteY2" fmla="*/ 733614 h 744319"/>
                      <a:gd name="connsiteX3" fmla="*/ 560856 w 870898"/>
                      <a:gd name="connsiteY3" fmla="*/ 624752 h 744319"/>
                      <a:gd name="connsiteX4" fmla="*/ 870898 w 870898"/>
                      <a:gd name="connsiteY4" fmla="*/ 740228 h 744319"/>
                      <a:gd name="connsiteX0" fmla="*/ 435469 w 714985"/>
                      <a:gd name="connsiteY0" fmla="*/ 0 h 1318446"/>
                      <a:gd name="connsiteX1" fmla="*/ 348383 w 714985"/>
                      <a:gd name="connsiteY1" fmla="*/ 304800 h 1318446"/>
                      <a:gd name="connsiteX2" fmla="*/ 2817 w 714985"/>
                      <a:gd name="connsiteY2" fmla="*/ 733614 h 1318446"/>
                      <a:gd name="connsiteX3" fmla="*/ 560856 w 714985"/>
                      <a:gd name="connsiteY3" fmla="*/ 624752 h 1318446"/>
                      <a:gd name="connsiteX4" fmla="*/ 714985 w 714985"/>
                      <a:gd name="connsiteY4" fmla="*/ 1318446 h 1318446"/>
                      <a:gd name="connsiteX0" fmla="*/ 435469 w 940141"/>
                      <a:gd name="connsiteY0" fmla="*/ 0 h 803495"/>
                      <a:gd name="connsiteX1" fmla="*/ 348383 w 940141"/>
                      <a:gd name="connsiteY1" fmla="*/ 304800 h 803495"/>
                      <a:gd name="connsiteX2" fmla="*/ 2817 w 940141"/>
                      <a:gd name="connsiteY2" fmla="*/ 733614 h 803495"/>
                      <a:gd name="connsiteX3" fmla="*/ 560856 w 940141"/>
                      <a:gd name="connsiteY3" fmla="*/ 624752 h 803495"/>
                      <a:gd name="connsiteX4" fmla="*/ 940141 w 940141"/>
                      <a:gd name="connsiteY4" fmla="*/ 803495 h 803495"/>
                      <a:gd name="connsiteX0" fmla="*/ 435182 w 939854"/>
                      <a:gd name="connsiteY0" fmla="*/ 0 h 803495"/>
                      <a:gd name="connsiteX1" fmla="*/ 348096 w 939854"/>
                      <a:gd name="connsiteY1" fmla="*/ 304800 h 803495"/>
                      <a:gd name="connsiteX2" fmla="*/ 2530 w 939854"/>
                      <a:gd name="connsiteY2" fmla="*/ 733614 h 803495"/>
                      <a:gd name="connsiteX3" fmla="*/ 548407 w 939854"/>
                      <a:gd name="connsiteY3" fmla="*/ 659640 h 803495"/>
                      <a:gd name="connsiteX4" fmla="*/ 939854 w 939854"/>
                      <a:gd name="connsiteY4" fmla="*/ 803495 h 803495"/>
                      <a:gd name="connsiteX0" fmla="*/ 436545 w 941217"/>
                      <a:gd name="connsiteY0" fmla="*/ 0 h 803495"/>
                      <a:gd name="connsiteX1" fmla="*/ 311581 w 941217"/>
                      <a:gd name="connsiteY1" fmla="*/ 226384 h 803495"/>
                      <a:gd name="connsiteX2" fmla="*/ 3893 w 941217"/>
                      <a:gd name="connsiteY2" fmla="*/ 733614 h 803495"/>
                      <a:gd name="connsiteX3" fmla="*/ 549770 w 941217"/>
                      <a:gd name="connsiteY3" fmla="*/ 659640 h 803495"/>
                      <a:gd name="connsiteX4" fmla="*/ 941217 w 941217"/>
                      <a:gd name="connsiteY4" fmla="*/ 803495 h 803495"/>
                      <a:gd name="connsiteX0" fmla="*/ 287205 w 940931"/>
                      <a:gd name="connsiteY0" fmla="*/ 0 h 1011966"/>
                      <a:gd name="connsiteX1" fmla="*/ 311295 w 940931"/>
                      <a:gd name="connsiteY1" fmla="*/ 434855 h 1011966"/>
                      <a:gd name="connsiteX2" fmla="*/ 3607 w 940931"/>
                      <a:gd name="connsiteY2" fmla="*/ 942085 h 1011966"/>
                      <a:gd name="connsiteX3" fmla="*/ 549484 w 940931"/>
                      <a:gd name="connsiteY3" fmla="*/ 868111 h 1011966"/>
                      <a:gd name="connsiteX4" fmla="*/ 940931 w 940931"/>
                      <a:gd name="connsiteY4" fmla="*/ 1011966 h 1011966"/>
                      <a:gd name="connsiteX0" fmla="*/ 246594 w 940860"/>
                      <a:gd name="connsiteY0" fmla="*/ 0 h 895671"/>
                      <a:gd name="connsiteX1" fmla="*/ 311224 w 940860"/>
                      <a:gd name="connsiteY1" fmla="*/ 318560 h 895671"/>
                      <a:gd name="connsiteX2" fmla="*/ 3536 w 940860"/>
                      <a:gd name="connsiteY2" fmla="*/ 825790 h 895671"/>
                      <a:gd name="connsiteX3" fmla="*/ 549413 w 940860"/>
                      <a:gd name="connsiteY3" fmla="*/ 751816 h 895671"/>
                      <a:gd name="connsiteX4" fmla="*/ 940860 w 940860"/>
                      <a:gd name="connsiteY4" fmla="*/ 895671 h 895671"/>
                      <a:gd name="connsiteX0" fmla="*/ 75730 w 940588"/>
                      <a:gd name="connsiteY0" fmla="*/ 0 h 668200"/>
                      <a:gd name="connsiteX1" fmla="*/ 310952 w 940588"/>
                      <a:gd name="connsiteY1" fmla="*/ 91089 h 668200"/>
                      <a:gd name="connsiteX2" fmla="*/ 3264 w 940588"/>
                      <a:gd name="connsiteY2" fmla="*/ 598319 h 668200"/>
                      <a:gd name="connsiteX3" fmla="*/ 549141 w 940588"/>
                      <a:gd name="connsiteY3" fmla="*/ 524345 h 668200"/>
                      <a:gd name="connsiteX4" fmla="*/ 940588 w 940588"/>
                      <a:gd name="connsiteY4" fmla="*/ 668200 h 668200"/>
                      <a:gd name="connsiteX0" fmla="*/ 172701 w 940736"/>
                      <a:gd name="connsiteY0" fmla="*/ 0 h 627926"/>
                      <a:gd name="connsiteX1" fmla="*/ 311100 w 940736"/>
                      <a:gd name="connsiteY1" fmla="*/ 50815 h 627926"/>
                      <a:gd name="connsiteX2" fmla="*/ 3412 w 940736"/>
                      <a:gd name="connsiteY2" fmla="*/ 558045 h 627926"/>
                      <a:gd name="connsiteX3" fmla="*/ 549289 w 940736"/>
                      <a:gd name="connsiteY3" fmla="*/ 484071 h 627926"/>
                      <a:gd name="connsiteX4" fmla="*/ 940736 w 940736"/>
                      <a:gd name="connsiteY4" fmla="*/ 627926 h 627926"/>
                      <a:gd name="connsiteX0" fmla="*/ 129576 w 940669"/>
                      <a:gd name="connsiteY0" fmla="*/ 0 h 897266"/>
                      <a:gd name="connsiteX1" fmla="*/ 311033 w 940669"/>
                      <a:gd name="connsiteY1" fmla="*/ 320155 h 897266"/>
                      <a:gd name="connsiteX2" fmla="*/ 3345 w 940669"/>
                      <a:gd name="connsiteY2" fmla="*/ 827385 h 897266"/>
                      <a:gd name="connsiteX3" fmla="*/ 549222 w 940669"/>
                      <a:gd name="connsiteY3" fmla="*/ 753411 h 897266"/>
                      <a:gd name="connsiteX4" fmla="*/ 940669 w 940669"/>
                      <a:gd name="connsiteY4" fmla="*/ 897266 h 897266"/>
                      <a:gd name="connsiteX0" fmla="*/ 130759 w 941852"/>
                      <a:gd name="connsiteY0" fmla="*/ 0 h 897266"/>
                      <a:gd name="connsiteX1" fmla="*/ 281913 w 941852"/>
                      <a:gd name="connsiteY1" fmla="*/ 257422 h 897266"/>
                      <a:gd name="connsiteX2" fmla="*/ 4528 w 941852"/>
                      <a:gd name="connsiteY2" fmla="*/ 827385 h 897266"/>
                      <a:gd name="connsiteX3" fmla="*/ 550405 w 941852"/>
                      <a:gd name="connsiteY3" fmla="*/ 753411 h 897266"/>
                      <a:gd name="connsiteX4" fmla="*/ 941852 w 941852"/>
                      <a:gd name="connsiteY4" fmla="*/ 897266 h 897266"/>
                      <a:gd name="connsiteX0" fmla="*/ 130292 w 941385"/>
                      <a:gd name="connsiteY0" fmla="*/ 0 h 897266"/>
                      <a:gd name="connsiteX1" fmla="*/ 281446 w 941385"/>
                      <a:gd name="connsiteY1" fmla="*/ 257422 h 897266"/>
                      <a:gd name="connsiteX2" fmla="*/ 4061 w 941385"/>
                      <a:gd name="connsiteY2" fmla="*/ 827385 h 897266"/>
                      <a:gd name="connsiteX3" fmla="*/ 549938 w 941385"/>
                      <a:gd name="connsiteY3" fmla="*/ 753411 h 897266"/>
                      <a:gd name="connsiteX4" fmla="*/ 941385 w 941385"/>
                      <a:gd name="connsiteY4" fmla="*/ 897266 h 897266"/>
                      <a:gd name="connsiteX0" fmla="*/ 130292 w 941385"/>
                      <a:gd name="connsiteY0" fmla="*/ 41280 h 938546"/>
                      <a:gd name="connsiteX1" fmla="*/ 281446 w 941385"/>
                      <a:gd name="connsiteY1" fmla="*/ 298702 h 938546"/>
                      <a:gd name="connsiteX2" fmla="*/ 4061 w 941385"/>
                      <a:gd name="connsiteY2" fmla="*/ 868665 h 938546"/>
                      <a:gd name="connsiteX3" fmla="*/ 549938 w 941385"/>
                      <a:gd name="connsiteY3" fmla="*/ 794691 h 938546"/>
                      <a:gd name="connsiteX4" fmla="*/ 941385 w 941385"/>
                      <a:gd name="connsiteY4" fmla="*/ 938546 h 938546"/>
                      <a:gd name="connsiteX0" fmla="*/ 132882 w 943975"/>
                      <a:gd name="connsiteY0" fmla="*/ 31309 h 928575"/>
                      <a:gd name="connsiteX1" fmla="*/ 228174 w 943975"/>
                      <a:gd name="connsiteY1" fmla="*/ 417563 h 928575"/>
                      <a:gd name="connsiteX2" fmla="*/ 6651 w 943975"/>
                      <a:gd name="connsiteY2" fmla="*/ 858694 h 928575"/>
                      <a:gd name="connsiteX3" fmla="*/ 552528 w 943975"/>
                      <a:gd name="connsiteY3" fmla="*/ 784720 h 928575"/>
                      <a:gd name="connsiteX4" fmla="*/ 943975 w 943975"/>
                      <a:gd name="connsiteY4" fmla="*/ 928575 h 928575"/>
                      <a:gd name="connsiteX0" fmla="*/ 134038 w 945131"/>
                      <a:gd name="connsiteY0" fmla="*/ 31600 h 928866"/>
                      <a:gd name="connsiteX1" fmla="*/ 229330 w 945131"/>
                      <a:gd name="connsiteY1" fmla="*/ 417854 h 928866"/>
                      <a:gd name="connsiteX2" fmla="*/ 7807 w 945131"/>
                      <a:gd name="connsiteY2" fmla="*/ 858985 h 928866"/>
                      <a:gd name="connsiteX3" fmla="*/ 553684 w 945131"/>
                      <a:gd name="connsiteY3" fmla="*/ 785011 h 928866"/>
                      <a:gd name="connsiteX4" fmla="*/ 945131 w 945131"/>
                      <a:gd name="connsiteY4" fmla="*/ 928866 h 928866"/>
                      <a:gd name="connsiteX0" fmla="*/ 219492 w 945210"/>
                      <a:gd name="connsiteY0" fmla="*/ 30819 h 959352"/>
                      <a:gd name="connsiteX1" fmla="*/ 229409 w 945210"/>
                      <a:gd name="connsiteY1" fmla="*/ 448340 h 959352"/>
                      <a:gd name="connsiteX2" fmla="*/ 7886 w 945210"/>
                      <a:gd name="connsiteY2" fmla="*/ 889471 h 959352"/>
                      <a:gd name="connsiteX3" fmla="*/ 553763 w 945210"/>
                      <a:gd name="connsiteY3" fmla="*/ 815497 h 959352"/>
                      <a:gd name="connsiteX4" fmla="*/ 945210 w 945210"/>
                      <a:gd name="connsiteY4" fmla="*/ 959352 h 959352"/>
                      <a:gd name="connsiteX0" fmla="*/ 218162 w 943880"/>
                      <a:gd name="connsiteY0" fmla="*/ 34927 h 963460"/>
                      <a:gd name="connsiteX1" fmla="*/ 248914 w 943880"/>
                      <a:gd name="connsiteY1" fmla="*/ 388803 h 963460"/>
                      <a:gd name="connsiteX2" fmla="*/ 6556 w 943880"/>
                      <a:gd name="connsiteY2" fmla="*/ 893579 h 963460"/>
                      <a:gd name="connsiteX3" fmla="*/ 552433 w 943880"/>
                      <a:gd name="connsiteY3" fmla="*/ 819605 h 963460"/>
                      <a:gd name="connsiteX4" fmla="*/ 943880 w 943880"/>
                      <a:gd name="connsiteY4" fmla="*/ 963460 h 963460"/>
                      <a:gd name="connsiteX0" fmla="*/ 233057 w 943933"/>
                      <a:gd name="connsiteY0" fmla="*/ 34929 h 963446"/>
                      <a:gd name="connsiteX1" fmla="*/ 248967 w 943933"/>
                      <a:gd name="connsiteY1" fmla="*/ 388789 h 963446"/>
                      <a:gd name="connsiteX2" fmla="*/ 6609 w 943933"/>
                      <a:gd name="connsiteY2" fmla="*/ 893565 h 963446"/>
                      <a:gd name="connsiteX3" fmla="*/ 552486 w 943933"/>
                      <a:gd name="connsiteY3" fmla="*/ 819591 h 963446"/>
                      <a:gd name="connsiteX4" fmla="*/ 943933 w 943933"/>
                      <a:gd name="connsiteY4" fmla="*/ 963446 h 963446"/>
                      <a:gd name="connsiteX0" fmla="*/ 233057 w 943933"/>
                      <a:gd name="connsiteY0" fmla="*/ 0 h 928517"/>
                      <a:gd name="connsiteX1" fmla="*/ 248967 w 943933"/>
                      <a:gd name="connsiteY1" fmla="*/ 353860 h 928517"/>
                      <a:gd name="connsiteX2" fmla="*/ 6609 w 943933"/>
                      <a:gd name="connsiteY2" fmla="*/ 858636 h 928517"/>
                      <a:gd name="connsiteX3" fmla="*/ 552486 w 943933"/>
                      <a:gd name="connsiteY3" fmla="*/ 784662 h 928517"/>
                      <a:gd name="connsiteX4" fmla="*/ 943933 w 943933"/>
                      <a:gd name="connsiteY4" fmla="*/ 928517 h 928517"/>
                      <a:gd name="connsiteX0" fmla="*/ 233057 w 852561"/>
                      <a:gd name="connsiteY0" fmla="*/ 0 h 878441"/>
                      <a:gd name="connsiteX1" fmla="*/ 248967 w 852561"/>
                      <a:gd name="connsiteY1" fmla="*/ 353860 h 878441"/>
                      <a:gd name="connsiteX2" fmla="*/ 6609 w 852561"/>
                      <a:gd name="connsiteY2" fmla="*/ 858636 h 878441"/>
                      <a:gd name="connsiteX3" fmla="*/ 552486 w 852561"/>
                      <a:gd name="connsiteY3" fmla="*/ 784662 h 878441"/>
                      <a:gd name="connsiteX4" fmla="*/ 852561 w 852561"/>
                      <a:gd name="connsiteY4" fmla="*/ 863407 h 878441"/>
                      <a:gd name="connsiteX0" fmla="*/ 233057 w 852561"/>
                      <a:gd name="connsiteY0" fmla="*/ 0 h 878441"/>
                      <a:gd name="connsiteX1" fmla="*/ 248967 w 852561"/>
                      <a:gd name="connsiteY1" fmla="*/ 353860 h 878441"/>
                      <a:gd name="connsiteX2" fmla="*/ 6609 w 852561"/>
                      <a:gd name="connsiteY2" fmla="*/ 858636 h 878441"/>
                      <a:gd name="connsiteX3" fmla="*/ 552486 w 852561"/>
                      <a:gd name="connsiteY3" fmla="*/ 784662 h 878441"/>
                      <a:gd name="connsiteX4" fmla="*/ 852561 w 852561"/>
                      <a:gd name="connsiteY4" fmla="*/ 863407 h 878441"/>
                      <a:gd name="connsiteX0" fmla="*/ 231320 w 850824"/>
                      <a:gd name="connsiteY0" fmla="*/ 0 h 876448"/>
                      <a:gd name="connsiteX1" fmla="*/ 247230 w 850824"/>
                      <a:gd name="connsiteY1" fmla="*/ 353860 h 876448"/>
                      <a:gd name="connsiteX2" fmla="*/ 4872 w 850824"/>
                      <a:gd name="connsiteY2" fmla="*/ 858636 h 876448"/>
                      <a:gd name="connsiteX3" fmla="*/ 501484 w 850824"/>
                      <a:gd name="connsiteY3" fmla="*/ 771874 h 876448"/>
                      <a:gd name="connsiteX4" fmla="*/ 850824 w 850824"/>
                      <a:gd name="connsiteY4" fmla="*/ 863407 h 876448"/>
                      <a:gd name="connsiteX0" fmla="*/ 231320 w 850824"/>
                      <a:gd name="connsiteY0" fmla="*/ 0 h 880557"/>
                      <a:gd name="connsiteX1" fmla="*/ 247230 w 850824"/>
                      <a:gd name="connsiteY1" fmla="*/ 353860 h 880557"/>
                      <a:gd name="connsiteX2" fmla="*/ 4872 w 850824"/>
                      <a:gd name="connsiteY2" fmla="*/ 858636 h 880557"/>
                      <a:gd name="connsiteX3" fmla="*/ 501484 w 850824"/>
                      <a:gd name="connsiteY3" fmla="*/ 771874 h 880557"/>
                      <a:gd name="connsiteX4" fmla="*/ 850824 w 850824"/>
                      <a:gd name="connsiteY4" fmla="*/ 863407 h 880557"/>
                      <a:gd name="connsiteX0" fmla="*/ 231320 w 850824"/>
                      <a:gd name="connsiteY0" fmla="*/ 0 h 878347"/>
                      <a:gd name="connsiteX1" fmla="*/ 247230 w 850824"/>
                      <a:gd name="connsiteY1" fmla="*/ 353860 h 878347"/>
                      <a:gd name="connsiteX2" fmla="*/ 4872 w 850824"/>
                      <a:gd name="connsiteY2" fmla="*/ 858636 h 878347"/>
                      <a:gd name="connsiteX3" fmla="*/ 501484 w 850824"/>
                      <a:gd name="connsiteY3" fmla="*/ 771874 h 878347"/>
                      <a:gd name="connsiteX4" fmla="*/ 850824 w 850824"/>
                      <a:gd name="connsiteY4" fmla="*/ 863407 h 878347"/>
                      <a:gd name="connsiteX0" fmla="*/ 220235 w 839739"/>
                      <a:gd name="connsiteY0" fmla="*/ 0 h 902759"/>
                      <a:gd name="connsiteX1" fmla="*/ 236145 w 839739"/>
                      <a:gd name="connsiteY1" fmla="*/ 353860 h 902759"/>
                      <a:gd name="connsiteX2" fmla="*/ 5043 w 839739"/>
                      <a:gd name="connsiteY2" fmla="*/ 886796 h 902759"/>
                      <a:gd name="connsiteX3" fmla="*/ 490399 w 839739"/>
                      <a:gd name="connsiteY3" fmla="*/ 771874 h 902759"/>
                      <a:gd name="connsiteX4" fmla="*/ 839739 w 839739"/>
                      <a:gd name="connsiteY4" fmla="*/ 863407 h 902759"/>
                      <a:gd name="connsiteX0" fmla="*/ 219993 w 839497"/>
                      <a:gd name="connsiteY0" fmla="*/ 0 h 901457"/>
                      <a:gd name="connsiteX1" fmla="*/ 235903 w 839497"/>
                      <a:gd name="connsiteY1" fmla="*/ 353860 h 901457"/>
                      <a:gd name="connsiteX2" fmla="*/ 4801 w 839497"/>
                      <a:gd name="connsiteY2" fmla="*/ 886796 h 901457"/>
                      <a:gd name="connsiteX3" fmla="*/ 483042 w 839497"/>
                      <a:gd name="connsiteY3" fmla="*/ 761143 h 901457"/>
                      <a:gd name="connsiteX4" fmla="*/ 839497 w 839497"/>
                      <a:gd name="connsiteY4" fmla="*/ 863407 h 901457"/>
                      <a:gd name="connsiteX0" fmla="*/ 219993 w 839497"/>
                      <a:gd name="connsiteY0" fmla="*/ 0 h 902958"/>
                      <a:gd name="connsiteX1" fmla="*/ 235903 w 839497"/>
                      <a:gd name="connsiteY1" fmla="*/ 353860 h 902958"/>
                      <a:gd name="connsiteX2" fmla="*/ 4801 w 839497"/>
                      <a:gd name="connsiteY2" fmla="*/ 886796 h 902958"/>
                      <a:gd name="connsiteX3" fmla="*/ 483042 w 839497"/>
                      <a:gd name="connsiteY3" fmla="*/ 761143 h 902958"/>
                      <a:gd name="connsiteX4" fmla="*/ 839497 w 839497"/>
                      <a:gd name="connsiteY4" fmla="*/ 863407 h 902958"/>
                      <a:gd name="connsiteX0" fmla="*/ 220927 w 840431"/>
                      <a:gd name="connsiteY0" fmla="*/ 0 h 899959"/>
                      <a:gd name="connsiteX1" fmla="*/ 236837 w 840431"/>
                      <a:gd name="connsiteY1" fmla="*/ 353860 h 899959"/>
                      <a:gd name="connsiteX2" fmla="*/ 5735 w 840431"/>
                      <a:gd name="connsiteY2" fmla="*/ 886796 h 899959"/>
                      <a:gd name="connsiteX3" fmla="*/ 510807 w 840431"/>
                      <a:gd name="connsiteY3" fmla="*/ 736237 h 899959"/>
                      <a:gd name="connsiteX4" fmla="*/ 840431 w 840431"/>
                      <a:gd name="connsiteY4" fmla="*/ 863407 h 899959"/>
                      <a:gd name="connsiteX0" fmla="*/ 220628 w 840132"/>
                      <a:gd name="connsiteY0" fmla="*/ 0 h 903722"/>
                      <a:gd name="connsiteX1" fmla="*/ 236538 w 840132"/>
                      <a:gd name="connsiteY1" fmla="*/ 353860 h 903722"/>
                      <a:gd name="connsiteX2" fmla="*/ 5436 w 840132"/>
                      <a:gd name="connsiteY2" fmla="*/ 886796 h 903722"/>
                      <a:gd name="connsiteX3" fmla="*/ 502092 w 840132"/>
                      <a:gd name="connsiteY3" fmla="*/ 766777 h 903722"/>
                      <a:gd name="connsiteX4" fmla="*/ 840132 w 840132"/>
                      <a:gd name="connsiteY4" fmla="*/ 863407 h 903722"/>
                      <a:gd name="connsiteX0" fmla="*/ 213646 w 833150"/>
                      <a:gd name="connsiteY0" fmla="*/ 0 h 913381"/>
                      <a:gd name="connsiteX1" fmla="*/ 229556 w 833150"/>
                      <a:gd name="connsiteY1" fmla="*/ 353860 h 913381"/>
                      <a:gd name="connsiteX2" fmla="*/ 5558 w 833150"/>
                      <a:gd name="connsiteY2" fmla="*/ 897248 h 913381"/>
                      <a:gd name="connsiteX3" fmla="*/ 495110 w 833150"/>
                      <a:gd name="connsiteY3" fmla="*/ 766777 h 913381"/>
                      <a:gd name="connsiteX4" fmla="*/ 833150 w 833150"/>
                      <a:gd name="connsiteY4" fmla="*/ 863407 h 913381"/>
                      <a:gd name="connsiteX0" fmla="*/ 214300 w 833804"/>
                      <a:gd name="connsiteY0" fmla="*/ 0 h 912433"/>
                      <a:gd name="connsiteX1" fmla="*/ 230210 w 833804"/>
                      <a:gd name="connsiteY1" fmla="*/ 353860 h 912433"/>
                      <a:gd name="connsiteX2" fmla="*/ 6212 w 833804"/>
                      <a:gd name="connsiteY2" fmla="*/ 897248 h 912433"/>
                      <a:gd name="connsiteX3" fmla="*/ 495764 w 833804"/>
                      <a:gd name="connsiteY3" fmla="*/ 766777 h 912433"/>
                      <a:gd name="connsiteX4" fmla="*/ 833804 w 833804"/>
                      <a:gd name="connsiteY4" fmla="*/ 863407 h 912433"/>
                      <a:gd name="connsiteX0" fmla="*/ 214938 w 834442"/>
                      <a:gd name="connsiteY0" fmla="*/ 0 h 912277"/>
                      <a:gd name="connsiteX1" fmla="*/ 209980 w 834442"/>
                      <a:gd name="connsiteY1" fmla="*/ 373231 h 912277"/>
                      <a:gd name="connsiteX2" fmla="*/ 6850 w 834442"/>
                      <a:gd name="connsiteY2" fmla="*/ 897248 h 912277"/>
                      <a:gd name="connsiteX3" fmla="*/ 496402 w 834442"/>
                      <a:gd name="connsiteY3" fmla="*/ 766777 h 912277"/>
                      <a:gd name="connsiteX4" fmla="*/ 834442 w 834442"/>
                      <a:gd name="connsiteY4" fmla="*/ 863407 h 912277"/>
                      <a:gd name="connsiteX0" fmla="*/ 215386 w 834890"/>
                      <a:gd name="connsiteY0" fmla="*/ 0 h 912277"/>
                      <a:gd name="connsiteX1" fmla="*/ 210428 w 834890"/>
                      <a:gd name="connsiteY1" fmla="*/ 373231 h 912277"/>
                      <a:gd name="connsiteX2" fmla="*/ 7298 w 834890"/>
                      <a:gd name="connsiteY2" fmla="*/ 897248 h 912277"/>
                      <a:gd name="connsiteX3" fmla="*/ 496850 w 834890"/>
                      <a:gd name="connsiteY3" fmla="*/ 766777 h 912277"/>
                      <a:gd name="connsiteX4" fmla="*/ 834890 w 834890"/>
                      <a:gd name="connsiteY4" fmla="*/ 863407 h 9122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34890" h="912277">
                        <a:moveTo>
                          <a:pt x="215386" y="0"/>
                        </a:moveTo>
                        <a:cubicBezTo>
                          <a:pt x="278742" y="108751"/>
                          <a:pt x="261156" y="225840"/>
                          <a:pt x="210428" y="373231"/>
                        </a:cubicBezTo>
                        <a:cubicBezTo>
                          <a:pt x="159700" y="520622"/>
                          <a:pt x="-40439" y="831657"/>
                          <a:pt x="7298" y="897248"/>
                        </a:cubicBezTo>
                        <a:cubicBezTo>
                          <a:pt x="55035" y="962839"/>
                          <a:pt x="369587" y="794145"/>
                          <a:pt x="496850" y="766777"/>
                        </a:cubicBezTo>
                        <a:cubicBezTo>
                          <a:pt x="624113" y="739409"/>
                          <a:pt x="726932" y="711138"/>
                          <a:pt x="834890" y="863407"/>
                        </a:cubicBezTo>
                      </a:path>
                    </a:pathLst>
                  </a:custGeom>
                  <a:noFill/>
                  <a:ln>
                    <a:solidFill>
                      <a:schemeClr val="accent1"/>
                    </a:solidFill>
                    <a:prstDash val="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89" name="Forme libre 88"/>
                  <p:cNvSpPr>
                    <a:spLocks noChangeAspect="1"/>
                  </p:cNvSpPr>
                  <p:nvPr/>
                </p:nvSpPr>
                <p:spPr>
                  <a:xfrm rot="7794908">
                    <a:off x="8500825" y="5263343"/>
                    <a:ext cx="577554" cy="540000"/>
                  </a:xfrm>
                  <a:custGeom>
                    <a:avLst/>
                    <a:gdLst>
                      <a:gd name="connsiteX0" fmla="*/ 473573 w 909002"/>
                      <a:gd name="connsiteY0" fmla="*/ 0 h 740228"/>
                      <a:gd name="connsiteX1" fmla="*/ 386487 w 909002"/>
                      <a:gd name="connsiteY1" fmla="*/ 304800 h 740228"/>
                      <a:gd name="connsiteX2" fmla="*/ 3310 w 909002"/>
                      <a:gd name="connsiteY2" fmla="*/ 635726 h 740228"/>
                      <a:gd name="connsiteX3" fmla="*/ 630327 w 909002"/>
                      <a:gd name="connsiteY3" fmla="*/ 609600 h 740228"/>
                      <a:gd name="connsiteX4" fmla="*/ 909002 w 909002"/>
                      <a:gd name="connsiteY4" fmla="*/ 740228 h 740228"/>
                      <a:gd name="connsiteX0" fmla="*/ 436266 w 871695"/>
                      <a:gd name="connsiteY0" fmla="*/ 0 h 742826"/>
                      <a:gd name="connsiteX1" fmla="*/ 349180 w 871695"/>
                      <a:gd name="connsiteY1" fmla="*/ 304800 h 742826"/>
                      <a:gd name="connsiteX2" fmla="*/ 3614 w 871695"/>
                      <a:gd name="connsiteY2" fmla="*/ 733614 h 742826"/>
                      <a:gd name="connsiteX3" fmla="*/ 593020 w 871695"/>
                      <a:gd name="connsiteY3" fmla="*/ 609600 h 742826"/>
                      <a:gd name="connsiteX4" fmla="*/ 871695 w 871695"/>
                      <a:gd name="connsiteY4" fmla="*/ 740228 h 742826"/>
                      <a:gd name="connsiteX0" fmla="*/ 435469 w 870898"/>
                      <a:gd name="connsiteY0" fmla="*/ 0 h 744319"/>
                      <a:gd name="connsiteX1" fmla="*/ 348383 w 870898"/>
                      <a:gd name="connsiteY1" fmla="*/ 304800 h 744319"/>
                      <a:gd name="connsiteX2" fmla="*/ 2817 w 870898"/>
                      <a:gd name="connsiteY2" fmla="*/ 733614 h 744319"/>
                      <a:gd name="connsiteX3" fmla="*/ 560856 w 870898"/>
                      <a:gd name="connsiteY3" fmla="*/ 624752 h 744319"/>
                      <a:gd name="connsiteX4" fmla="*/ 870898 w 870898"/>
                      <a:gd name="connsiteY4" fmla="*/ 740228 h 744319"/>
                      <a:gd name="connsiteX0" fmla="*/ 435469 w 714985"/>
                      <a:gd name="connsiteY0" fmla="*/ 0 h 1318446"/>
                      <a:gd name="connsiteX1" fmla="*/ 348383 w 714985"/>
                      <a:gd name="connsiteY1" fmla="*/ 304800 h 1318446"/>
                      <a:gd name="connsiteX2" fmla="*/ 2817 w 714985"/>
                      <a:gd name="connsiteY2" fmla="*/ 733614 h 1318446"/>
                      <a:gd name="connsiteX3" fmla="*/ 560856 w 714985"/>
                      <a:gd name="connsiteY3" fmla="*/ 624752 h 1318446"/>
                      <a:gd name="connsiteX4" fmla="*/ 714985 w 714985"/>
                      <a:gd name="connsiteY4" fmla="*/ 1318446 h 1318446"/>
                      <a:gd name="connsiteX0" fmla="*/ 435469 w 940141"/>
                      <a:gd name="connsiteY0" fmla="*/ 0 h 803495"/>
                      <a:gd name="connsiteX1" fmla="*/ 348383 w 940141"/>
                      <a:gd name="connsiteY1" fmla="*/ 304800 h 803495"/>
                      <a:gd name="connsiteX2" fmla="*/ 2817 w 940141"/>
                      <a:gd name="connsiteY2" fmla="*/ 733614 h 803495"/>
                      <a:gd name="connsiteX3" fmla="*/ 560856 w 940141"/>
                      <a:gd name="connsiteY3" fmla="*/ 624752 h 803495"/>
                      <a:gd name="connsiteX4" fmla="*/ 940141 w 940141"/>
                      <a:gd name="connsiteY4" fmla="*/ 803495 h 803495"/>
                      <a:gd name="connsiteX0" fmla="*/ 435182 w 939854"/>
                      <a:gd name="connsiteY0" fmla="*/ 0 h 803495"/>
                      <a:gd name="connsiteX1" fmla="*/ 348096 w 939854"/>
                      <a:gd name="connsiteY1" fmla="*/ 304800 h 803495"/>
                      <a:gd name="connsiteX2" fmla="*/ 2530 w 939854"/>
                      <a:gd name="connsiteY2" fmla="*/ 733614 h 803495"/>
                      <a:gd name="connsiteX3" fmla="*/ 548407 w 939854"/>
                      <a:gd name="connsiteY3" fmla="*/ 659640 h 803495"/>
                      <a:gd name="connsiteX4" fmla="*/ 939854 w 939854"/>
                      <a:gd name="connsiteY4" fmla="*/ 803495 h 803495"/>
                      <a:gd name="connsiteX0" fmla="*/ 436545 w 941217"/>
                      <a:gd name="connsiteY0" fmla="*/ 0 h 803495"/>
                      <a:gd name="connsiteX1" fmla="*/ 311581 w 941217"/>
                      <a:gd name="connsiteY1" fmla="*/ 226384 h 803495"/>
                      <a:gd name="connsiteX2" fmla="*/ 3893 w 941217"/>
                      <a:gd name="connsiteY2" fmla="*/ 733614 h 803495"/>
                      <a:gd name="connsiteX3" fmla="*/ 549770 w 941217"/>
                      <a:gd name="connsiteY3" fmla="*/ 659640 h 803495"/>
                      <a:gd name="connsiteX4" fmla="*/ 941217 w 941217"/>
                      <a:gd name="connsiteY4" fmla="*/ 803495 h 803495"/>
                      <a:gd name="connsiteX0" fmla="*/ 287205 w 940931"/>
                      <a:gd name="connsiteY0" fmla="*/ 0 h 1011966"/>
                      <a:gd name="connsiteX1" fmla="*/ 311295 w 940931"/>
                      <a:gd name="connsiteY1" fmla="*/ 434855 h 1011966"/>
                      <a:gd name="connsiteX2" fmla="*/ 3607 w 940931"/>
                      <a:gd name="connsiteY2" fmla="*/ 942085 h 1011966"/>
                      <a:gd name="connsiteX3" fmla="*/ 549484 w 940931"/>
                      <a:gd name="connsiteY3" fmla="*/ 868111 h 1011966"/>
                      <a:gd name="connsiteX4" fmla="*/ 940931 w 940931"/>
                      <a:gd name="connsiteY4" fmla="*/ 1011966 h 1011966"/>
                      <a:gd name="connsiteX0" fmla="*/ 246594 w 940860"/>
                      <a:gd name="connsiteY0" fmla="*/ 0 h 895671"/>
                      <a:gd name="connsiteX1" fmla="*/ 311224 w 940860"/>
                      <a:gd name="connsiteY1" fmla="*/ 318560 h 895671"/>
                      <a:gd name="connsiteX2" fmla="*/ 3536 w 940860"/>
                      <a:gd name="connsiteY2" fmla="*/ 825790 h 895671"/>
                      <a:gd name="connsiteX3" fmla="*/ 549413 w 940860"/>
                      <a:gd name="connsiteY3" fmla="*/ 751816 h 895671"/>
                      <a:gd name="connsiteX4" fmla="*/ 940860 w 940860"/>
                      <a:gd name="connsiteY4" fmla="*/ 895671 h 895671"/>
                      <a:gd name="connsiteX0" fmla="*/ 75730 w 940588"/>
                      <a:gd name="connsiteY0" fmla="*/ 0 h 668200"/>
                      <a:gd name="connsiteX1" fmla="*/ 310952 w 940588"/>
                      <a:gd name="connsiteY1" fmla="*/ 91089 h 668200"/>
                      <a:gd name="connsiteX2" fmla="*/ 3264 w 940588"/>
                      <a:gd name="connsiteY2" fmla="*/ 598319 h 668200"/>
                      <a:gd name="connsiteX3" fmla="*/ 549141 w 940588"/>
                      <a:gd name="connsiteY3" fmla="*/ 524345 h 668200"/>
                      <a:gd name="connsiteX4" fmla="*/ 940588 w 940588"/>
                      <a:gd name="connsiteY4" fmla="*/ 668200 h 668200"/>
                      <a:gd name="connsiteX0" fmla="*/ 172701 w 940736"/>
                      <a:gd name="connsiteY0" fmla="*/ 0 h 627926"/>
                      <a:gd name="connsiteX1" fmla="*/ 311100 w 940736"/>
                      <a:gd name="connsiteY1" fmla="*/ 50815 h 627926"/>
                      <a:gd name="connsiteX2" fmla="*/ 3412 w 940736"/>
                      <a:gd name="connsiteY2" fmla="*/ 558045 h 627926"/>
                      <a:gd name="connsiteX3" fmla="*/ 549289 w 940736"/>
                      <a:gd name="connsiteY3" fmla="*/ 484071 h 627926"/>
                      <a:gd name="connsiteX4" fmla="*/ 940736 w 940736"/>
                      <a:gd name="connsiteY4" fmla="*/ 627926 h 627926"/>
                      <a:gd name="connsiteX0" fmla="*/ 129576 w 940669"/>
                      <a:gd name="connsiteY0" fmla="*/ 0 h 897266"/>
                      <a:gd name="connsiteX1" fmla="*/ 311033 w 940669"/>
                      <a:gd name="connsiteY1" fmla="*/ 320155 h 897266"/>
                      <a:gd name="connsiteX2" fmla="*/ 3345 w 940669"/>
                      <a:gd name="connsiteY2" fmla="*/ 827385 h 897266"/>
                      <a:gd name="connsiteX3" fmla="*/ 549222 w 940669"/>
                      <a:gd name="connsiteY3" fmla="*/ 753411 h 897266"/>
                      <a:gd name="connsiteX4" fmla="*/ 940669 w 940669"/>
                      <a:gd name="connsiteY4" fmla="*/ 897266 h 897266"/>
                      <a:gd name="connsiteX0" fmla="*/ 130759 w 941852"/>
                      <a:gd name="connsiteY0" fmla="*/ 0 h 897266"/>
                      <a:gd name="connsiteX1" fmla="*/ 281913 w 941852"/>
                      <a:gd name="connsiteY1" fmla="*/ 257422 h 897266"/>
                      <a:gd name="connsiteX2" fmla="*/ 4528 w 941852"/>
                      <a:gd name="connsiteY2" fmla="*/ 827385 h 897266"/>
                      <a:gd name="connsiteX3" fmla="*/ 550405 w 941852"/>
                      <a:gd name="connsiteY3" fmla="*/ 753411 h 897266"/>
                      <a:gd name="connsiteX4" fmla="*/ 941852 w 941852"/>
                      <a:gd name="connsiteY4" fmla="*/ 897266 h 897266"/>
                      <a:gd name="connsiteX0" fmla="*/ 130292 w 941385"/>
                      <a:gd name="connsiteY0" fmla="*/ 0 h 897266"/>
                      <a:gd name="connsiteX1" fmla="*/ 281446 w 941385"/>
                      <a:gd name="connsiteY1" fmla="*/ 257422 h 897266"/>
                      <a:gd name="connsiteX2" fmla="*/ 4061 w 941385"/>
                      <a:gd name="connsiteY2" fmla="*/ 827385 h 897266"/>
                      <a:gd name="connsiteX3" fmla="*/ 549938 w 941385"/>
                      <a:gd name="connsiteY3" fmla="*/ 753411 h 897266"/>
                      <a:gd name="connsiteX4" fmla="*/ 941385 w 941385"/>
                      <a:gd name="connsiteY4" fmla="*/ 897266 h 897266"/>
                      <a:gd name="connsiteX0" fmla="*/ 130292 w 941385"/>
                      <a:gd name="connsiteY0" fmla="*/ 41280 h 938546"/>
                      <a:gd name="connsiteX1" fmla="*/ 281446 w 941385"/>
                      <a:gd name="connsiteY1" fmla="*/ 298702 h 938546"/>
                      <a:gd name="connsiteX2" fmla="*/ 4061 w 941385"/>
                      <a:gd name="connsiteY2" fmla="*/ 868665 h 938546"/>
                      <a:gd name="connsiteX3" fmla="*/ 549938 w 941385"/>
                      <a:gd name="connsiteY3" fmla="*/ 794691 h 938546"/>
                      <a:gd name="connsiteX4" fmla="*/ 941385 w 941385"/>
                      <a:gd name="connsiteY4" fmla="*/ 938546 h 938546"/>
                      <a:gd name="connsiteX0" fmla="*/ 132882 w 943975"/>
                      <a:gd name="connsiteY0" fmla="*/ 31309 h 928575"/>
                      <a:gd name="connsiteX1" fmla="*/ 228174 w 943975"/>
                      <a:gd name="connsiteY1" fmla="*/ 417563 h 928575"/>
                      <a:gd name="connsiteX2" fmla="*/ 6651 w 943975"/>
                      <a:gd name="connsiteY2" fmla="*/ 858694 h 928575"/>
                      <a:gd name="connsiteX3" fmla="*/ 552528 w 943975"/>
                      <a:gd name="connsiteY3" fmla="*/ 784720 h 928575"/>
                      <a:gd name="connsiteX4" fmla="*/ 943975 w 943975"/>
                      <a:gd name="connsiteY4" fmla="*/ 928575 h 928575"/>
                      <a:gd name="connsiteX0" fmla="*/ 134038 w 945131"/>
                      <a:gd name="connsiteY0" fmla="*/ 31600 h 928866"/>
                      <a:gd name="connsiteX1" fmla="*/ 229330 w 945131"/>
                      <a:gd name="connsiteY1" fmla="*/ 417854 h 928866"/>
                      <a:gd name="connsiteX2" fmla="*/ 7807 w 945131"/>
                      <a:gd name="connsiteY2" fmla="*/ 858985 h 928866"/>
                      <a:gd name="connsiteX3" fmla="*/ 553684 w 945131"/>
                      <a:gd name="connsiteY3" fmla="*/ 785011 h 928866"/>
                      <a:gd name="connsiteX4" fmla="*/ 945131 w 945131"/>
                      <a:gd name="connsiteY4" fmla="*/ 928866 h 928866"/>
                      <a:gd name="connsiteX0" fmla="*/ 219492 w 945210"/>
                      <a:gd name="connsiteY0" fmla="*/ 30819 h 959352"/>
                      <a:gd name="connsiteX1" fmla="*/ 229409 w 945210"/>
                      <a:gd name="connsiteY1" fmla="*/ 448340 h 959352"/>
                      <a:gd name="connsiteX2" fmla="*/ 7886 w 945210"/>
                      <a:gd name="connsiteY2" fmla="*/ 889471 h 959352"/>
                      <a:gd name="connsiteX3" fmla="*/ 553763 w 945210"/>
                      <a:gd name="connsiteY3" fmla="*/ 815497 h 959352"/>
                      <a:gd name="connsiteX4" fmla="*/ 945210 w 945210"/>
                      <a:gd name="connsiteY4" fmla="*/ 959352 h 959352"/>
                      <a:gd name="connsiteX0" fmla="*/ 218162 w 943880"/>
                      <a:gd name="connsiteY0" fmla="*/ 34927 h 963460"/>
                      <a:gd name="connsiteX1" fmla="*/ 248914 w 943880"/>
                      <a:gd name="connsiteY1" fmla="*/ 388803 h 963460"/>
                      <a:gd name="connsiteX2" fmla="*/ 6556 w 943880"/>
                      <a:gd name="connsiteY2" fmla="*/ 893579 h 963460"/>
                      <a:gd name="connsiteX3" fmla="*/ 552433 w 943880"/>
                      <a:gd name="connsiteY3" fmla="*/ 819605 h 963460"/>
                      <a:gd name="connsiteX4" fmla="*/ 943880 w 943880"/>
                      <a:gd name="connsiteY4" fmla="*/ 963460 h 963460"/>
                      <a:gd name="connsiteX0" fmla="*/ 233057 w 943933"/>
                      <a:gd name="connsiteY0" fmla="*/ 34929 h 963446"/>
                      <a:gd name="connsiteX1" fmla="*/ 248967 w 943933"/>
                      <a:gd name="connsiteY1" fmla="*/ 388789 h 963446"/>
                      <a:gd name="connsiteX2" fmla="*/ 6609 w 943933"/>
                      <a:gd name="connsiteY2" fmla="*/ 893565 h 963446"/>
                      <a:gd name="connsiteX3" fmla="*/ 552486 w 943933"/>
                      <a:gd name="connsiteY3" fmla="*/ 819591 h 963446"/>
                      <a:gd name="connsiteX4" fmla="*/ 943933 w 943933"/>
                      <a:gd name="connsiteY4" fmla="*/ 963446 h 963446"/>
                      <a:gd name="connsiteX0" fmla="*/ 233057 w 943933"/>
                      <a:gd name="connsiteY0" fmla="*/ 0 h 928517"/>
                      <a:gd name="connsiteX1" fmla="*/ 248967 w 943933"/>
                      <a:gd name="connsiteY1" fmla="*/ 353860 h 928517"/>
                      <a:gd name="connsiteX2" fmla="*/ 6609 w 943933"/>
                      <a:gd name="connsiteY2" fmla="*/ 858636 h 928517"/>
                      <a:gd name="connsiteX3" fmla="*/ 552486 w 943933"/>
                      <a:gd name="connsiteY3" fmla="*/ 784662 h 928517"/>
                      <a:gd name="connsiteX4" fmla="*/ 943933 w 943933"/>
                      <a:gd name="connsiteY4" fmla="*/ 928517 h 928517"/>
                      <a:gd name="connsiteX0" fmla="*/ 233057 w 852561"/>
                      <a:gd name="connsiteY0" fmla="*/ 0 h 878441"/>
                      <a:gd name="connsiteX1" fmla="*/ 248967 w 852561"/>
                      <a:gd name="connsiteY1" fmla="*/ 353860 h 878441"/>
                      <a:gd name="connsiteX2" fmla="*/ 6609 w 852561"/>
                      <a:gd name="connsiteY2" fmla="*/ 858636 h 878441"/>
                      <a:gd name="connsiteX3" fmla="*/ 552486 w 852561"/>
                      <a:gd name="connsiteY3" fmla="*/ 784662 h 878441"/>
                      <a:gd name="connsiteX4" fmla="*/ 852561 w 852561"/>
                      <a:gd name="connsiteY4" fmla="*/ 863407 h 878441"/>
                      <a:gd name="connsiteX0" fmla="*/ 233057 w 852561"/>
                      <a:gd name="connsiteY0" fmla="*/ 0 h 878441"/>
                      <a:gd name="connsiteX1" fmla="*/ 248967 w 852561"/>
                      <a:gd name="connsiteY1" fmla="*/ 353860 h 878441"/>
                      <a:gd name="connsiteX2" fmla="*/ 6609 w 852561"/>
                      <a:gd name="connsiteY2" fmla="*/ 858636 h 878441"/>
                      <a:gd name="connsiteX3" fmla="*/ 552486 w 852561"/>
                      <a:gd name="connsiteY3" fmla="*/ 784662 h 878441"/>
                      <a:gd name="connsiteX4" fmla="*/ 852561 w 852561"/>
                      <a:gd name="connsiteY4" fmla="*/ 863407 h 878441"/>
                      <a:gd name="connsiteX0" fmla="*/ 231320 w 850824"/>
                      <a:gd name="connsiteY0" fmla="*/ 0 h 876448"/>
                      <a:gd name="connsiteX1" fmla="*/ 247230 w 850824"/>
                      <a:gd name="connsiteY1" fmla="*/ 353860 h 876448"/>
                      <a:gd name="connsiteX2" fmla="*/ 4872 w 850824"/>
                      <a:gd name="connsiteY2" fmla="*/ 858636 h 876448"/>
                      <a:gd name="connsiteX3" fmla="*/ 501484 w 850824"/>
                      <a:gd name="connsiteY3" fmla="*/ 771874 h 876448"/>
                      <a:gd name="connsiteX4" fmla="*/ 850824 w 850824"/>
                      <a:gd name="connsiteY4" fmla="*/ 863407 h 876448"/>
                      <a:gd name="connsiteX0" fmla="*/ 231320 w 850824"/>
                      <a:gd name="connsiteY0" fmla="*/ 0 h 880557"/>
                      <a:gd name="connsiteX1" fmla="*/ 247230 w 850824"/>
                      <a:gd name="connsiteY1" fmla="*/ 353860 h 880557"/>
                      <a:gd name="connsiteX2" fmla="*/ 4872 w 850824"/>
                      <a:gd name="connsiteY2" fmla="*/ 858636 h 880557"/>
                      <a:gd name="connsiteX3" fmla="*/ 501484 w 850824"/>
                      <a:gd name="connsiteY3" fmla="*/ 771874 h 880557"/>
                      <a:gd name="connsiteX4" fmla="*/ 850824 w 850824"/>
                      <a:gd name="connsiteY4" fmla="*/ 863407 h 880557"/>
                      <a:gd name="connsiteX0" fmla="*/ 231320 w 850824"/>
                      <a:gd name="connsiteY0" fmla="*/ 0 h 878347"/>
                      <a:gd name="connsiteX1" fmla="*/ 247230 w 850824"/>
                      <a:gd name="connsiteY1" fmla="*/ 353860 h 878347"/>
                      <a:gd name="connsiteX2" fmla="*/ 4872 w 850824"/>
                      <a:gd name="connsiteY2" fmla="*/ 858636 h 878347"/>
                      <a:gd name="connsiteX3" fmla="*/ 501484 w 850824"/>
                      <a:gd name="connsiteY3" fmla="*/ 771874 h 878347"/>
                      <a:gd name="connsiteX4" fmla="*/ 850824 w 850824"/>
                      <a:gd name="connsiteY4" fmla="*/ 863407 h 878347"/>
                      <a:gd name="connsiteX0" fmla="*/ 220235 w 839739"/>
                      <a:gd name="connsiteY0" fmla="*/ 0 h 902759"/>
                      <a:gd name="connsiteX1" fmla="*/ 236145 w 839739"/>
                      <a:gd name="connsiteY1" fmla="*/ 353860 h 902759"/>
                      <a:gd name="connsiteX2" fmla="*/ 5043 w 839739"/>
                      <a:gd name="connsiteY2" fmla="*/ 886796 h 902759"/>
                      <a:gd name="connsiteX3" fmla="*/ 490399 w 839739"/>
                      <a:gd name="connsiteY3" fmla="*/ 771874 h 902759"/>
                      <a:gd name="connsiteX4" fmla="*/ 839739 w 839739"/>
                      <a:gd name="connsiteY4" fmla="*/ 863407 h 902759"/>
                      <a:gd name="connsiteX0" fmla="*/ 219993 w 839497"/>
                      <a:gd name="connsiteY0" fmla="*/ 0 h 901457"/>
                      <a:gd name="connsiteX1" fmla="*/ 235903 w 839497"/>
                      <a:gd name="connsiteY1" fmla="*/ 353860 h 901457"/>
                      <a:gd name="connsiteX2" fmla="*/ 4801 w 839497"/>
                      <a:gd name="connsiteY2" fmla="*/ 886796 h 901457"/>
                      <a:gd name="connsiteX3" fmla="*/ 483042 w 839497"/>
                      <a:gd name="connsiteY3" fmla="*/ 761143 h 901457"/>
                      <a:gd name="connsiteX4" fmla="*/ 839497 w 839497"/>
                      <a:gd name="connsiteY4" fmla="*/ 863407 h 901457"/>
                      <a:gd name="connsiteX0" fmla="*/ 219993 w 839497"/>
                      <a:gd name="connsiteY0" fmla="*/ 0 h 902958"/>
                      <a:gd name="connsiteX1" fmla="*/ 235903 w 839497"/>
                      <a:gd name="connsiteY1" fmla="*/ 353860 h 902958"/>
                      <a:gd name="connsiteX2" fmla="*/ 4801 w 839497"/>
                      <a:gd name="connsiteY2" fmla="*/ 886796 h 902958"/>
                      <a:gd name="connsiteX3" fmla="*/ 483042 w 839497"/>
                      <a:gd name="connsiteY3" fmla="*/ 761143 h 902958"/>
                      <a:gd name="connsiteX4" fmla="*/ 839497 w 839497"/>
                      <a:gd name="connsiteY4" fmla="*/ 863407 h 902958"/>
                      <a:gd name="connsiteX0" fmla="*/ 220927 w 840431"/>
                      <a:gd name="connsiteY0" fmla="*/ 0 h 899959"/>
                      <a:gd name="connsiteX1" fmla="*/ 236837 w 840431"/>
                      <a:gd name="connsiteY1" fmla="*/ 353860 h 899959"/>
                      <a:gd name="connsiteX2" fmla="*/ 5735 w 840431"/>
                      <a:gd name="connsiteY2" fmla="*/ 886796 h 899959"/>
                      <a:gd name="connsiteX3" fmla="*/ 510807 w 840431"/>
                      <a:gd name="connsiteY3" fmla="*/ 736237 h 899959"/>
                      <a:gd name="connsiteX4" fmla="*/ 840431 w 840431"/>
                      <a:gd name="connsiteY4" fmla="*/ 863407 h 899959"/>
                      <a:gd name="connsiteX0" fmla="*/ 220628 w 840132"/>
                      <a:gd name="connsiteY0" fmla="*/ 0 h 903722"/>
                      <a:gd name="connsiteX1" fmla="*/ 236538 w 840132"/>
                      <a:gd name="connsiteY1" fmla="*/ 353860 h 903722"/>
                      <a:gd name="connsiteX2" fmla="*/ 5436 w 840132"/>
                      <a:gd name="connsiteY2" fmla="*/ 886796 h 903722"/>
                      <a:gd name="connsiteX3" fmla="*/ 502092 w 840132"/>
                      <a:gd name="connsiteY3" fmla="*/ 766777 h 903722"/>
                      <a:gd name="connsiteX4" fmla="*/ 840132 w 840132"/>
                      <a:gd name="connsiteY4" fmla="*/ 863407 h 903722"/>
                      <a:gd name="connsiteX0" fmla="*/ 213646 w 833150"/>
                      <a:gd name="connsiteY0" fmla="*/ 0 h 913381"/>
                      <a:gd name="connsiteX1" fmla="*/ 229556 w 833150"/>
                      <a:gd name="connsiteY1" fmla="*/ 353860 h 913381"/>
                      <a:gd name="connsiteX2" fmla="*/ 5558 w 833150"/>
                      <a:gd name="connsiteY2" fmla="*/ 897248 h 913381"/>
                      <a:gd name="connsiteX3" fmla="*/ 495110 w 833150"/>
                      <a:gd name="connsiteY3" fmla="*/ 766777 h 913381"/>
                      <a:gd name="connsiteX4" fmla="*/ 833150 w 833150"/>
                      <a:gd name="connsiteY4" fmla="*/ 863407 h 913381"/>
                      <a:gd name="connsiteX0" fmla="*/ 214300 w 833804"/>
                      <a:gd name="connsiteY0" fmla="*/ 0 h 912433"/>
                      <a:gd name="connsiteX1" fmla="*/ 230210 w 833804"/>
                      <a:gd name="connsiteY1" fmla="*/ 353860 h 912433"/>
                      <a:gd name="connsiteX2" fmla="*/ 6212 w 833804"/>
                      <a:gd name="connsiteY2" fmla="*/ 897248 h 912433"/>
                      <a:gd name="connsiteX3" fmla="*/ 495764 w 833804"/>
                      <a:gd name="connsiteY3" fmla="*/ 766777 h 912433"/>
                      <a:gd name="connsiteX4" fmla="*/ 833804 w 833804"/>
                      <a:gd name="connsiteY4" fmla="*/ 863407 h 912433"/>
                      <a:gd name="connsiteX0" fmla="*/ 214938 w 834442"/>
                      <a:gd name="connsiteY0" fmla="*/ 0 h 912277"/>
                      <a:gd name="connsiteX1" fmla="*/ 209980 w 834442"/>
                      <a:gd name="connsiteY1" fmla="*/ 373231 h 912277"/>
                      <a:gd name="connsiteX2" fmla="*/ 6850 w 834442"/>
                      <a:gd name="connsiteY2" fmla="*/ 897248 h 912277"/>
                      <a:gd name="connsiteX3" fmla="*/ 496402 w 834442"/>
                      <a:gd name="connsiteY3" fmla="*/ 766777 h 912277"/>
                      <a:gd name="connsiteX4" fmla="*/ 834442 w 834442"/>
                      <a:gd name="connsiteY4" fmla="*/ 863407 h 912277"/>
                      <a:gd name="connsiteX0" fmla="*/ 215386 w 834890"/>
                      <a:gd name="connsiteY0" fmla="*/ 0 h 912277"/>
                      <a:gd name="connsiteX1" fmla="*/ 210428 w 834890"/>
                      <a:gd name="connsiteY1" fmla="*/ 373231 h 912277"/>
                      <a:gd name="connsiteX2" fmla="*/ 7298 w 834890"/>
                      <a:gd name="connsiteY2" fmla="*/ 897248 h 912277"/>
                      <a:gd name="connsiteX3" fmla="*/ 496850 w 834890"/>
                      <a:gd name="connsiteY3" fmla="*/ 766777 h 912277"/>
                      <a:gd name="connsiteX4" fmla="*/ 834890 w 834890"/>
                      <a:gd name="connsiteY4" fmla="*/ 863407 h 9122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34890" h="912277">
                        <a:moveTo>
                          <a:pt x="215386" y="0"/>
                        </a:moveTo>
                        <a:cubicBezTo>
                          <a:pt x="278742" y="108751"/>
                          <a:pt x="261156" y="225840"/>
                          <a:pt x="210428" y="373231"/>
                        </a:cubicBezTo>
                        <a:cubicBezTo>
                          <a:pt x="159700" y="520622"/>
                          <a:pt x="-40439" y="831657"/>
                          <a:pt x="7298" y="897248"/>
                        </a:cubicBezTo>
                        <a:cubicBezTo>
                          <a:pt x="55035" y="962839"/>
                          <a:pt x="369587" y="794145"/>
                          <a:pt x="496850" y="766777"/>
                        </a:cubicBezTo>
                        <a:cubicBezTo>
                          <a:pt x="624113" y="739409"/>
                          <a:pt x="726932" y="711138"/>
                          <a:pt x="834890" y="863407"/>
                        </a:cubicBezTo>
                      </a:path>
                    </a:pathLst>
                  </a:custGeom>
                  <a:noFill/>
                  <a:ln>
                    <a:solidFill>
                      <a:schemeClr val="accent1"/>
                    </a:solidFill>
                    <a:prstDash val="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90" name="Forme libre 89"/>
                  <p:cNvSpPr>
                    <a:spLocks noChangeAspect="1"/>
                  </p:cNvSpPr>
                  <p:nvPr/>
                </p:nvSpPr>
                <p:spPr>
                  <a:xfrm rot="7794908">
                    <a:off x="8871711" y="5251606"/>
                    <a:ext cx="577554" cy="540000"/>
                  </a:xfrm>
                  <a:custGeom>
                    <a:avLst/>
                    <a:gdLst>
                      <a:gd name="connsiteX0" fmla="*/ 473573 w 909002"/>
                      <a:gd name="connsiteY0" fmla="*/ 0 h 740228"/>
                      <a:gd name="connsiteX1" fmla="*/ 386487 w 909002"/>
                      <a:gd name="connsiteY1" fmla="*/ 304800 h 740228"/>
                      <a:gd name="connsiteX2" fmla="*/ 3310 w 909002"/>
                      <a:gd name="connsiteY2" fmla="*/ 635726 h 740228"/>
                      <a:gd name="connsiteX3" fmla="*/ 630327 w 909002"/>
                      <a:gd name="connsiteY3" fmla="*/ 609600 h 740228"/>
                      <a:gd name="connsiteX4" fmla="*/ 909002 w 909002"/>
                      <a:gd name="connsiteY4" fmla="*/ 740228 h 740228"/>
                      <a:gd name="connsiteX0" fmla="*/ 436266 w 871695"/>
                      <a:gd name="connsiteY0" fmla="*/ 0 h 742826"/>
                      <a:gd name="connsiteX1" fmla="*/ 349180 w 871695"/>
                      <a:gd name="connsiteY1" fmla="*/ 304800 h 742826"/>
                      <a:gd name="connsiteX2" fmla="*/ 3614 w 871695"/>
                      <a:gd name="connsiteY2" fmla="*/ 733614 h 742826"/>
                      <a:gd name="connsiteX3" fmla="*/ 593020 w 871695"/>
                      <a:gd name="connsiteY3" fmla="*/ 609600 h 742826"/>
                      <a:gd name="connsiteX4" fmla="*/ 871695 w 871695"/>
                      <a:gd name="connsiteY4" fmla="*/ 740228 h 742826"/>
                      <a:gd name="connsiteX0" fmla="*/ 435469 w 870898"/>
                      <a:gd name="connsiteY0" fmla="*/ 0 h 744319"/>
                      <a:gd name="connsiteX1" fmla="*/ 348383 w 870898"/>
                      <a:gd name="connsiteY1" fmla="*/ 304800 h 744319"/>
                      <a:gd name="connsiteX2" fmla="*/ 2817 w 870898"/>
                      <a:gd name="connsiteY2" fmla="*/ 733614 h 744319"/>
                      <a:gd name="connsiteX3" fmla="*/ 560856 w 870898"/>
                      <a:gd name="connsiteY3" fmla="*/ 624752 h 744319"/>
                      <a:gd name="connsiteX4" fmla="*/ 870898 w 870898"/>
                      <a:gd name="connsiteY4" fmla="*/ 740228 h 744319"/>
                      <a:gd name="connsiteX0" fmla="*/ 435469 w 714985"/>
                      <a:gd name="connsiteY0" fmla="*/ 0 h 1318446"/>
                      <a:gd name="connsiteX1" fmla="*/ 348383 w 714985"/>
                      <a:gd name="connsiteY1" fmla="*/ 304800 h 1318446"/>
                      <a:gd name="connsiteX2" fmla="*/ 2817 w 714985"/>
                      <a:gd name="connsiteY2" fmla="*/ 733614 h 1318446"/>
                      <a:gd name="connsiteX3" fmla="*/ 560856 w 714985"/>
                      <a:gd name="connsiteY3" fmla="*/ 624752 h 1318446"/>
                      <a:gd name="connsiteX4" fmla="*/ 714985 w 714985"/>
                      <a:gd name="connsiteY4" fmla="*/ 1318446 h 1318446"/>
                      <a:gd name="connsiteX0" fmla="*/ 435469 w 940141"/>
                      <a:gd name="connsiteY0" fmla="*/ 0 h 803495"/>
                      <a:gd name="connsiteX1" fmla="*/ 348383 w 940141"/>
                      <a:gd name="connsiteY1" fmla="*/ 304800 h 803495"/>
                      <a:gd name="connsiteX2" fmla="*/ 2817 w 940141"/>
                      <a:gd name="connsiteY2" fmla="*/ 733614 h 803495"/>
                      <a:gd name="connsiteX3" fmla="*/ 560856 w 940141"/>
                      <a:gd name="connsiteY3" fmla="*/ 624752 h 803495"/>
                      <a:gd name="connsiteX4" fmla="*/ 940141 w 940141"/>
                      <a:gd name="connsiteY4" fmla="*/ 803495 h 803495"/>
                      <a:gd name="connsiteX0" fmla="*/ 435182 w 939854"/>
                      <a:gd name="connsiteY0" fmla="*/ 0 h 803495"/>
                      <a:gd name="connsiteX1" fmla="*/ 348096 w 939854"/>
                      <a:gd name="connsiteY1" fmla="*/ 304800 h 803495"/>
                      <a:gd name="connsiteX2" fmla="*/ 2530 w 939854"/>
                      <a:gd name="connsiteY2" fmla="*/ 733614 h 803495"/>
                      <a:gd name="connsiteX3" fmla="*/ 548407 w 939854"/>
                      <a:gd name="connsiteY3" fmla="*/ 659640 h 803495"/>
                      <a:gd name="connsiteX4" fmla="*/ 939854 w 939854"/>
                      <a:gd name="connsiteY4" fmla="*/ 803495 h 803495"/>
                      <a:gd name="connsiteX0" fmla="*/ 436545 w 941217"/>
                      <a:gd name="connsiteY0" fmla="*/ 0 h 803495"/>
                      <a:gd name="connsiteX1" fmla="*/ 311581 w 941217"/>
                      <a:gd name="connsiteY1" fmla="*/ 226384 h 803495"/>
                      <a:gd name="connsiteX2" fmla="*/ 3893 w 941217"/>
                      <a:gd name="connsiteY2" fmla="*/ 733614 h 803495"/>
                      <a:gd name="connsiteX3" fmla="*/ 549770 w 941217"/>
                      <a:gd name="connsiteY3" fmla="*/ 659640 h 803495"/>
                      <a:gd name="connsiteX4" fmla="*/ 941217 w 941217"/>
                      <a:gd name="connsiteY4" fmla="*/ 803495 h 803495"/>
                      <a:gd name="connsiteX0" fmla="*/ 287205 w 940931"/>
                      <a:gd name="connsiteY0" fmla="*/ 0 h 1011966"/>
                      <a:gd name="connsiteX1" fmla="*/ 311295 w 940931"/>
                      <a:gd name="connsiteY1" fmla="*/ 434855 h 1011966"/>
                      <a:gd name="connsiteX2" fmla="*/ 3607 w 940931"/>
                      <a:gd name="connsiteY2" fmla="*/ 942085 h 1011966"/>
                      <a:gd name="connsiteX3" fmla="*/ 549484 w 940931"/>
                      <a:gd name="connsiteY3" fmla="*/ 868111 h 1011966"/>
                      <a:gd name="connsiteX4" fmla="*/ 940931 w 940931"/>
                      <a:gd name="connsiteY4" fmla="*/ 1011966 h 1011966"/>
                      <a:gd name="connsiteX0" fmla="*/ 246594 w 940860"/>
                      <a:gd name="connsiteY0" fmla="*/ 0 h 895671"/>
                      <a:gd name="connsiteX1" fmla="*/ 311224 w 940860"/>
                      <a:gd name="connsiteY1" fmla="*/ 318560 h 895671"/>
                      <a:gd name="connsiteX2" fmla="*/ 3536 w 940860"/>
                      <a:gd name="connsiteY2" fmla="*/ 825790 h 895671"/>
                      <a:gd name="connsiteX3" fmla="*/ 549413 w 940860"/>
                      <a:gd name="connsiteY3" fmla="*/ 751816 h 895671"/>
                      <a:gd name="connsiteX4" fmla="*/ 940860 w 940860"/>
                      <a:gd name="connsiteY4" fmla="*/ 895671 h 895671"/>
                      <a:gd name="connsiteX0" fmla="*/ 75730 w 940588"/>
                      <a:gd name="connsiteY0" fmla="*/ 0 h 668200"/>
                      <a:gd name="connsiteX1" fmla="*/ 310952 w 940588"/>
                      <a:gd name="connsiteY1" fmla="*/ 91089 h 668200"/>
                      <a:gd name="connsiteX2" fmla="*/ 3264 w 940588"/>
                      <a:gd name="connsiteY2" fmla="*/ 598319 h 668200"/>
                      <a:gd name="connsiteX3" fmla="*/ 549141 w 940588"/>
                      <a:gd name="connsiteY3" fmla="*/ 524345 h 668200"/>
                      <a:gd name="connsiteX4" fmla="*/ 940588 w 940588"/>
                      <a:gd name="connsiteY4" fmla="*/ 668200 h 668200"/>
                      <a:gd name="connsiteX0" fmla="*/ 172701 w 940736"/>
                      <a:gd name="connsiteY0" fmla="*/ 0 h 627926"/>
                      <a:gd name="connsiteX1" fmla="*/ 311100 w 940736"/>
                      <a:gd name="connsiteY1" fmla="*/ 50815 h 627926"/>
                      <a:gd name="connsiteX2" fmla="*/ 3412 w 940736"/>
                      <a:gd name="connsiteY2" fmla="*/ 558045 h 627926"/>
                      <a:gd name="connsiteX3" fmla="*/ 549289 w 940736"/>
                      <a:gd name="connsiteY3" fmla="*/ 484071 h 627926"/>
                      <a:gd name="connsiteX4" fmla="*/ 940736 w 940736"/>
                      <a:gd name="connsiteY4" fmla="*/ 627926 h 627926"/>
                      <a:gd name="connsiteX0" fmla="*/ 129576 w 940669"/>
                      <a:gd name="connsiteY0" fmla="*/ 0 h 897266"/>
                      <a:gd name="connsiteX1" fmla="*/ 311033 w 940669"/>
                      <a:gd name="connsiteY1" fmla="*/ 320155 h 897266"/>
                      <a:gd name="connsiteX2" fmla="*/ 3345 w 940669"/>
                      <a:gd name="connsiteY2" fmla="*/ 827385 h 897266"/>
                      <a:gd name="connsiteX3" fmla="*/ 549222 w 940669"/>
                      <a:gd name="connsiteY3" fmla="*/ 753411 h 897266"/>
                      <a:gd name="connsiteX4" fmla="*/ 940669 w 940669"/>
                      <a:gd name="connsiteY4" fmla="*/ 897266 h 897266"/>
                      <a:gd name="connsiteX0" fmla="*/ 130759 w 941852"/>
                      <a:gd name="connsiteY0" fmla="*/ 0 h 897266"/>
                      <a:gd name="connsiteX1" fmla="*/ 281913 w 941852"/>
                      <a:gd name="connsiteY1" fmla="*/ 257422 h 897266"/>
                      <a:gd name="connsiteX2" fmla="*/ 4528 w 941852"/>
                      <a:gd name="connsiteY2" fmla="*/ 827385 h 897266"/>
                      <a:gd name="connsiteX3" fmla="*/ 550405 w 941852"/>
                      <a:gd name="connsiteY3" fmla="*/ 753411 h 897266"/>
                      <a:gd name="connsiteX4" fmla="*/ 941852 w 941852"/>
                      <a:gd name="connsiteY4" fmla="*/ 897266 h 897266"/>
                      <a:gd name="connsiteX0" fmla="*/ 130292 w 941385"/>
                      <a:gd name="connsiteY0" fmla="*/ 0 h 897266"/>
                      <a:gd name="connsiteX1" fmla="*/ 281446 w 941385"/>
                      <a:gd name="connsiteY1" fmla="*/ 257422 h 897266"/>
                      <a:gd name="connsiteX2" fmla="*/ 4061 w 941385"/>
                      <a:gd name="connsiteY2" fmla="*/ 827385 h 897266"/>
                      <a:gd name="connsiteX3" fmla="*/ 549938 w 941385"/>
                      <a:gd name="connsiteY3" fmla="*/ 753411 h 897266"/>
                      <a:gd name="connsiteX4" fmla="*/ 941385 w 941385"/>
                      <a:gd name="connsiteY4" fmla="*/ 897266 h 897266"/>
                      <a:gd name="connsiteX0" fmla="*/ 130292 w 941385"/>
                      <a:gd name="connsiteY0" fmla="*/ 41280 h 938546"/>
                      <a:gd name="connsiteX1" fmla="*/ 281446 w 941385"/>
                      <a:gd name="connsiteY1" fmla="*/ 298702 h 938546"/>
                      <a:gd name="connsiteX2" fmla="*/ 4061 w 941385"/>
                      <a:gd name="connsiteY2" fmla="*/ 868665 h 938546"/>
                      <a:gd name="connsiteX3" fmla="*/ 549938 w 941385"/>
                      <a:gd name="connsiteY3" fmla="*/ 794691 h 938546"/>
                      <a:gd name="connsiteX4" fmla="*/ 941385 w 941385"/>
                      <a:gd name="connsiteY4" fmla="*/ 938546 h 938546"/>
                      <a:gd name="connsiteX0" fmla="*/ 132882 w 943975"/>
                      <a:gd name="connsiteY0" fmla="*/ 31309 h 928575"/>
                      <a:gd name="connsiteX1" fmla="*/ 228174 w 943975"/>
                      <a:gd name="connsiteY1" fmla="*/ 417563 h 928575"/>
                      <a:gd name="connsiteX2" fmla="*/ 6651 w 943975"/>
                      <a:gd name="connsiteY2" fmla="*/ 858694 h 928575"/>
                      <a:gd name="connsiteX3" fmla="*/ 552528 w 943975"/>
                      <a:gd name="connsiteY3" fmla="*/ 784720 h 928575"/>
                      <a:gd name="connsiteX4" fmla="*/ 943975 w 943975"/>
                      <a:gd name="connsiteY4" fmla="*/ 928575 h 928575"/>
                      <a:gd name="connsiteX0" fmla="*/ 134038 w 945131"/>
                      <a:gd name="connsiteY0" fmla="*/ 31600 h 928866"/>
                      <a:gd name="connsiteX1" fmla="*/ 229330 w 945131"/>
                      <a:gd name="connsiteY1" fmla="*/ 417854 h 928866"/>
                      <a:gd name="connsiteX2" fmla="*/ 7807 w 945131"/>
                      <a:gd name="connsiteY2" fmla="*/ 858985 h 928866"/>
                      <a:gd name="connsiteX3" fmla="*/ 553684 w 945131"/>
                      <a:gd name="connsiteY3" fmla="*/ 785011 h 928866"/>
                      <a:gd name="connsiteX4" fmla="*/ 945131 w 945131"/>
                      <a:gd name="connsiteY4" fmla="*/ 928866 h 928866"/>
                      <a:gd name="connsiteX0" fmla="*/ 219492 w 945210"/>
                      <a:gd name="connsiteY0" fmla="*/ 30819 h 959352"/>
                      <a:gd name="connsiteX1" fmla="*/ 229409 w 945210"/>
                      <a:gd name="connsiteY1" fmla="*/ 448340 h 959352"/>
                      <a:gd name="connsiteX2" fmla="*/ 7886 w 945210"/>
                      <a:gd name="connsiteY2" fmla="*/ 889471 h 959352"/>
                      <a:gd name="connsiteX3" fmla="*/ 553763 w 945210"/>
                      <a:gd name="connsiteY3" fmla="*/ 815497 h 959352"/>
                      <a:gd name="connsiteX4" fmla="*/ 945210 w 945210"/>
                      <a:gd name="connsiteY4" fmla="*/ 959352 h 959352"/>
                      <a:gd name="connsiteX0" fmla="*/ 218162 w 943880"/>
                      <a:gd name="connsiteY0" fmla="*/ 34927 h 963460"/>
                      <a:gd name="connsiteX1" fmla="*/ 248914 w 943880"/>
                      <a:gd name="connsiteY1" fmla="*/ 388803 h 963460"/>
                      <a:gd name="connsiteX2" fmla="*/ 6556 w 943880"/>
                      <a:gd name="connsiteY2" fmla="*/ 893579 h 963460"/>
                      <a:gd name="connsiteX3" fmla="*/ 552433 w 943880"/>
                      <a:gd name="connsiteY3" fmla="*/ 819605 h 963460"/>
                      <a:gd name="connsiteX4" fmla="*/ 943880 w 943880"/>
                      <a:gd name="connsiteY4" fmla="*/ 963460 h 963460"/>
                      <a:gd name="connsiteX0" fmla="*/ 233057 w 943933"/>
                      <a:gd name="connsiteY0" fmla="*/ 34929 h 963446"/>
                      <a:gd name="connsiteX1" fmla="*/ 248967 w 943933"/>
                      <a:gd name="connsiteY1" fmla="*/ 388789 h 963446"/>
                      <a:gd name="connsiteX2" fmla="*/ 6609 w 943933"/>
                      <a:gd name="connsiteY2" fmla="*/ 893565 h 963446"/>
                      <a:gd name="connsiteX3" fmla="*/ 552486 w 943933"/>
                      <a:gd name="connsiteY3" fmla="*/ 819591 h 963446"/>
                      <a:gd name="connsiteX4" fmla="*/ 943933 w 943933"/>
                      <a:gd name="connsiteY4" fmla="*/ 963446 h 963446"/>
                      <a:gd name="connsiteX0" fmla="*/ 233057 w 943933"/>
                      <a:gd name="connsiteY0" fmla="*/ 0 h 928517"/>
                      <a:gd name="connsiteX1" fmla="*/ 248967 w 943933"/>
                      <a:gd name="connsiteY1" fmla="*/ 353860 h 928517"/>
                      <a:gd name="connsiteX2" fmla="*/ 6609 w 943933"/>
                      <a:gd name="connsiteY2" fmla="*/ 858636 h 928517"/>
                      <a:gd name="connsiteX3" fmla="*/ 552486 w 943933"/>
                      <a:gd name="connsiteY3" fmla="*/ 784662 h 928517"/>
                      <a:gd name="connsiteX4" fmla="*/ 943933 w 943933"/>
                      <a:gd name="connsiteY4" fmla="*/ 928517 h 928517"/>
                      <a:gd name="connsiteX0" fmla="*/ 233057 w 852561"/>
                      <a:gd name="connsiteY0" fmla="*/ 0 h 878441"/>
                      <a:gd name="connsiteX1" fmla="*/ 248967 w 852561"/>
                      <a:gd name="connsiteY1" fmla="*/ 353860 h 878441"/>
                      <a:gd name="connsiteX2" fmla="*/ 6609 w 852561"/>
                      <a:gd name="connsiteY2" fmla="*/ 858636 h 878441"/>
                      <a:gd name="connsiteX3" fmla="*/ 552486 w 852561"/>
                      <a:gd name="connsiteY3" fmla="*/ 784662 h 878441"/>
                      <a:gd name="connsiteX4" fmla="*/ 852561 w 852561"/>
                      <a:gd name="connsiteY4" fmla="*/ 863407 h 878441"/>
                      <a:gd name="connsiteX0" fmla="*/ 233057 w 852561"/>
                      <a:gd name="connsiteY0" fmla="*/ 0 h 878441"/>
                      <a:gd name="connsiteX1" fmla="*/ 248967 w 852561"/>
                      <a:gd name="connsiteY1" fmla="*/ 353860 h 878441"/>
                      <a:gd name="connsiteX2" fmla="*/ 6609 w 852561"/>
                      <a:gd name="connsiteY2" fmla="*/ 858636 h 878441"/>
                      <a:gd name="connsiteX3" fmla="*/ 552486 w 852561"/>
                      <a:gd name="connsiteY3" fmla="*/ 784662 h 878441"/>
                      <a:gd name="connsiteX4" fmla="*/ 852561 w 852561"/>
                      <a:gd name="connsiteY4" fmla="*/ 863407 h 878441"/>
                      <a:gd name="connsiteX0" fmla="*/ 231320 w 850824"/>
                      <a:gd name="connsiteY0" fmla="*/ 0 h 876448"/>
                      <a:gd name="connsiteX1" fmla="*/ 247230 w 850824"/>
                      <a:gd name="connsiteY1" fmla="*/ 353860 h 876448"/>
                      <a:gd name="connsiteX2" fmla="*/ 4872 w 850824"/>
                      <a:gd name="connsiteY2" fmla="*/ 858636 h 876448"/>
                      <a:gd name="connsiteX3" fmla="*/ 501484 w 850824"/>
                      <a:gd name="connsiteY3" fmla="*/ 771874 h 876448"/>
                      <a:gd name="connsiteX4" fmla="*/ 850824 w 850824"/>
                      <a:gd name="connsiteY4" fmla="*/ 863407 h 876448"/>
                      <a:gd name="connsiteX0" fmla="*/ 231320 w 850824"/>
                      <a:gd name="connsiteY0" fmla="*/ 0 h 880557"/>
                      <a:gd name="connsiteX1" fmla="*/ 247230 w 850824"/>
                      <a:gd name="connsiteY1" fmla="*/ 353860 h 880557"/>
                      <a:gd name="connsiteX2" fmla="*/ 4872 w 850824"/>
                      <a:gd name="connsiteY2" fmla="*/ 858636 h 880557"/>
                      <a:gd name="connsiteX3" fmla="*/ 501484 w 850824"/>
                      <a:gd name="connsiteY3" fmla="*/ 771874 h 880557"/>
                      <a:gd name="connsiteX4" fmla="*/ 850824 w 850824"/>
                      <a:gd name="connsiteY4" fmla="*/ 863407 h 880557"/>
                      <a:gd name="connsiteX0" fmla="*/ 231320 w 850824"/>
                      <a:gd name="connsiteY0" fmla="*/ 0 h 878347"/>
                      <a:gd name="connsiteX1" fmla="*/ 247230 w 850824"/>
                      <a:gd name="connsiteY1" fmla="*/ 353860 h 878347"/>
                      <a:gd name="connsiteX2" fmla="*/ 4872 w 850824"/>
                      <a:gd name="connsiteY2" fmla="*/ 858636 h 878347"/>
                      <a:gd name="connsiteX3" fmla="*/ 501484 w 850824"/>
                      <a:gd name="connsiteY3" fmla="*/ 771874 h 878347"/>
                      <a:gd name="connsiteX4" fmla="*/ 850824 w 850824"/>
                      <a:gd name="connsiteY4" fmla="*/ 863407 h 878347"/>
                      <a:gd name="connsiteX0" fmla="*/ 220235 w 839739"/>
                      <a:gd name="connsiteY0" fmla="*/ 0 h 902759"/>
                      <a:gd name="connsiteX1" fmla="*/ 236145 w 839739"/>
                      <a:gd name="connsiteY1" fmla="*/ 353860 h 902759"/>
                      <a:gd name="connsiteX2" fmla="*/ 5043 w 839739"/>
                      <a:gd name="connsiteY2" fmla="*/ 886796 h 902759"/>
                      <a:gd name="connsiteX3" fmla="*/ 490399 w 839739"/>
                      <a:gd name="connsiteY3" fmla="*/ 771874 h 902759"/>
                      <a:gd name="connsiteX4" fmla="*/ 839739 w 839739"/>
                      <a:gd name="connsiteY4" fmla="*/ 863407 h 902759"/>
                      <a:gd name="connsiteX0" fmla="*/ 219993 w 839497"/>
                      <a:gd name="connsiteY0" fmla="*/ 0 h 901457"/>
                      <a:gd name="connsiteX1" fmla="*/ 235903 w 839497"/>
                      <a:gd name="connsiteY1" fmla="*/ 353860 h 901457"/>
                      <a:gd name="connsiteX2" fmla="*/ 4801 w 839497"/>
                      <a:gd name="connsiteY2" fmla="*/ 886796 h 901457"/>
                      <a:gd name="connsiteX3" fmla="*/ 483042 w 839497"/>
                      <a:gd name="connsiteY3" fmla="*/ 761143 h 901457"/>
                      <a:gd name="connsiteX4" fmla="*/ 839497 w 839497"/>
                      <a:gd name="connsiteY4" fmla="*/ 863407 h 901457"/>
                      <a:gd name="connsiteX0" fmla="*/ 219993 w 839497"/>
                      <a:gd name="connsiteY0" fmla="*/ 0 h 902958"/>
                      <a:gd name="connsiteX1" fmla="*/ 235903 w 839497"/>
                      <a:gd name="connsiteY1" fmla="*/ 353860 h 902958"/>
                      <a:gd name="connsiteX2" fmla="*/ 4801 w 839497"/>
                      <a:gd name="connsiteY2" fmla="*/ 886796 h 902958"/>
                      <a:gd name="connsiteX3" fmla="*/ 483042 w 839497"/>
                      <a:gd name="connsiteY3" fmla="*/ 761143 h 902958"/>
                      <a:gd name="connsiteX4" fmla="*/ 839497 w 839497"/>
                      <a:gd name="connsiteY4" fmla="*/ 863407 h 902958"/>
                      <a:gd name="connsiteX0" fmla="*/ 220927 w 840431"/>
                      <a:gd name="connsiteY0" fmla="*/ 0 h 899959"/>
                      <a:gd name="connsiteX1" fmla="*/ 236837 w 840431"/>
                      <a:gd name="connsiteY1" fmla="*/ 353860 h 899959"/>
                      <a:gd name="connsiteX2" fmla="*/ 5735 w 840431"/>
                      <a:gd name="connsiteY2" fmla="*/ 886796 h 899959"/>
                      <a:gd name="connsiteX3" fmla="*/ 510807 w 840431"/>
                      <a:gd name="connsiteY3" fmla="*/ 736237 h 899959"/>
                      <a:gd name="connsiteX4" fmla="*/ 840431 w 840431"/>
                      <a:gd name="connsiteY4" fmla="*/ 863407 h 899959"/>
                      <a:gd name="connsiteX0" fmla="*/ 220628 w 840132"/>
                      <a:gd name="connsiteY0" fmla="*/ 0 h 903722"/>
                      <a:gd name="connsiteX1" fmla="*/ 236538 w 840132"/>
                      <a:gd name="connsiteY1" fmla="*/ 353860 h 903722"/>
                      <a:gd name="connsiteX2" fmla="*/ 5436 w 840132"/>
                      <a:gd name="connsiteY2" fmla="*/ 886796 h 903722"/>
                      <a:gd name="connsiteX3" fmla="*/ 502092 w 840132"/>
                      <a:gd name="connsiteY3" fmla="*/ 766777 h 903722"/>
                      <a:gd name="connsiteX4" fmla="*/ 840132 w 840132"/>
                      <a:gd name="connsiteY4" fmla="*/ 863407 h 903722"/>
                      <a:gd name="connsiteX0" fmla="*/ 213646 w 833150"/>
                      <a:gd name="connsiteY0" fmla="*/ 0 h 913381"/>
                      <a:gd name="connsiteX1" fmla="*/ 229556 w 833150"/>
                      <a:gd name="connsiteY1" fmla="*/ 353860 h 913381"/>
                      <a:gd name="connsiteX2" fmla="*/ 5558 w 833150"/>
                      <a:gd name="connsiteY2" fmla="*/ 897248 h 913381"/>
                      <a:gd name="connsiteX3" fmla="*/ 495110 w 833150"/>
                      <a:gd name="connsiteY3" fmla="*/ 766777 h 913381"/>
                      <a:gd name="connsiteX4" fmla="*/ 833150 w 833150"/>
                      <a:gd name="connsiteY4" fmla="*/ 863407 h 913381"/>
                      <a:gd name="connsiteX0" fmla="*/ 214300 w 833804"/>
                      <a:gd name="connsiteY0" fmla="*/ 0 h 912433"/>
                      <a:gd name="connsiteX1" fmla="*/ 230210 w 833804"/>
                      <a:gd name="connsiteY1" fmla="*/ 353860 h 912433"/>
                      <a:gd name="connsiteX2" fmla="*/ 6212 w 833804"/>
                      <a:gd name="connsiteY2" fmla="*/ 897248 h 912433"/>
                      <a:gd name="connsiteX3" fmla="*/ 495764 w 833804"/>
                      <a:gd name="connsiteY3" fmla="*/ 766777 h 912433"/>
                      <a:gd name="connsiteX4" fmla="*/ 833804 w 833804"/>
                      <a:gd name="connsiteY4" fmla="*/ 863407 h 912433"/>
                      <a:gd name="connsiteX0" fmla="*/ 214938 w 834442"/>
                      <a:gd name="connsiteY0" fmla="*/ 0 h 912277"/>
                      <a:gd name="connsiteX1" fmla="*/ 209980 w 834442"/>
                      <a:gd name="connsiteY1" fmla="*/ 373231 h 912277"/>
                      <a:gd name="connsiteX2" fmla="*/ 6850 w 834442"/>
                      <a:gd name="connsiteY2" fmla="*/ 897248 h 912277"/>
                      <a:gd name="connsiteX3" fmla="*/ 496402 w 834442"/>
                      <a:gd name="connsiteY3" fmla="*/ 766777 h 912277"/>
                      <a:gd name="connsiteX4" fmla="*/ 834442 w 834442"/>
                      <a:gd name="connsiteY4" fmla="*/ 863407 h 912277"/>
                      <a:gd name="connsiteX0" fmla="*/ 215386 w 834890"/>
                      <a:gd name="connsiteY0" fmla="*/ 0 h 912277"/>
                      <a:gd name="connsiteX1" fmla="*/ 210428 w 834890"/>
                      <a:gd name="connsiteY1" fmla="*/ 373231 h 912277"/>
                      <a:gd name="connsiteX2" fmla="*/ 7298 w 834890"/>
                      <a:gd name="connsiteY2" fmla="*/ 897248 h 912277"/>
                      <a:gd name="connsiteX3" fmla="*/ 496850 w 834890"/>
                      <a:gd name="connsiteY3" fmla="*/ 766777 h 912277"/>
                      <a:gd name="connsiteX4" fmla="*/ 834890 w 834890"/>
                      <a:gd name="connsiteY4" fmla="*/ 863407 h 9122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34890" h="912277">
                        <a:moveTo>
                          <a:pt x="215386" y="0"/>
                        </a:moveTo>
                        <a:cubicBezTo>
                          <a:pt x="278742" y="108751"/>
                          <a:pt x="261156" y="225840"/>
                          <a:pt x="210428" y="373231"/>
                        </a:cubicBezTo>
                        <a:cubicBezTo>
                          <a:pt x="159700" y="520622"/>
                          <a:pt x="-40439" y="831657"/>
                          <a:pt x="7298" y="897248"/>
                        </a:cubicBezTo>
                        <a:cubicBezTo>
                          <a:pt x="55035" y="962839"/>
                          <a:pt x="369587" y="794145"/>
                          <a:pt x="496850" y="766777"/>
                        </a:cubicBezTo>
                        <a:cubicBezTo>
                          <a:pt x="624113" y="739409"/>
                          <a:pt x="726932" y="711138"/>
                          <a:pt x="834890" y="863407"/>
                        </a:cubicBezTo>
                      </a:path>
                    </a:pathLst>
                  </a:custGeom>
                  <a:noFill/>
                  <a:ln>
                    <a:solidFill>
                      <a:schemeClr val="accent1"/>
                    </a:solidFill>
                    <a:prstDash val="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91" name="Forme libre 90"/>
                  <p:cNvSpPr>
                    <a:spLocks noChangeAspect="1"/>
                  </p:cNvSpPr>
                  <p:nvPr/>
                </p:nvSpPr>
                <p:spPr>
                  <a:xfrm rot="7794908">
                    <a:off x="7819603" y="5251607"/>
                    <a:ext cx="577554" cy="540000"/>
                  </a:xfrm>
                  <a:custGeom>
                    <a:avLst/>
                    <a:gdLst>
                      <a:gd name="connsiteX0" fmla="*/ 473573 w 909002"/>
                      <a:gd name="connsiteY0" fmla="*/ 0 h 740228"/>
                      <a:gd name="connsiteX1" fmla="*/ 386487 w 909002"/>
                      <a:gd name="connsiteY1" fmla="*/ 304800 h 740228"/>
                      <a:gd name="connsiteX2" fmla="*/ 3310 w 909002"/>
                      <a:gd name="connsiteY2" fmla="*/ 635726 h 740228"/>
                      <a:gd name="connsiteX3" fmla="*/ 630327 w 909002"/>
                      <a:gd name="connsiteY3" fmla="*/ 609600 h 740228"/>
                      <a:gd name="connsiteX4" fmla="*/ 909002 w 909002"/>
                      <a:gd name="connsiteY4" fmla="*/ 740228 h 740228"/>
                      <a:gd name="connsiteX0" fmla="*/ 436266 w 871695"/>
                      <a:gd name="connsiteY0" fmla="*/ 0 h 742826"/>
                      <a:gd name="connsiteX1" fmla="*/ 349180 w 871695"/>
                      <a:gd name="connsiteY1" fmla="*/ 304800 h 742826"/>
                      <a:gd name="connsiteX2" fmla="*/ 3614 w 871695"/>
                      <a:gd name="connsiteY2" fmla="*/ 733614 h 742826"/>
                      <a:gd name="connsiteX3" fmla="*/ 593020 w 871695"/>
                      <a:gd name="connsiteY3" fmla="*/ 609600 h 742826"/>
                      <a:gd name="connsiteX4" fmla="*/ 871695 w 871695"/>
                      <a:gd name="connsiteY4" fmla="*/ 740228 h 742826"/>
                      <a:gd name="connsiteX0" fmla="*/ 435469 w 870898"/>
                      <a:gd name="connsiteY0" fmla="*/ 0 h 744319"/>
                      <a:gd name="connsiteX1" fmla="*/ 348383 w 870898"/>
                      <a:gd name="connsiteY1" fmla="*/ 304800 h 744319"/>
                      <a:gd name="connsiteX2" fmla="*/ 2817 w 870898"/>
                      <a:gd name="connsiteY2" fmla="*/ 733614 h 744319"/>
                      <a:gd name="connsiteX3" fmla="*/ 560856 w 870898"/>
                      <a:gd name="connsiteY3" fmla="*/ 624752 h 744319"/>
                      <a:gd name="connsiteX4" fmla="*/ 870898 w 870898"/>
                      <a:gd name="connsiteY4" fmla="*/ 740228 h 744319"/>
                      <a:gd name="connsiteX0" fmla="*/ 435469 w 714985"/>
                      <a:gd name="connsiteY0" fmla="*/ 0 h 1318446"/>
                      <a:gd name="connsiteX1" fmla="*/ 348383 w 714985"/>
                      <a:gd name="connsiteY1" fmla="*/ 304800 h 1318446"/>
                      <a:gd name="connsiteX2" fmla="*/ 2817 w 714985"/>
                      <a:gd name="connsiteY2" fmla="*/ 733614 h 1318446"/>
                      <a:gd name="connsiteX3" fmla="*/ 560856 w 714985"/>
                      <a:gd name="connsiteY3" fmla="*/ 624752 h 1318446"/>
                      <a:gd name="connsiteX4" fmla="*/ 714985 w 714985"/>
                      <a:gd name="connsiteY4" fmla="*/ 1318446 h 1318446"/>
                      <a:gd name="connsiteX0" fmla="*/ 435469 w 940141"/>
                      <a:gd name="connsiteY0" fmla="*/ 0 h 803495"/>
                      <a:gd name="connsiteX1" fmla="*/ 348383 w 940141"/>
                      <a:gd name="connsiteY1" fmla="*/ 304800 h 803495"/>
                      <a:gd name="connsiteX2" fmla="*/ 2817 w 940141"/>
                      <a:gd name="connsiteY2" fmla="*/ 733614 h 803495"/>
                      <a:gd name="connsiteX3" fmla="*/ 560856 w 940141"/>
                      <a:gd name="connsiteY3" fmla="*/ 624752 h 803495"/>
                      <a:gd name="connsiteX4" fmla="*/ 940141 w 940141"/>
                      <a:gd name="connsiteY4" fmla="*/ 803495 h 803495"/>
                      <a:gd name="connsiteX0" fmla="*/ 435182 w 939854"/>
                      <a:gd name="connsiteY0" fmla="*/ 0 h 803495"/>
                      <a:gd name="connsiteX1" fmla="*/ 348096 w 939854"/>
                      <a:gd name="connsiteY1" fmla="*/ 304800 h 803495"/>
                      <a:gd name="connsiteX2" fmla="*/ 2530 w 939854"/>
                      <a:gd name="connsiteY2" fmla="*/ 733614 h 803495"/>
                      <a:gd name="connsiteX3" fmla="*/ 548407 w 939854"/>
                      <a:gd name="connsiteY3" fmla="*/ 659640 h 803495"/>
                      <a:gd name="connsiteX4" fmla="*/ 939854 w 939854"/>
                      <a:gd name="connsiteY4" fmla="*/ 803495 h 803495"/>
                      <a:gd name="connsiteX0" fmla="*/ 436545 w 941217"/>
                      <a:gd name="connsiteY0" fmla="*/ 0 h 803495"/>
                      <a:gd name="connsiteX1" fmla="*/ 311581 w 941217"/>
                      <a:gd name="connsiteY1" fmla="*/ 226384 h 803495"/>
                      <a:gd name="connsiteX2" fmla="*/ 3893 w 941217"/>
                      <a:gd name="connsiteY2" fmla="*/ 733614 h 803495"/>
                      <a:gd name="connsiteX3" fmla="*/ 549770 w 941217"/>
                      <a:gd name="connsiteY3" fmla="*/ 659640 h 803495"/>
                      <a:gd name="connsiteX4" fmla="*/ 941217 w 941217"/>
                      <a:gd name="connsiteY4" fmla="*/ 803495 h 803495"/>
                      <a:gd name="connsiteX0" fmla="*/ 287205 w 940931"/>
                      <a:gd name="connsiteY0" fmla="*/ 0 h 1011966"/>
                      <a:gd name="connsiteX1" fmla="*/ 311295 w 940931"/>
                      <a:gd name="connsiteY1" fmla="*/ 434855 h 1011966"/>
                      <a:gd name="connsiteX2" fmla="*/ 3607 w 940931"/>
                      <a:gd name="connsiteY2" fmla="*/ 942085 h 1011966"/>
                      <a:gd name="connsiteX3" fmla="*/ 549484 w 940931"/>
                      <a:gd name="connsiteY3" fmla="*/ 868111 h 1011966"/>
                      <a:gd name="connsiteX4" fmla="*/ 940931 w 940931"/>
                      <a:gd name="connsiteY4" fmla="*/ 1011966 h 1011966"/>
                      <a:gd name="connsiteX0" fmla="*/ 246594 w 940860"/>
                      <a:gd name="connsiteY0" fmla="*/ 0 h 895671"/>
                      <a:gd name="connsiteX1" fmla="*/ 311224 w 940860"/>
                      <a:gd name="connsiteY1" fmla="*/ 318560 h 895671"/>
                      <a:gd name="connsiteX2" fmla="*/ 3536 w 940860"/>
                      <a:gd name="connsiteY2" fmla="*/ 825790 h 895671"/>
                      <a:gd name="connsiteX3" fmla="*/ 549413 w 940860"/>
                      <a:gd name="connsiteY3" fmla="*/ 751816 h 895671"/>
                      <a:gd name="connsiteX4" fmla="*/ 940860 w 940860"/>
                      <a:gd name="connsiteY4" fmla="*/ 895671 h 895671"/>
                      <a:gd name="connsiteX0" fmla="*/ 75730 w 940588"/>
                      <a:gd name="connsiteY0" fmla="*/ 0 h 668200"/>
                      <a:gd name="connsiteX1" fmla="*/ 310952 w 940588"/>
                      <a:gd name="connsiteY1" fmla="*/ 91089 h 668200"/>
                      <a:gd name="connsiteX2" fmla="*/ 3264 w 940588"/>
                      <a:gd name="connsiteY2" fmla="*/ 598319 h 668200"/>
                      <a:gd name="connsiteX3" fmla="*/ 549141 w 940588"/>
                      <a:gd name="connsiteY3" fmla="*/ 524345 h 668200"/>
                      <a:gd name="connsiteX4" fmla="*/ 940588 w 940588"/>
                      <a:gd name="connsiteY4" fmla="*/ 668200 h 668200"/>
                      <a:gd name="connsiteX0" fmla="*/ 172701 w 940736"/>
                      <a:gd name="connsiteY0" fmla="*/ 0 h 627926"/>
                      <a:gd name="connsiteX1" fmla="*/ 311100 w 940736"/>
                      <a:gd name="connsiteY1" fmla="*/ 50815 h 627926"/>
                      <a:gd name="connsiteX2" fmla="*/ 3412 w 940736"/>
                      <a:gd name="connsiteY2" fmla="*/ 558045 h 627926"/>
                      <a:gd name="connsiteX3" fmla="*/ 549289 w 940736"/>
                      <a:gd name="connsiteY3" fmla="*/ 484071 h 627926"/>
                      <a:gd name="connsiteX4" fmla="*/ 940736 w 940736"/>
                      <a:gd name="connsiteY4" fmla="*/ 627926 h 627926"/>
                      <a:gd name="connsiteX0" fmla="*/ 129576 w 940669"/>
                      <a:gd name="connsiteY0" fmla="*/ 0 h 897266"/>
                      <a:gd name="connsiteX1" fmla="*/ 311033 w 940669"/>
                      <a:gd name="connsiteY1" fmla="*/ 320155 h 897266"/>
                      <a:gd name="connsiteX2" fmla="*/ 3345 w 940669"/>
                      <a:gd name="connsiteY2" fmla="*/ 827385 h 897266"/>
                      <a:gd name="connsiteX3" fmla="*/ 549222 w 940669"/>
                      <a:gd name="connsiteY3" fmla="*/ 753411 h 897266"/>
                      <a:gd name="connsiteX4" fmla="*/ 940669 w 940669"/>
                      <a:gd name="connsiteY4" fmla="*/ 897266 h 897266"/>
                      <a:gd name="connsiteX0" fmla="*/ 130759 w 941852"/>
                      <a:gd name="connsiteY0" fmla="*/ 0 h 897266"/>
                      <a:gd name="connsiteX1" fmla="*/ 281913 w 941852"/>
                      <a:gd name="connsiteY1" fmla="*/ 257422 h 897266"/>
                      <a:gd name="connsiteX2" fmla="*/ 4528 w 941852"/>
                      <a:gd name="connsiteY2" fmla="*/ 827385 h 897266"/>
                      <a:gd name="connsiteX3" fmla="*/ 550405 w 941852"/>
                      <a:gd name="connsiteY3" fmla="*/ 753411 h 897266"/>
                      <a:gd name="connsiteX4" fmla="*/ 941852 w 941852"/>
                      <a:gd name="connsiteY4" fmla="*/ 897266 h 897266"/>
                      <a:gd name="connsiteX0" fmla="*/ 130292 w 941385"/>
                      <a:gd name="connsiteY0" fmla="*/ 0 h 897266"/>
                      <a:gd name="connsiteX1" fmla="*/ 281446 w 941385"/>
                      <a:gd name="connsiteY1" fmla="*/ 257422 h 897266"/>
                      <a:gd name="connsiteX2" fmla="*/ 4061 w 941385"/>
                      <a:gd name="connsiteY2" fmla="*/ 827385 h 897266"/>
                      <a:gd name="connsiteX3" fmla="*/ 549938 w 941385"/>
                      <a:gd name="connsiteY3" fmla="*/ 753411 h 897266"/>
                      <a:gd name="connsiteX4" fmla="*/ 941385 w 941385"/>
                      <a:gd name="connsiteY4" fmla="*/ 897266 h 897266"/>
                      <a:gd name="connsiteX0" fmla="*/ 130292 w 941385"/>
                      <a:gd name="connsiteY0" fmla="*/ 41280 h 938546"/>
                      <a:gd name="connsiteX1" fmla="*/ 281446 w 941385"/>
                      <a:gd name="connsiteY1" fmla="*/ 298702 h 938546"/>
                      <a:gd name="connsiteX2" fmla="*/ 4061 w 941385"/>
                      <a:gd name="connsiteY2" fmla="*/ 868665 h 938546"/>
                      <a:gd name="connsiteX3" fmla="*/ 549938 w 941385"/>
                      <a:gd name="connsiteY3" fmla="*/ 794691 h 938546"/>
                      <a:gd name="connsiteX4" fmla="*/ 941385 w 941385"/>
                      <a:gd name="connsiteY4" fmla="*/ 938546 h 938546"/>
                      <a:gd name="connsiteX0" fmla="*/ 132882 w 943975"/>
                      <a:gd name="connsiteY0" fmla="*/ 31309 h 928575"/>
                      <a:gd name="connsiteX1" fmla="*/ 228174 w 943975"/>
                      <a:gd name="connsiteY1" fmla="*/ 417563 h 928575"/>
                      <a:gd name="connsiteX2" fmla="*/ 6651 w 943975"/>
                      <a:gd name="connsiteY2" fmla="*/ 858694 h 928575"/>
                      <a:gd name="connsiteX3" fmla="*/ 552528 w 943975"/>
                      <a:gd name="connsiteY3" fmla="*/ 784720 h 928575"/>
                      <a:gd name="connsiteX4" fmla="*/ 943975 w 943975"/>
                      <a:gd name="connsiteY4" fmla="*/ 928575 h 928575"/>
                      <a:gd name="connsiteX0" fmla="*/ 134038 w 945131"/>
                      <a:gd name="connsiteY0" fmla="*/ 31600 h 928866"/>
                      <a:gd name="connsiteX1" fmla="*/ 229330 w 945131"/>
                      <a:gd name="connsiteY1" fmla="*/ 417854 h 928866"/>
                      <a:gd name="connsiteX2" fmla="*/ 7807 w 945131"/>
                      <a:gd name="connsiteY2" fmla="*/ 858985 h 928866"/>
                      <a:gd name="connsiteX3" fmla="*/ 553684 w 945131"/>
                      <a:gd name="connsiteY3" fmla="*/ 785011 h 928866"/>
                      <a:gd name="connsiteX4" fmla="*/ 945131 w 945131"/>
                      <a:gd name="connsiteY4" fmla="*/ 928866 h 928866"/>
                      <a:gd name="connsiteX0" fmla="*/ 219492 w 945210"/>
                      <a:gd name="connsiteY0" fmla="*/ 30819 h 959352"/>
                      <a:gd name="connsiteX1" fmla="*/ 229409 w 945210"/>
                      <a:gd name="connsiteY1" fmla="*/ 448340 h 959352"/>
                      <a:gd name="connsiteX2" fmla="*/ 7886 w 945210"/>
                      <a:gd name="connsiteY2" fmla="*/ 889471 h 959352"/>
                      <a:gd name="connsiteX3" fmla="*/ 553763 w 945210"/>
                      <a:gd name="connsiteY3" fmla="*/ 815497 h 959352"/>
                      <a:gd name="connsiteX4" fmla="*/ 945210 w 945210"/>
                      <a:gd name="connsiteY4" fmla="*/ 959352 h 959352"/>
                      <a:gd name="connsiteX0" fmla="*/ 218162 w 943880"/>
                      <a:gd name="connsiteY0" fmla="*/ 34927 h 963460"/>
                      <a:gd name="connsiteX1" fmla="*/ 248914 w 943880"/>
                      <a:gd name="connsiteY1" fmla="*/ 388803 h 963460"/>
                      <a:gd name="connsiteX2" fmla="*/ 6556 w 943880"/>
                      <a:gd name="connsiteY2" fmla="*/ 893579 h 963460"/>
                      <a:gd name="connsiteX3" fmla="*/ 552433 w 943880"/>
                      <a:gd name="connsiteY3" fmla="*/ 819605 h 963460"/>
                      <a:gd name="connsiteX4" fmla="*/ 943880 w 943880"/>
                      <a:gd name="connsiteY4" fmla="*/ 963460 h 963460"/>
                      <a:gd name="connsiteX0" fmla="*/ 233057 w 943933"/>
                      <a:gd name="connsiteY0" fmla="*/ 34929 h 963446"/>
                      <a:gd name="connsiteX1" fmla="*/ 248967 w 943933"/>
                      <a:gd name="connsiteY1" fmla="*/ 388789 h 963446"/>
                      <a:gd name="connsiteX2" fmla="*/ 6609 w 943933"/>
                      <a:gd name="connsiteY2" fmla="*/ 893565 h 963446"/>
                      <a:gd name="connsiteX3" fmla="*/ 552486 w 943933"/>
                      <a:gd name="connsiteY3" fmla="*/ 819591 h 963446"/>
                      <a:gd name="connsiteX4" fmla="*/ 943933 w 943933"/>
                      <a:gd name="connsiteY4" fmla="*/ 963446 h 963446"/>
                      <a:gd name="connsiteX0" fmla="*/ 233057 w 943933"/>
                      <a:gd name="connsiteY0" fmla="*/ 0 h 928517"/>
                      <a:gd name="connsiteX1" fmla="*/ 248967 w 943933"/>
                      <a:gd name="connsiteY1" fmla="*/ 353860 h 928517"/>
                      <a:gd name="connsiteX2" fmla="*/ 6609 w 943933"/>
                      <a:gd name="connsiteY2" fmla="*/ 858636 h 928517"/>
                      <a:gd name="connsiteX3" fmla="*/ 552486 w 943933"/>
                      <a:gd name="connsiteY3" fmla="*/ 784662 h 928517"/>
                      <a:gd name="connsiteX4" fmla="*/ 943933 w 943933"/>
                      <a:gd name="connsiteY4" fmla="*/ 928517 h 928517"/>
                      <a:gd name="connsiteX0" fmla="*/ 233057 w 852561"/>
                      <a:gd name="connsiteY0" fmla="*/ 0 h 878441"/>
                      <a:gd name="connsiteX1" fmla="*/ 248967 w 852561"/>
                      <a:gd name="connsiteY1" fmla="*/ 353860 h 878441"/>
                      <a:gd name="connsiteX2" fmla="*/ 6609 w 852561"/>
                      <a:gd name="connsiteY2" fmla="*/ 858636 h 878441"/>
                      <a:gd name="connsiteX3" fmla="*/ 552486 w 852561"/>
                      <a:gd name="connsiteY3" fmla="*/ 784662 h 878441"/>
                      <a:gd name="connsiteX4" fmla="*/ 852561 w 852561"/>
                      <a:gd name="connsiteY4" fmla="*/ 863407 h 878441"/>
                      <a:gd name="connsiteX0" fmla="*/ 233057 w 852561"/>
                      <a:gd name="connsiteY0" fmla="*/ 0 h 878441"/>
                      <a:gd name="connsiteX1" fmla="*/ 248967 w 852561"/>
                      <a:gd name="connsiteY1" fmla="*/ 353860 h 878441"/>
                      <a:gd name="connsiteX2" fmla="*/ 6609 w 852561"/>
                      <a:gd name="connsiteY2" fmla="*/ 858636 h 878441"/>
                      <a:gd name="connsiteX3" fmla="*/ 552486 w 852561"/>
                      <a:gd name="connsiteY3" fmla="*/ 784662 h 878441"/>
                      <a:gd name="connsiteX4" fmla="*/ 852561 w 852561"/>
                      <a:gd name="connsiteY4" fmla="*/ 863407 h 878441"/>
                      <a:gd name="connsiteX0" fmla="*/ 231320 w 850824"/>
                      <a:gd name="connsiteY0" fmla="*/ 0 h 876448"/>
                      <a:gd name="connsiteX1" fmla="*/ 247230 w 850824"/>
                      <a:gd name="connsiteY1" fmla="*/ 353860 h 876448"/>
                      <a:gd name="connsiteX2" fmla="*/ 4872 w 850824"/>
                      <a:gd name="connsiteY2" fmla="*/ 858636 h 876448"/>
                      <a:gd name="connsiteX3" fmla="*/ 501484 w 850824"/>
                      <a:gd name="connsiteY3" fmla="*/ 771874 h 876448"/>
                      <a:gd name="connsiteX4" fmla="*/ 850824 w 850824"/>
                      <a:gd name="connsiteY4" fmla="*/ 863407 h 876448"/>
                      <a:gd name="connsiteX0" fmla="*/ 231320 w 850824"/>
                      <a:gd name="connsiteY0" fmla="*/ 0 h 880557"/>
                      <a:gd name="connsiteX1" fmla="*/ 247230 w 850824"/>
                      <a:gd name="connsiteY1" fmla="*/ 353860 h 880557"/>
                      <a:gd name="connsiteX2" fmla="*/ 4872 w 850824"/>
                      <a:gd name="connsiteY2" fmla="*/ 858636 h 880557"/>
                      <a:gd name="connsiteX3" fmla="*/ 501484 w 850824"/>
                      <a:gd name="connsiteY3" fmla="*/ 771874 h 880557"/>
                      <a:gd name="connsiteX4" fmla="*/ 850824 w 850824"/>
                      <a:gd name="connsiteY4" fmla="*/ 863407 h 880557"/>
                      <a:gd name="connsiteX0" fmla="*/ 231320 w 850824"/>
                      <a:gd name="connsiteY0" fmla="*/ 0 h 878347"/>
                      <a:gd name="connsiteX1" fmla="*/ 247230 w 850824"/>
                      <a:gd name="connsiteY1" fmla="*/ 353860 h 878347"/>
                      <a:gd name="connsiteX2" fmla="*/ 4872 w 850824"/>
                      <a:gd name="connsiteY2" fmla="*/ 858636 h 878347"/>
                      <a:gd name="connsiteX3" fmla="*/ 501484 w 850824"/>
                      <a:gd name="connsiteY3" fmla="*/ 771874 h 878347"/>
                      <a:gd name="connsiteX4" fmla="*/ 850824 w 850824"/>
                      <a:gd name="connsiteY4" fmla="*/ 863407 h 878347"/>
                      <a:gd name="connsiteX0" fmla="*/ 220235 w 839739"/>
                      <a:gd name="connsiteY0" fmla="*/ 0 h 902759"/>
                      <a:gd name="connsiteX1" fmla="*/ 236145 w 839739"/>
                      <a:gd name="connsiteY1" fmla="*/ 353860 h 902759"/>
                      <a:gd name="connsiteX2" fmla="*/ 5043 w 839739"/>
                      <a:gd name="connsiteY2" fmla="*/ 886796 h 902759"/>
                      <a:gd name="connsiteX3" fmla="*/ 490399 w 839739"/>
                      <a:gd name="connsiteY3" fmla="*/ 771874 h 902759"/>
                      <a:gd name="connsiteX4" fmla="*/ 839739 w 839739"/>
                      <a:gd name="connsiteY4" fmla="*/ 863407 h 902759"/>
                      <a:gd name="connsiteX0" fmla="*/ 219993 w 839497"/>
                      <a:gd name="connsiteY0" fmla="*/ 0 h 901457"/>
                      <a:gd name="connsiteX1" fmla="*/ 235903 w 839497"/>
                      <a:gd name="connsiteY1" fmla="*/ 353860 h 901457"/>
                      <a:gd name="connsiteX2" fmla="*/ 4801 w 839497"/>
                      <a:gd name="connsiteY2" fmla="*/ 886796 h 901457"/>
                      <a:gd name="connsiteX3" fmla="*/ 483042 w 839497"/>
                      <a:gd name="connsiteY3" fmla="*/ 761143 h 901457"/>
                      <a:gd name="connsiteX4" fmla="*/ 839497 w 839497"/>
                      <a:gd name="connsiteY4" fmla="*/ 863407 h 901457"/>
                      <a:gd name="connsiteX0" fmla="*/ 219993 w 839497"/>
                      <a:gd name="connsiteY0" fmla="*/ 0 h 902958"/>
                      <a:gd name="connsiteX1" fmla="*/ 235903 w 839497"/>
                      <a:gd name="connsiteY1" fmla="*/ 353860 h 902958"/>
                      <a:gd name="connsiteX2" fmla="*/ 4801 w 839497"/>
                      <a:gd name="connsiteY2" fmla="*/ 886796 h 902958"/>
                      <a:gd name="connsiteX3" fmla="*/ 483042 w 839497"/>
                      <a:gd name="connsiteY3" fmla="*/ 761143 h 902958"/>
                      <a:gd name="connsiteX4" fmla="*/ 839497 w 839497"/>
                      <a:gd name="connsiteY4" fmla="*/ 863407 h 902958"/>
                      <a:gd name="connsiteX0" fmla="*/ 220927 w 840431"/>
                      <a:gd name="connsiteY0" fmla="*/ 0 h 899959"/>
                      <a:gd name="connsiteX1" fmla="*/ 236837 w 840431"/>
                      <a:gd name="connsiteY1" fmla="*/ 353860 h 899959"/>
                      <a:gd name="connsiteX2" fmla="*/ 5735 w 840431"/>
                      <a:gd name="connsiteY2" fmla="*/ 886796 h 899959"/>
                      <a:gd name="connsiteX3" fmla="*/ 510807 w 840431"/>
                      <a:gd name="connsiteY3" fmla="*/ 736237 h 899959"/>
                      <a:gd name="connsiteX4" fmla="*/ 840431 w 840431"/>
                      <a:gd name="connsiteY4" fmla="*/ 863407 h 899959"/>
                      <a:gd name="connsiteX0" fmla="*/ 220628 w 840132"/>
                      <a:gd name="connsiteY0" fmla="*/ 0 h 903722"/>
                      <a:gd name="connsiteX1" fmla="*/ 236538 w 840132"/>
                      <a:gd name="connsiteY1" fmla="*/ 353860 h 903722"/>
                      <a:gd name="connsiteX2" fmla="*/ 5436 w 840132"/>
                      <a:gd name="connsiteY2" fmla="*/ 886796 h 903722"/>
                      <a:gd name="connsiteX3" fmla="*/ 502092 w 840132"/>
                      <a:gd name="connsiteY3" fmla="*/ 766777 h 903722"/>
                      <a:gd name="connsiteX4" fmla="*/ 840132 w 840132"/>
                      <a:gd name="connsiteY4" fmla="*/ 863407 h 903722"/>
                      <a:gd name="connsiteX0" fmla="*/ 213646 w 833150"/>
                      <a:gd name="connsiteY0" fmla="*/ 0 h 913381"/>
                      <a:gd name="connsiteX1" fmla="*/ 229556 w 833150"/>
                      <a:gd name="connsiteY1" fmla="*/ 353860 h 913381"/>
                      <a:gd name="connsiteX2" fmla="*/ 5558 w 833150"/>
                      <a:gd name="connsiteY2" fmla="*/ 897248 h 913381"/>
                      <a:gd name="connsiteX3" fmla="*/ 495110 w 833150"/>
                      <a:gd name="connsiteY3" fmla="*/ 766777 h 913381"/>
                      <a:gd name="connsiteX4" fmla="*/ 833150 w 833150"/>
                      <a:gd name="connsiteY4" fmla="*/ 863407 h 913381"/>
                      <a:gd name="connsiteX0" fmla="*/ 214300 w 833804"/>
                      <a:gd name="connsiteY0" fmla="*/ 0 h 912433"/>
                      <a:gd name="connsiteX1" fmla="*/ 230210 w 833804"/>
                      <a:gd name="connsiteY1" fmla="*/ 353860 h 912433"/>
                      <a:gd name="connsiteX2" fmla="*/ 6212 w 833804"/>
                      <a:gd name="connsiteY2" fmla="*/ 897248 h 912433"/>
                      <a:gd name="connsiteX3" fmla="*/ 495764 w 833804"/>
                      <a:gd name="connsiteY3" fmla="*/ 766777 h 912433"/>
                      <a:gd name="connsiteX4" fmla="*/ 833804 w 833804"/>
                      <a:gd name="connsiteY4" fmla="*/ 863407 h 912433"/>
                      <a:gd name="connsiteX0" fmla="*/ 214938 w 834442"/>
                      <a:gd name="connsiteY0" fmla="*/ 0 h 912277"/>
                      <a:gd name="connsiteX1" fmla="*/ 209980 w 834442"/>
                      <a:gd name="connsiteY1" fmla="*/ 373231 h 912277"/>
                      <a:gd name="connsiteX2" fmla="*/ 6850 w 834442"/>
                      <a:gd name="connsiteY2" fmla="*/ 897248 h 912277"/>
                      <a:gd name="connsiteX3" fmla="*/ 496402 w 834442"/>
                      <a:gd name="connsiteY3" fmla="*/ 766777 h 912277"/>
                      <a:gd name="connsiteX4" fmla="*/ 834442 w 834442"/>
                      <a:gd name="connsiteY4" fmla="*/ 863407 h 912277"/>
                      <a:gd name="connsiteX0" fmla="*/ 215386 w 834890"/>
                      <a:gd name="connsiteY0" fmla="*/ 0 h 912277"/>
                      <a:gd name="connsiteX1" fmla="*/ 210428 w 834890"/>
                      <a:gd name="connsiteY1" fmla="*/ 373231 h 912277"/>
                      <a:gd name="connsiteX2" fmla="*/ 7298 w 834890"/>
                      <a:gd name="connsiteY2" fmla="*/ 897248 h 912277"/>
                      <a:gd name="connsiteX3" fmla="*/ 496850 w 834890"/>
                      <a:gd name="connsiteY3" fmla="*/ 766777 h 912277"/>
                      <a:gd name="connsiteX4" fmla="*/ 834890 w 834890"/>
                      <a:gd name="connsiteY4" fmla="*/ 863407 h 9122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34890" h="912277">
                        <a:moveTo>
                          <a:pt x="215386" y="0"/>
                        </a:moveTo>
                        <a:cubicBezTo>
                          <a:pt x="278742" y="108751"/>
                          <a:pt x="261156" y="225840"/>
                          <a:pt x="210428" y="373231"/>
                        </a:cubicBezTo>
                        <a:cubicBezTo>
                          <a:pt x="159700" y="520622"/>
                          <a:pt x="-40439" y="831657"/>
                          <a:pt x="7298" y="897248"/>
                        </a:cubicBezTo>
                        <a:cubicBezTo>
                          <a:pt x="55035" y="962839"/>
                          <a:pt x="369587" y="794145"/>
                          <a:pt x="496850" y="766777"/>
                        </a:cubicBezTo>
                        <a:cubicBezTo>
                          <a:pt x="624113" y="739409"/>
                          <a:pt x="726932" y="711138"/>
                          <a:pt x="834890" y="863407"/>
                        </a:cubicBezTo>
                      </a:path>
                    </a:pathLst>
                  </a:custGeom>
                  <a:noFill/>
                  <a:ln>
                    <a:solidFill>
                      <a:schemeClr val="accent1"/>
                    </a:solidFill>
                    <a:prstDash val="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92" name="Forme libre 91"/>
                  <p:cNvSpPr>
                    <a:spLocks noChangeAspect="1"/>
                  </p:cNvSpPr>
                  <p:nvPr/>
                </p:nvSpPr>
                <p:spPr>
                  <a:xfrm rot="7772184">
                    <a:off x="10885919" y="5283593"/>
                    <a:ext cx="577554" cy="540000"/>
                  </a:xfrm>
                  <a:custGeom>
                    <a:avLst/>
                    <a:gdLst>
                      <a:gd name="connsiteX0" fmla="*/ 473573 w 909002"/>
                      <a:gd name="connsiteY0" fmla="*/ 0 h 740228"/>
                      <a:gd name="connsiteX1" fmla="*/ 386487 w 909002"/>
                      <a:gd name="connsiteY1" fmla="*/ 304800 h 740228"/>
                      <a:gd name="connsiteX2" fmla="*/ 3310 w 909002"/>
                      <a:gd name="connsiteY2" fmla="*/ 635726 h 740228"/>
                      <a:gd name="connsiteX3" fmla="*/ 630327 w 909002"/>
                      <a:gd name="connsiteY3" fmla="*/ 609600 h 740228"/>
                      <a:gd name="connsiteX4" fmla="*/ 909002 w 909002"/>
                      <a:gd name="connsiteY4" fmla="*/ 740228 h 740228"/>
                      <a:gd name="connsiteX0" fmla="*/ 436266 w 871695"/>
                      <a:gd name="connsiteY0" fmla="*/ 0 h 742826"/>
                      <a:gd name="connsiteX1" fmla="*/ 349180 w 871695"/>
                      <a:gd name="connsiteY1" fmla="*/ 304800 h 742826"/>
                      <a:gd name="connsiteX2" fmla="*/ 3614 w 871695"/>
                      <a:gd name="connsiteY2" fmla="*/ 733614 h 742826"/>
                      <a:gd name="connsiteX3" fmla="*/ 593020 w 871695"/>
                      <a:gd name="connsiteY3" fmla="*/ 609600 h 742826"/>
                      <a:gd name="connsiteX4" fmla="*/ 871695 w 871695"/>
                      <a:gd name="connsiteY4" fmla="*/ 740228 h 742826"/>
                      <a:gd name="connsiteX0" fmla="*/ 435469 w 870898"/>
                      <a:gd name="connsiteY0" fmla="*/ 0 h 744319"/>
                      <a:gd name="connsiteX1" fmla="*/ 348383 w 870898"/>
                      <a:gd name="connsiteY1" fmla="*/ 304800 h 744319"/>
                      <a:gd name="connsiteX2" fmla="*/ 2817 w 870898"/>
                      <a:gd name="connsiteY2" fmla="*/ 733614 h 744319"/>
                      <a:gd name="connsiteX3" fmla="*/ 560856 w 870898"/>
                      <a:gd name="connsiteY3" fmla="*/ 624752 h 744319"/>
                      <a:gd name="connsiteX4" fmla="*/ 870898 w 870898"/>
                      <a:gd name="connsiteY4" fmla="*/ 740228 h 744319"/>
                      <a:gd name="connsiteX0" fmla="*/ 435469 w 714985"/>
                      <a:gd name="connsiteY0" fmla="*/ 0 h 1318446"/>
                      <a:gd name="connsiteX1" fmla="*/ 348383 w 714985"/>
                      <a:gd name="connsiteY1" fmla="*/ 304800 h 1318446"/>
                      <a:gd name="connsiteX2" fmla="*/ 2817 w 714985"/>
                      <a:gd name="connsiteY2" fmla="*/ 733614 h 1318446"/>
                      <a:gd name="connsiteX3" fmla="*/ 560856 w 714985"/>
                      <a:gd name="connsiteY3" fmla="*/ 624752 h 1318446"/>
                      <a:gd name="connsiteX4" fmla="*/ 714985 w 714985"/>
                      <a:gd name="connsiteY4" fmla="*/ 1318446 h 1318446"/>
                      <a:gd name="connsiteX0" fmla="*/ 435469 w 940141"/>
                      <a:gd name="connsiteY0" fmla="*/ 0 h 803495"/>
                      <a:gd name="connsiteX1" fmla="*/ 348383 w 940141"/>
                      <a:gd name="connsiteY1" fmla="*/ 304800 h 803495"/>
                      <a:gd name="connsiteX2" fmla="*/ 2817 w 940141"/>
                      <a:gd name="connsiteY2" fmla="*/ 733614 h 803495"/>
                      <a:gd name="connsiteX3" fmla="*/ 560856 w 940141"/>
                      <a:gd name="connsiteY3" fmla="*/ 624752 h 803495"/>
                      <a:gd name="connsiteX4" fmla="*/ 940141 w 940141"/>
                      <a:gd name="connsiteY4" fmla="*/ 803495 h 803495"/>
                      <a:gd name="connsiteX0" fmla="*/ 435182 w 939854"/>
                      <a:gd name="connsiteY0" fmla="*/ 0 h 803495"/>
                      <a:gd name="connsiteX1" fmla="*/ 348096 w 939854"/>
                      <a:gd name="connsiteY1" fmla="*/ 304800 h 803495"/>
                      <a:gd name="connsiteX2" fmla="*/ 2530 w 939854"/>
                      <a:gd name="connsiteY2" fmla="*/ 733614 h 803495"/>
                      <a:gd name="connsiteX3" fmla="*/ 548407 w 939854"/>
                      <a:gd name="connsiteY3" fmla="*/ 659640 h 803495"/>
                      <a:gd name="connsiteX4" fmla="*/ 939854 w 939854"/>
                      <a:gd name="connsiteY4" fmla="*/ 803495 h 803495"/>
                      <a:gd name="connsiteX0" fmla="*/ 436545 w 941217"/>
                      <a:gd name="connsiteY0" fmla="*/ 0 h 803495"/>
                      <a:gd name="connsiteX1" fmla="*/ 311581 w 941217"/>
                      <a:gd name="connsiteY1" fmla="*/ 226384 h 803495"/>
                      <a:gd name="connsiteX2" fmla="*/ 3893 w 941217"/>
                      <a:gd name="connsiteY2" fmla="*/ 733614 h 803495"/>
                      <a:gd name="connsiteX3" fmla="*/ 549770 w 941217"/>
                      <a:gd name="connsiteY3" fmla="*/ 659640 h 803495"/>
                      <a:gd name="connsiteX4" fmla="*/ 941217 w 941217"/>
                      <a:gd name="connsiteY4" fmla="*/ 803495 h 803495"/>
                      <a:gd name="connsiteX0" fmla="*/ 287205 w 940931"/>
                      <a:gd name="connsiteY0" fmla="*/ 0 h 1011966"/>
                      <a:gd name="connsiteX1" fmla="*/ 311295 w 940931"/>
                      <a:gd name="connsiteY1" fmla="*/ 434855 h 1011966"/>
                      <a:gd name="connsiteX2" fmla="*/ 3607 w 940931"/>
                      <a:gd name="connsiteY2" fmla="*/ 942085 h 1011966"/>
                      <a:gd name="connsiteX3" fmla="*/ 549484 w 940931"/>
                      <a:gd name="connsiteY3" fmla="*/ 868111 h 1011966"/>
                      <a:gd name="connsiteX4" fmla="*/ 940931 w 940931"/>
                      <a:gd name="connsiteY4" fmla="*/ 1011966 h 1011966"/>
                      <a:gd name="connsiteX0" fmla="*/ 246594 w 940860"/>
                      <a:gd name="connsiteY0" fmla="*/ 0 h 895671"/>
                      <a:gd name="connsiteX1" fmla="*/ 311224 w 940860"/>
                      <a:gd name="connsiteY1" fmla="*/ 318560 h 895671"/>
                      <a:gd name="connsiteX2" fmla="*/ 3536 w 940860"/>
                      <a:gd name="connsiteY2" fmla="*/ 825790 h 895671"/>
                      <a:gd name="connsiteX3" fmla="*/ 549413 w 940860"/>
                      <a:gd name="connsiteY3" fmla="*/ 751816 h 895671"/>
                      <a:gd name="connsiteX4" fmla="*/ 940860 w 940860"/>
                      <a:gd name="connsiteY4" fmla="*/ 895671 h 895671"/>
                      <a:gd name="connsiteX0" fmla="*/ 75730 w 940588"/>
                      <a:gd name="connsiteY0" fmla="*/ 0 h 668200"/>
                      <a:gd name="connsiteX1" fmla="*/ 310952 w 940588"/>
                      <a:gd name="connsiteY1" fmla="*/ 91089 h 668200"/>
                      <a:gd name="connsiteX2" fmla="*/ 3264 w 940588"/>
                      <a:gd name="connsiteY2" fmla="*/ 598319 h 668200"/>
                      <a:gd name="connsiteX3" fmla="*/ 549141 w 940588"/>
                      <a:gd name="connsiteY3" fmla="*/ 524345 h 668200"/>
                      <a:gd name="connsiteX4" fmla="*/ 940588 w 940588"/>
                      <a:gd name="connsiteY4" fmla="*/ 668200 h 668200"/>
                      <a:gd name="connsiteX0" fmla="*/ 172701 w 940736"/>
                      <a:gd name="connsiteY0" fmla="*/ 0 h 627926"/>
                      <a:gd name="connsiteX1" fmla="*/ 311100 w 940736"/>
                      <a:gd name="connsiteY1" fmla="*/ 50815 h 627926"/>
                      <a:gd name="connsiteX2" fmla="*/ 3412 w 940736"/>
                      <a:gd name="connsiteY2" fmla="*/ 558045 h 627926"/>
                      <a:gd name="connsiteX3" fmla="*/ 549289 w 940736"/>
                      <a:gd name="connsiteY3" fmla="*/ 484071 h 627926"/>
                      <a:gd name="connsiteX4" fmla="*/ 940736 w 940736"/>
                      <a:gd name="connsiteY4" fmla="*/ 627926 h 627926"/>
                      <a:gd name="connsiteX0" fmla="*/ 129576 w 940669"/>
                      <a:gd name="connsiteY0" fmla="*/ 0 h 897266"/>
                      <a:gd name="connsiteX1" fmla="*/ 311033 w 940669"/>
                      <a:gd name="connsiteY1" fmla="*/ 320155 h 897266"/>
                      <a:gd name="connsiteX2" fmla="*/ 3345 w 940669"/>
                      <a:gd name="connsiteY2" fmla="*/ 827385 h 897266"/>
                      <a:gd name="connsiteX3" fmla="*/ 549222 w 940669"/>
                      <a:gd name="connsiteY3" fmla="*/ 753411 h 897266"/>
                      <a:gd name="connsiteX4" fmla="*/ 940669 w 940669"/>
                      <a:gd name="connsiteY4" fmla="*/ 897266 h 897266"/>
                      <a:gd name="connsiteX0" fmla="*/ 130759 w 941852"/>
                      <a:gd name="connsiteY0" fmla="*/ 0 h 897266"/>
                      <a:gd name="connsiteX1" fmla="*/ 281913 w 941852"/>
                      <a:gd name="connsiteY1" fmla="*/ 257422 h 897266"/>
                      <a:gd name="connsiteX2" fmla="*/ 4528 w 941852"/>
                      <a:gd name="connsiteY2" fmla="*/ 827385 h 897266"/>
                      <a:gd name="connsiteX3" fmla="*/ 550405 w 941852"/>
                      <a:gd name="connsiteY3" fmla="*/ 753411 h 897266"/>
                      <a:gd name="connsiteX4" fmla="*/ 941852 w 941852"/>
                      <a:gd name="connsiteY4" fmla="*/ 897266 h 897266"/>
                      <a:gd name="connsiteX0" fmla="*/ 130292 w 941385"/>
                      <a:gd name="connsiteY0" fmla="*/ 0 h 897266"/>
                      <a:gd name="connsiteX1" fmla="*/ 281446 w 941385"/>
                      <a:gd name="connsiteY1" fmla="*/ 257422 h 897266"/>
                      <a:gd name="connsiteX2" fmla="*/ 4061 w 941385"/>
                      <a:gd name="connsiteY2" fmla="*/ 827385 h 897266"/>
                      <a:gd name="connsiteX3" fmla="*/ 549938 w 941385"/>
                      <a:gd name="connsiteY3" fmla="*/ 753411 h 897266"/>
                      <a:gd name="connsiteX4" fmla="*/ 941385 w 941385"/>
                      <a:gd name="connsiteY4" fmla="*/ 897266 h 897266"/>
                      <a:gd name="connsiteX0" fmla="*/ 130292 w 941385"/>
                      <a:gd name="connsiteY0" fmla="*/ 41280 h 938546"/>
                      <a:gd name="connsiteX1" fmla="*/ 281446 w 941385"/>
                      <a:gd name="connsiteY1" fmla="*/ 298702 h 938546"/>
                      <a:gd name="connsiteX2" fmla="*/ 4061 w 941385"/>
                      <a:gd name="connsiteY2" fmla="*/ 868665 h 938546"/>
                      <a:gd name="connsiteX3" fmla="*/ 549938 w 941385"/>
                      <a:gd name="connsiteY3" fmla="*/ 794691 h 938546"/>
                      <a:gd name="connsiteX4" fmla="*/ 941385 w 941385"/>
                      <a:gd name="connsiteY4" fmla="*/ 938546 h 938546"/>
                      <a:gd name="connsiteX0" fmla="*/ 132882 w 943975"/>
                      <a:gd name="connsiteY0" fmla="*/ 31309 h 928575"/>
                      <a:gd name="connsiteX1" fmla="*/ 228174 w 943975"/>
                      <a:gd name="connsiteY1" fmla="*/ 417563 h 928575"/>
                      <a:gd name="connsiteX2" fmla="*/ 6651 w 943975"/>
                      <a:gd name="connsiteY2" fmla="*/ 858694 h 928575"/>
                      <a:gd name="connsiteX3" fmla="*/ 552528 w 943975"/>
                      <a:gd name="connsiteY3" fmla="*/ 784720 h 928575"/>
                      <a:gd name="connsiteX4" fmla="*/ 943975 w 943975"/>
                      <a:gd name="connsiteY4" fmla="*/ 928575 h 928575"/>
                      <a:gd name="connsiteX0" fmla="*/ 134038 w 945131"/>
                      <a:gd name="connsiteY0" fmla="*/ 31600 h 928866"/>
                      <a:gd name="connsiteX1" fmla="*/ 229330 w 945131"/>
                      <a:gd name="connsiteY1" fmla="*/ 417854 h 928866"/>
                      <a:gd name="connsiteX2" fmla="*/ 7807 w 945131"/>
                      <a:gd name="connsiteY2" fmla="*/ 858985 h 928866"/>
                      <a:gd name="connsiteX3" fmla="*/ 553684 w 945131"/>
                      <a:gd name="connsiteY3" fmla="*/ 785011 h 928866"/>
                      <a:gd name="connsiteX4" fmla="*/ 945131 w 945131"/>
                      <a:gd name="connsiteY4" fmla="*/ 928866 h 928866"/>
                      <a:gd name="connsiteX0" fmla="*/ 219492 w 945210"/>
                      <a:gd name="connsiteY0" fmla="*/ 30819 h 959352"/>
                      <a:gd name="connsiteX1" fmla="*/ 229409 w 945210"/>
                      <a:gd name="connsiteY1" fmla="*/ 448340 h 959352"/>
                      <a:gd name="connsiteX2" fmla="*/ 7886 w 945210"/>
                      <a:gd name="connsiteY2" fmla="*/ 889471 h 959352"/>
                      <a:gd name="connsiteX3" fmla="*/ 553763 w 945210"/>
                      <a:gd name="connsiteY3" fmla="*/ 815497 h 959352"/>
                      <a:gd name="connsiteX4" fmla="*/ 945210 w 945210"/>
                      <a:gd name="connsiteY4" fmla="*/ 959352 h 959352"/>
                      <a:gd name="connsiteX0" fmla="*/ 218162 w 943880"/>
                      <a:gd name="connsiteY0" fmla="*/ 34927 h 963460"/>
                      <a:gd name="connsiteX1" fmla="*/ 248914 w 943880"/>
                      <a:gd name="connsiteY1" fmla="*/ 388803 h 963460"/>
                      <a:gd name="connsiteX2" fmla="*/ 6556 w 943880"/>
                      <a:gd name="connsiteY2" fmla="*/ 893579 h 963460"/>
                      <a:gd name="connsiteX3" fmla="*/ 552433 w 943880"/>
                      <a:gd name="connsiteY3" fmla="*/ 819605 h 963460"/>
                      <a:gd name="connsiteX4" fmla="*/ 943880 w 943880"/>
                      <a:gd name="connsiteY4" fmla="*/ 963460 h 963460"/>
                      <a:gd name="connsiteX0" fmla="*/ 233057 w 943933"/>
                      <a:gd name="connsiteY0" fmla="*/ 34929 h 963446"/>
                      <a:gd name="connsiteX1" fmla="*/ 248967 w 943933"/>
                      <a:gd name="connsiteY1" fmla="*/ 388789 h 963446"/>
                      <a:gd name="connsiteX2" fmla="*/ 6609 w 943933"/>
                      <a:gd name="connsiteY2" fmla="*/ 893565 h 963446"/>
                      <a:gd name="connsiteX3" fmla="*/ 552486 w 943933"/>
                      <a:gd name="connsiteY3" fmla="*/ 819591 h 963446"/>
                      <a:gd name="connsiteX4" fmla="*/ 943933 w 943933"/>
                      <a:gd name="connsiteY4" fmla="*/ 963446 h 963446"/>
                      <a:gd name="connsiteX0" fmla="*/ 233057 w 943933"/>
                      <a:gd name="connsiteY0" fmla="*/ 0 h 928517"/>
                      <a:gd name="connsiteX1" fmla="*/ 248967 w 943933"/>
                      <a:gd name="connsiteY1" fmla="*/ 353860 h 928517"/>
                      <a:gd name="connsiteX2" fmla="*/ 6609 w 943933"/>
                      <a:gd name="connsiteY2" fmla="*/ 858636 h 928517"/>
                      <a:gd name="connsiteX3" fmla="*/ 552486 w 943933"/>
                      <a:gd name="connsiteY3" fmla="*/ 784662 h 928517"/>
                      <a:gd name="connsiteX4" fmla="*/ 943933 w 943933"/>
                      <a:gd name="connsiteY4" fmla="*/ 928517 h 928517"/>
                      <a:gd name="connsiteX0" fmla="*/ 233057 w 852561"/>
                      <a:gd name="connsiteY0" fmla="*/ 0 h 878441"/>
                      <a:gd name="connsiteX1" fmla="*/ 248967 w 852561"/>
                      <a:gd name="connsiteY1" fmla="*/ 353860 h 878441"/>
                      <a:gd name="connsiteX2" fmla="*/ 6609 w 852561"/>
                      <a:gd name="connsiteY2" fmla="*/ 858636 h 878441"/>
                      <a:gd name="connsiteX3" fmla="*/ 552486 w 852561"/>
                      <a:gd name="connsiteY3" fmla="*/ 784662 h 878441"/>
                      <a:gd name="connsiteX4" fmla="*/ 852561 w 852561"/>
                      <a:gd name="connsiteY4" fmla="*/ 863407 h 878441"/>
                      <a:gd name="connsiteX0" fmla="*/ 233057 w 852561"/>
                      <a:gd name="connsiteY0" fmla="*/ 0 h 878441"/>
                      <a:gd name="connsiteX1" fmla="*/ 248967 w 852561"/>
                      <a:gd name="connsiteY1" fmla="*/ 353860 h 878441"/>
                      <a:gd name="connsiteX2" fmla="*/ 6609 w 852561"/>
                      <a:gd name="connsiteY2" fmla="*/ 858636 h 878441"/>
                      <a:gd name="connsiteX3" fmla="*/ 552486 w 852561"/>
                      <a:gd name="connsiteY3" fmla="*/ 784662 h 878441"/>
                      <a:gd name="connsiteX4" fmla="*/ 852561 w 852561"/>
                      <a:gd name="connsiteY4" fmla="*/ 863407 h 878441"/>
                      <a:gd name="connsiteX0" fmla="*/ 231320 w 850824"/>
                      <a:gd name="connsiteY0" fmla="*/ 0 h 876448"/>
                      <a:gd name="connsiteX1" fmla="*/ 247230 w 850824"/>
                      <a:gd name="connsiteY1" fmla="*/ 353860 h 876448"/>
                      <a:gd name="connsiteX2" fmla="*/ 4872 w 850824"/>
                      <a:gd name="connsiteY2" fmla="*/ 858636 h 876448"/>
                      <a:gd name="connsiteX3" fmla="*/ 501484 w 850824"/>
                      <a:gd name="connsiteY3" fmla="*/ 771874 h 876448"/>
                      <a:gd name="connsiteX4" fmla="*/ 850824 w 850824"/>
                      <a:gd name="connsiteY4" fmla="*/ 863407 h 876448"/>
                      <a:gd name="connsiteX0" fmla="*/ 231320 w 850824"/>
                      <a:gd name="connsiteY0" fmla="*/ 0 h 880557"/>
                      <a:gd name="connsiteX1" fmla="*/ 247230 w 850824"/>
                      <a:gd name="connsiteY1" fmla="*/ 353860 h 880557"/>
                      <a:gd name="connsiteX2" fmla="*/ 4872 w 850824"/>
                      <a:gd name="connsiteY2" fmla="*/ 858636 h 880557"/>
                      <a:gd name="connsiteX3" fmla="*/ 501484 w 850824"/>
                      <a:gd name="connsiteY3" fmla="*/ 771874 h 880557"/>
                      <a:gd name="connsiteX4" fmla="*/ 850824 w 850824"/>
                      <a:gd name="connsiteY4" fmla="*/ 863407 h 880557"/>
                      <a:gd name="connsiteX0" fmla="*/ 231320 w 850824"/>
                      <a:gd name="connsiteY0" fmla="*/ 0 h 878347"/>
                      <a:gd name="connsiteX1" fmla="*/ 247230 w 850824"/>
                      <a:gd name="connsiteY1" fmla="*/ 353860 h 878347"/>
                      <a:gd name="connsiteX2" fmla="*/ 4872 w 850824"/>
                      <a:gd name="connsiteY2" fmla="*/ 858636 h 878347"/>
                      <a:gd name="connsiteX3" fmla="*/ 501484 w 850824"/>
                      <a:gd name="connsiteY3" fmla="*/ 771874 h 878347"/>
                      <a:gd name="connsiteX4" fmla="*/ 850824 w 850824"/>
                      <a:gd name="connsiteY4" fmla="*/ 863407 h 878347"/>
                      <a:gd name="connsiteX0" fmla="*/ 220235 w 839739"/>
                      <a:gd name="connsiteY0" fmla="*/ 0 h 902759"/>
                      <a:gd name="connsiteX1" fmla="*/ 236145 w 839739"/>
                      <a:gd name="connsiteY1" fmla="*/ 353860 h 902759"/>
                      <a:gd name="connsiteX2" fmla="*/ 5043 w 839739"/>
                      <a:gd name="connsiteY2" fmla="*/ 886796 h 902759"/>
                      <a:gd name="connsiteX3" fmla="*/ 490399 w 839739"/>
                      <a:gd name="connsiteY3" fmla="*/ 771874 h 902759"/>
                      <a:gd name="connsiteX4" fmla="*/ 839739 w 839739"/>
                      <a:gd name="connsiteY4" fmla="*/ 863407 h 902759"/>
                      <a:gd name="connsiteX0" fmla="*/ 219993 w 839497"/>
                      <a:gd name="connsiteY0" fmla="*/ 0 h 901457"/>
                      <a:gd name="connsiteX1" fmla="*/ 235903 w 839497"/>
                      <a:gd name="connsiteY1" fmla="*/ 353860 h 901457"/>
                      <a:gd name="connsiteX2" fmla="*/ 4801 w 839497"/>
                      <a:gd name="connsiteY2" fmla="*/ 886796 h 901457"/>
                      <a:gd name="connsiteX3" fmla="*/ 483042 w 839497"/>
                      <a:gd name="connsiteY3" fmla="*/ 761143 h 901457"/>
                      <a:gd name="connsiteX4" fmla="*/ 839497 w 839497"/>
                      <a:gd name="connsiteY4" fmla="*/ 863407 h 901457"/>
                      <a:gd name="connsiteX0" fmla="*/ 219993 w 839497"/>
                      <a:gd name="connsiteY0" fmla="*/ 0 h 902958"/>
                      <a:gd name="connsiteX1" fmla="*/ 235903 w 839497"/>
                      <a:gd name="connsiteY1" fmla="*/ 353860 h 902958"/>
                      <a:gd name="connsiteX2" fmla="*/ 4801 w 839497"/>
                      <a:gd name="connsiteY2" fmla="*/ 886796 h 902958"/>
                      <a:gd name="connsiteX3" fmla="*/ 483042 w 839497"/>
                      <a:gd name="connsiteY3" fmla="*/ 761143 h 902958"/>
                      <a:gd name="connsiteX4" fmla="*/ 839497 w 839497"/>
                      <a:gd name="connsiteY4" fmla="*/ 863407 h 902958"/>
                      <a:gd name="connsiteX0" fmla="*/ 220927 w 840431"/>
                      <a:gd name="connsiteY0" fmla="*/ 0 h 899959"/>
                      <a:gd name="connsiteX1" fmla="*/ 236837 w 840431"/>
                      <a:gd name="connsiteY1" fmla="*/ 353860 h 899959"/>
                      <a:gd name="connsiteX2" fmla="*/ 5735 w 840431"/>
                      <a:gd name="connsiteY2" fmla="*/ 886796 h 899959"/>
                      <a:gd name="connsiteX3" fmla="*/ 510807 w 840431"/>
                      <a:gd name="connsiteY3" fmla="*/ 736237 h 899959"/>
                      <a:gd name="connsiteX4" fmla="*/ 840431 w 840431"/>
                      <a:gd name="connsiteY4" fmla="*/ 863407 h 899959"/>
                      <a:gd name="connsiteX0" fmla="*/ 220628 w 840132"/>
                      <a:gd name="connsiteY0" fmla="*/ 0 h 903722"/>
                      <a:gd name="connsiteX1" fmla="*/ 236538 w 840132"/>
                      <a:gd name="connsiteY1" fmla="*/ 353860 h 903722"/>
                      <a:gd name="connsiteX2" fmla="*/ 5436 w 840132"/>
                      <a:gd name="connsiteY2" fmla="*/ 886796 h 903722"/>
                      <a:gd name="connsiteX3" fmla="*/ 502092 w 840132"/>
                      <a:gd name="connsiteY3" fmla="*/ 766777 h 903722"/>
                      <a:gd name="connsiteX4" fmla="*/ 840132 w 840132"/>
                      <a:gd name="connsiteY4" fmla="*/ 863407 h 903722"/>
                      <a:gd name="connsiteX0" fmla="*/ 213646 w 833150"/>
                      <a:gd name="connsiteY0" fmla="*/ 0 h 913381"/>
                      <a:gd name="connsiteX1" fmla="*/ 229556 w 833150"/>
                      <a:gd name="connsiteY1" fmla="*/ 353860 h 913381"/>
                      <a:gd name="connsiteX2" fmla="*/ 5558 w 833150"/>
                      <a:gd name="connsiteY2" fmla="*/ 897248 h 913381"/>
                      <a:gd name="connsiteX3" fmla="*/ 495110 w 833150"/>
                      <a:gd name="connsiteY3" fmla="*/ 766777 h 913381"/>
                      <a:gd name="connsiteX4" fmla="*/ 833150 w 833150"/>
                      <a:gd name="connsiteY4" fmla="*/ 863407 h 913381"/>
                      <a:gd name="connsiteX0" fmla="*/ 214300 w 833804"/>
                      <a:gd name="connsiteY0" fmla="*/ 0 h 912433"/>
                      <a:gd name="connsiteX1" fmla="*/ 230210 w 833804"/>
                      <a:gd name="connsiteY1" fmla="*/ 353860 h 912433"/>
                      <a:gd name="connsiteX2" fmla="*/ 6212 w 833804"/>
                      <a:gd name="connsiteY2" fmla="*/ 897248 h 912433"/>
                      <a:gd name="connsiteX3" fmla="*/ 495764 w 833804"/>
                      <a:gd name="connsiteY3" fmla="*/ 766777 h 912433"/>
                      <a:gd name="connsiteX4" fmla="*/ 833804 w 833804"/>
                      <a:gd name="connsiteY4" fmla="*/ 863407 h 912433"/>
                      <a:gd name="connsiteX0" fmla="*/ 214938 w 834442"/>
                      <a:gd name="connsiteY0" fmla="*/ 0 h 912277"/>
                      <a:gd name="connsiteX1" fmla="*/ 209980 w 834442"/>
                      <a:gd name="connsiteY1" fmla="*/ 373231 h 912277"/>
                      <a:gd name="connsiteX2" fmla="*/ 6850 w 834442"/>
                      <a:gd name="connsiteY2" fmla="*/ 897248 h 912277"/>
                      <a:gd name="connsiteX3" fmla="*/ 496402 w 834442"/>
                      <a:gd name="connsiteY3" fmla="*/ 766777 h 912277"/>
                      <a:gd name="connsiteX4" fmla="*/ 834442 w 834442"/>
                      <a:gd name="connsiteY4" fmla="*/ 863407 h 912277"/>
                      <a:gd name="connsiteX0" fmla="*/ 215386 w 834890"/>
                      <a:gd name="connsiteY0" fmla="*/ 0 h 912277"/>
                      <a:gd name="connsiteX1" fmla="*/ 210428 w 834890"/>
                      <a:gd name="connsiteY1" fmla="*/ 373231 h 912277"/>
                      <a:gd name="connsiteX2" fmla="*/ 7298 w 834890"/>
                      <a:gd name="connsiteY2" fmla="*/ 897248 h 912277"/>
                      <a:gd name="connsiteX3" fmla="*/ 496850 w 834890"/>
                      <a:gd name="connsiteY3" fmla="*/ 766777 h 912277"/>
                      <a:gd name="connsiteX4" fmla="*/ 834890 w 834890"/>
                      <a:gd name="connsiteY4" fmla="*/ 863407 h 9122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34890" h="912277">
                        <a:moveTo>
                          <a:pt x="215386" y="0"/>
                        </a:moveTo>
                        <a:cubicBezTo>
                          <a:pt x="278742" y="108751"/>
                          <a:pt x="261156" y="225840"/>
                          <a:pt x="210428" y="373231"/>
                        </a:cubicBezTo>
                        <a:cubicBezTo>
                          <a:pt x="159700" y="520622"/>
                          <a:pt x="-40439" y="831657"/>
                          <a:pt x="7298" y="897248"/>
                        </a:cubicBezTo>
                        <a:cubicBezTo>
                          <a:pt x="55035" y="962839"/>
                          <a:pt x="369587" y="794145"/>
                          <a:pt x="496850" y="766777"/>
                        </a:cubicBezTo>
                        <a:cubicBezTo>
                          <a:pt x="624113" y="739409"/>
                          <a:pt x="726932" y="711138"/>
                          <a:pt x="834890" y="863407"/>
                        </a:cubicBezTo>
                      </a:path>
                    </a:pathLst>
                  </a:custGeom>
                  <a:noFill/>
                  <a:ln>
                    <a:solidFill>
                      <a:srgbClr val="FF0000"/>
                    </a:solidFill>
                    <a:prstDash val="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93" name="Forme libre 92"/>
                  <p:cNvSpPr>
                    <a:spLocks noChangeAspect="1"/>
                  </p:cNvSpPr>
                  <p:nvPr/>
                </p:nvSpPr>
                <p:spPr>
                  <a:xfrm rot="7772184">
                    <a:off x="10340994" y="5248051"/>
                    <a:ext cx="577554" cy="540000"/>
                  </a:xfrm>
                  <a:custGeom>
                    <a:avLst/>
                    <a:gdLst>
                      <a:gd name="connsiteX0" fmla="*/ 473573 w 909002"/>
                      <a:gd name="connsiteY0" fmla="*/ 0 h 740228"/>
                      <a:gd name="connsiteX1" fmla="*/ 386487 w 909002"/>
                      <a:gd name="connsiteY1" fmla="*/ 304800 h 740228"/>
                      <a:gd name="connsiteX2" fmla="*/ 3310 w 909002"/>
                      <a:gd name="connsiteY2" fmla="*/ 635726 h 740228"/>
                      <a:gd name="connsiteX3" fmla="*/ 630327 w 909002"/>
                      <a:gd name="connsiteY3" fmla="*/ 609600 h 740228"/>
                      <a:gd name="connsiteX4" fmla="*/ 909002 w 909002"/>
                      <a:gd name="connsiteY4" fmla="*/ 740228 h 740228"/>
                      <a:gd name="connsiteX0" fmla="*/ 436266 w 871695"/>
                      <a:gd name="connsiteY0" fmla="*/ 0 h 742826"/>
                      <a:gd name="connsiteX1" fmla="*/ 349180 w 871695"/>
                      <a:gd name="connsiteY1" fmla="*/ 304800 h 742826"/>
                      <a:gd name="connsiteX2" fmla="*/ 3614 w 871695"/>
                      <a:gd name="connsiteY2" fmla="*/ 733614 h 742826"/>
                      <a:gd name="connsiteX3" fmla="*/ 593020 w 871695"/>
                      <a:gd name="connsiteY3" fmla="*/ 609600 h 742826"/>
                      <a:gd name="connsiteX4" fmla="*/ 871695 w 871695"/>
                      <a:gd name="connsiteY4" fmla="*/ 740228 h 742826"/>
                      <a:gd name="connsiteX0" fmla="*/ 435469 w 870898"/>
                      <a:gd name="connsiteY0" fmla="*/ 0 h 744319"/>
                      <a:gd name="connsiteX1" fmla="*/ 348383 w 870898"/>
                      <a:gd name="connsiteY1" fmla="*/ 304800 h 744319"/>
                      <a:gd name="connsiteX2" fmla="*/ 2817 w 870898"/>
                      <a:gd name="connsiteY2" fmla="*/ 733614 h 744319"/>
                      <a:gd name="connsiteX3" fmla="*/ 560856 w 870898"/>
                      <a:gd name="connsiteY3" fmla="*/ 624752 h 744319"/>
                      <a:gd name="connsiteX4" fmla="*/ 870898 w 870898"/>
                      <a:gd name="connsiteY4" fmla="*/ 740228 h 744319"/>
                      <a:gd name="connsiteX0" fmla="*/ 435469 w 714985"/>
                      <a:gd name="connsiteY0" fmla="*/ 0 h 1318446"/>
                      <a:gd name="connsiteX1" fmla="*/ 348383 w 714985"/>
                      <a:gd name="connsiteY1" fmla="*/ 304800 h 1318446"/>
                      <a:gd name="connsiteX2" fmla="*/ 2817 w 714985"/>
                      <a:gd name="connsiteY2" fmla="*/ 733614 h 1318446"/>
                      <a:gd name="connsiteX3" fmla="*/ 560856 w 714985"/>
                      <a:gd name="connsiteY3" fmla="*/ 624752 h 1318446"/>
                      <a:gd name="connsiteX4" fmla="*/ 714985 w 714985"/>
                      <a:gd name="connsiteY4" fmla="*/ 1318446 h 1318446"/>
                      <a:gd name="connsiteX0" fmla="*/ 435469 w 940141"/>
                      <a:gd name="connsiteY0" fmla="*/ 0 h 803495"/>
                      <a:gd name="connsiteX1" fmla="*/ 348383 w 940141"/>
                      <a:gd name="connsiteY1" fmla="*/ 304800 h 803495"/>
                      <a:gd name="connsiteX2" fmla="*/ 2817 w 940141"/>
                      <a:gd name="connsiteY2" fmla="*/ 733614 h 803495"/>
                      <a:gd name="connsiteX3" fmla="*/ 560856 w 940141"/>
                      <a:gd name="connsiteY3" fmla="*/ 624752 h 803495"/>
                      <a:gd name="connsiteX4" fmla="*/ 940141 w 940141"/>
                      <a:gd name="connsiteY4" fmla="*/ 803495 h 803495"/>
                      <a:gd name="connsiteX0" fmla="*/ 435182 w 939854"/>
                      <a:gd name="connsiteY0" fmla="*/ 0 h 803495"/>
                      <a:gd name="connsiteX1" fmla="*/ 348096 w 939854"/>
                      <a:gd name="connsiteY1" fmla="*/ 304800 h 803495"/>
                      <a:gd name="connsiteX2" fmla="*/ 2530 w 939854"/>
                      <a:gd name="connsiteY2" fmla="*/ 733614 h 803495"/>
                      <a:gd name="connsiteX3" fmla="*/ 548407 w 939854"/>
                      <a:gd name="connsiteY3" fmla="*/ 659640 h 803495"/>
                      <a:gd name="connsiteX4" fmla="*/ 939854 w 939854"/>
                      <a:gd name="connsiteY4" fmla="*/ 803495 h 803495"/>
                      <a:gd name="connsiteX0" fmla="*/ 436545 w 941217"/>
                      <a:gd name="connsiteY0" fmla="*/ 0 h 803495"/>
                      <a:gd name="connsiteX1" fmla="*/ 311581 w 941217"/>
                      <a:gd name="connsiteY1" fmla="*/ 226384 h 803495"/>
                      <a:gd name="connsiteX2" fmla="*/ 3893 w 941217"/>
                      <a:gd name="connsiteY2" fmla="*/ 733614 h 803495"/>
                      <a:gd name="connsiteX3" fmla="*/ 549770 w 941217"/>
                      <a:gd name="connsiteY3" fmla="*/ 659640 h 803495"/>
                      <a:gd name="connsiteX4" fmla="*/ 941217 w 941217"/>
                      <a:gd name="connsiteY4" fmla="*/ 803495 h 803495"/>
                      <a:gd name="connsiteX0" fmla="*/ 287205 w 940931"/>
                      <a:gd name="connsiteY0" fmla="*/ 0 h 1011966"/>
                      <a:gd name="connsiteX1" fmla="*/ 311295 w 940931"/>
                      <a:gd name="connsiteY1" fmla="*/ 434855 h 1011966"/>
                      <a:gd name="connsiteX2" fmla="*/ 3607 w 940931"/>
                      <a:gd name="connsiteY2" fmla="*/ 942085 h 1011966"/>
                      <a:gd name="connsiteX3" fmla="*/ 549484 w 940931"/>
                      <a:gd name="connsiteY3" fmla="*/ 868111 h 1011966"/>
                      <a:gd name="connsiteX4" fmla="*/ 940931 w 940931"/>
                      <a:gd name="connsiteY4" fmla="*/ 1011966 h 1011966"/>
                      <a:gd name="connsiteX0" fmla="*/ 246594 w 940860"/>
                      <a:gd name="connsiteY0" fmla="*/ 0 h 895671"/>
                      <a:gd name="connsiteX1" fmla="*/ 311224 w 940860"/>
                      <a:gd name="connsiteY1" fmla="*/ 318560 h 895671"/>
                      <a:gd name="connsiteX2" fmla="*/ 3536 w 940860"/>
                      <a:gd name="connsiteY2" fmla="*/ 825790 h 895671"/>
                      <a:gd name="connsiteX3" fmla="*/ 549413 w 940860"/>
                      <a:gd name="connsiteY3" fmla="*/ 751816 h 895671"/>
                      <a:gd name="connsiteX4" fmla="*/ 940860 w 940860"/>
                      <a:gd name="connsiteY4" fmla="*/ 895671 h 895671"/>
                      <a:gd name="connsiteX0" fmla="*/ 75730 w 940588"/>
                      <a:gd name="connsiteY0" fmla="*/ 0 h 668200"/>
                      <a:gd name="connsiteX1" fmla="*/ 310952 w 940588"/>
                      <a:gd name="connsiteY1" fmla="*/ 91089 h 668200"/>
                      <a:gd name="connsiteX2" fmla="*/ 3264 w 940588"/>
                      <a:gd name="connsiteY2" fmla="*/ 598319 h 668200"/>
                      <a:gd name="connsiteX3" fmla="*/ 549141 w 940588"/>
                      <a:gd name="connsiteY3" fmla="*/ 524345 h 668200"/>
                      <a:gd name="connsiteX4" fmla="*/ 940588 w 940588"/>
                      <a:gd name="connsiteY4" fmla="*/ 668200 h 668200"/>
                      <a:gd name="connsiteX0" fmla="*/ 172701 w 940736"/>
                      <a:gd name="connsiteY0" fmla="*/ 0 h 627926"/>
                      <a:gd name="connsiteX1" fmla="*/ 311100 w 940736"/>
                      <a:gd name="connsiteY1" fmla="*/ 50815 h 627926"/>
                      <a:gd name="connsiteX2" fmla="*/ 3412 w 940736"/>
                      <a:gd name="connsiteY2" fmla="*/ 558045 h 627926"/>
                      <a:gd name="connsiteX3" fmla="*/ 549289 w 940736"/>
                      <a:gd name="connsiteY3" fmla="*/ 484071 h 627926"/>
                      <a:gd name="connsiteX4" fmla="*/ 940736 w 940736"/>
                      <a:gd name="connsiteY4" fmla="*/ 627926 h 627926"/>
                      <a:gd name="connsiteX0" fmla="*/ 129576 w 940669"/>
                      <a:gd name="connsiteY0" fmla="*/ 0 h 897266"/>
                      <a:gd name="connsiteX1" fmla="*/ 311033 w 940669"/>
                      <a:gd name="connsiteY1" fmla="*/ 320155 h 897266"/>
                      <a:gd name="connsiteX2" fmla="*/ 3345 w 940669"/>
                      <a:gd name="connsiteY2" fmla="*/ 827385 h 897266"/>
                      <a:gd name="connsiteX3" fmla="*/ 549222 w 940669"/>
                      <a:gd name="connsiteY3" fmla="*/ 753411 h 897266"/>
                      <a:gd name="connsiteX4" fmla="*/ 940669 w 940669"/>
                      <a:gd name="connsiteY4" fmla="*/ 897266 h 897266"/>
                      <a:gd name="connsiteX0" fmla="*/ 130759 w 941852"/>
                      <a:gd name="connsiteY0" fmla="*/ 0 h 897266"/>
                      <a:gd name="connsiteX1" fmla="*/ 281913 w 941852"/>
                      <a:gd name="connsiteY1" fmla="*/ 257422 h 897266"/>
                      <a:gd name="connsiteX2" fmla="*/ 4528 w 941852"/>
                      <a:gd name="connsiteY2" fmla="*/ 827385 h 897266"/>
                      <a:gd name="connsiteX3" fmla="*/ 550405 w 941852"/>
                      <a:gd name="connsiteY3" fmla="*/ 753411 h 897266"/>
                      <a:gd name="connsiteX4" fmla="*/ 941852 w 941852"/>
                      <a:gd name="connsiteY4" fmla="*/ 897266 h 897266"/>
                      <a:gd name="connsiteX0" fmla="*/ 130292 w 941385"/>
                      <a:gd name="connsiteY0" fmla="*/ 0 h 897266"/>
                      <a:gd name="connsiteX1" fmla="*/ 281446 w 941385"/>
                      <a:gd name="connsiteY1" fmla="*/ 257422 h 897266"/>
                      <a:gd name="connsiteX2" fmla="*/ 4061 w 941385"/>
                      <a:gd name="connsiteY2" fmla="*/ 827385 h 897266"/>
                      <a:gd name="connsiteX3" fmla="*/ 549938 w 941385"/>
                      <a:gd name="connsiteY3" fmla="*/ 753411 h 897266"/>
                      <a:gd name="connsiteX4" fmla="*/ 941385 w 941385"/>
                      <a:gd name="connsiteY4" fmla="*/ 897266 h 897266"/>
                      <a:gd name="connsiteX0" fmla="*/ 130292 w 941385"/>
                      <a:gd name="connsiteY0" fmla="*/ 41280 h 938546"/>
                      <a:gd name="connsiteX1" fmla="*/ 281446 w 941385"/>
                      <a:gd name="connsiteY1" fmla="*/ 298702 h 938546"/>
                      <a:gd name="connsiteX2" fmla="*/ 4061 w 941385"/>
                      <a:gd name="connsiteY2" fmla="*/ 868665 h 938546"/>
                      <a:gd name="connsiteX3" fmla="*/ 549938 w 941385"/>
                      <a:gd name="connsiteY3" fmla="*/ 794691 h 938546"/>
                      <a:gd name="connsiteX4" fmla="*/ 941385 w 941385"/>
                      <a:gd name="connsiteY4" fmla="*/ 938546 h 938546"/>
                      <a:gd name="connsiteX0" fmla="*/ 132882 w 943975"/>
                      <a:gd name="connsiteY0" fmla="*/ 31309 h 928575"/>
                      <a:gd name="connsiteX1" fmla="*/ 228174 w 943975"/>
                      <a:gd name="connsiteY1" fmla="*/ 417563 h 928575"/>
                      <a:gd name="connsiteX2" fmla="*/ 6651 w 943975"/>
                      <a:gd name="connsiteY2" fmla="*/ 858694 h 928575"/>
                      <a:gd name="connsiteX3" fmla="*/ 552528 w 943975"/>
                      <a:gd name="connsiteY3" fmla="*/ 784720 h 928575"/>
                      <a:gd name="connsiteX4" fmla="*/ 943975 w 943975"/>
                      <a:gd name="connsiteY4" fmla="*/ 928575 h 928575"/>
                      <a:gd name="connsiteX0" fmla="*/ 134038 w 945131"/>
                      <a:gd name="connsiteY0" fmla="*/ 31600 h 928866"/>
                      <a:gd name="connsiteX1" fmla="*/ 229330 w 945131"/>
                      <a:gd name="connsiteY1" fmla="*/ 417854 h 928866"/>
                      <a:gd name="connsiteX2" fmla="*/ 7807 w 945131"/>
                      <a:gd name="connsiteY2" fmla="*/ 858985 h 928866"/>
                      <a:gd name="connsiteX3" fmla="*/ 553684 w 945131"/>
                      <a:gd name="connsiteY3" fmla="*/ 785011 h 928866"/>
                      <a:gd name="connsiteX4" fmla="*/ 945131 w 945131"/>
                      <a:gd name="connsiteY4" fmla="*/ 928866 h 928866"/>
                      <a:gd name="connsiteX0" fmla="*/ 219492 w 945210"/>
                      <a:gd name="connsiteY0" fmla="*/ 30819 h 959352"/>
                      <a:gd name="connsiteX1" fmla="*/ 229409 w 945210"/>
                      <a:gd name="connsiteY1" fmla="*/ 448340 h 959352"/>
                      <a:gd name="connsiteX2" fmla="*/ 7886 w 945210"/>
                      <a:gd name="connsiteY2" fmla="*/ 889471 h 959352"/>
                      <a:gd name="connsiteX3" fmla="*/ 553763 w 945210"/>
                      <a:gd name="connsiteY3" fmla="*/ 815497 h 959352"/>
                      <a:gd name="connsiteX4" fmla="*/ 945210 w 945210"/>
                      <a:gd name="connsiteY4" fmla="*/ 959352 h 959352"/>
                      <a:gd name="connsiteX0" fmla="*/ 218162 w 943880"/>
                      <a:gd name="connsiteY0" fmla="*/ 34927 h 963460"/>
                      <a:gd name="connsiteX1" fmla="*/ 248914 w 943880"/>
                      <a:gd name="connsiteY1" fmla="*/ 388803 h 963460"/>
                      <a:gd name="connsiteX2" fmla="*/ 6556 w 943880"/>
                      <a:gd name="connsiteY2" fmla="*/ 893579 h 963460"/>
                      <a:gd name="connsiteX3" fmla="*/ 552433 w 943880"/>
                      <a:gd name="connsiteY3" fmla="*/ 819605 h 963460"/>
                      <a:gd name="connsiteX4" fmla="*/ 943880 w 943880"/>
                      <a:gd name="connsiteY4" fmla="*/ 963460 h 963460"/>
                      <a:gd name="connsiteX0" fmla="*/ 233057 w 943933"/>
                      <a:gd name="connsiteY0" fmla="*/ 34929 h 963446"/>
                      <a:gd name="connsiteX1" fmla="*/ 248967 w 943933"/>
                      <a:gd name="connsiteY1" fmla="*/ 388789 h 963446"/>
                      <a:gd name="connsiteX2" fmla="*/ 6609 w 943933"/>
                      <a:gd name="connsiteY2" fmla="*/ 893565 h 963446"/>
                      <a:gd name="connsiteX3" fmla="*/ 552486 w 943933"/>
                      <a:gd name="connsiteY3" fmla="*/ 819591 h 963446"/>
                      <a:gd name="connsiteX4" fmla="*/ 943933 w 943933"/>
                      <a:gd name="connsiteY4" fmla="*/ 963446 h 963446"/>
                      <a:gd name="connsiteX0" fmla="*/ 233057 w 943933"/>
                      <a:gd name="connsiteY0" fmla="*/ 0 h 928517"/>
                      <a:gd name="connsiteX1" fmla="*/ 248967 w 943933"/>
                      <a:gd name="connsiteY1" fmla="*/ 353860 h 928517"/>
                      <a:gd name="connsiteX2" fmla="*/ 6609 w 943933"/>
                      <a:gd name="connsiteY2" fmla="*/ 858636 h 928517"/>
                      <a:gd name="connsiteX3" fmla="*/ 552486 w 943933"/>
                      <a:gd name="connsiteY3" fmla="*/ 784662 h 928517"/>
                      <a:gd name="connsiteX4" fmla="*/ 943933 w 943933"/>
                      <a:gd name="connsiteY4" fmla="*/ 928517 h 928517"/>
                      <a:gd name="connsiteX0" fmla="*/ 233057 w 852561"/>
                      <a:gd name="connsiteY0" fmla="*/ 0 h 878441"/>
                      <a:gd name="connsiteX1" fmla="*/ 248967 w 852561"/>
                      <a:gd name="connsiteY1" fmla="*/ 353860 h 878441"/>
                      <a:gd name="connsiteX2" fmla="*/ 6609 w 852561"/>
                      <a:gd name="connsiteY2" fmla="*/ 858636 h 878441"/>
                      <a:gd name="connsiteX3" fmla="*/ 552486 w 852561"/>
                      <a:gd name="connsiteY3" fmla="*/ 784662 h 878441"/>
                      <a:gd name="connsiteX4" fmla="*/ 852561 w 852561"/>
                      <a:gd name="connsiteY4" fmla="*/ 863407 h 878441"/>
                      <a:gd name="connsiteX0" fmla="*/ 233057 w 852561"/>
                      <a:gd name="connsiteY0" fmla="*/ 0 h 878441"/>
                      <a:gd name="connsiteX1" fmla="*/ 248967 w 852561"/>
                      <a:gd name="connsiteY1" fmla="*/ 353860 h 878441"/>
                      <a:gd name="connsiteX2" fmla="*/ 6609 w 852561"/>
                      <a:gd name="connsiteY2" fmla="*/ 858636 h 878441"/>
                      <a:gd name="connsiteX3" fmla="*/ 552486 w 852561"/>
                      <a:gd name="connsiteY3" fmla="*/ 784662 h 878441"/>
                      <a:gd name="connsiteX4" fmla="*/ 852561 w 852561"/>
                      <a:gd name="connsiteY4" fmla="*/ 863407 h 878441"/>
                      <a:gd name="connsiteX0" fmla="*/ 231320 w 850824"/>
                      <a:gd name="connsiteY0" fmla="*/ 0 h 876448"/>
                      <a:gd name="connsiteX1" fmla="*/ 247230 w 850824"/>
                      <a:gd name="connsiteY1" fmla="*/ 353860 h 876448"/>
                      <a:gd name="connsiteX2" fmla="*/ 4872 w 850824"/>
                      <a:gd name="connsiteY2" fmla="*/ 858636 h 876448"/>
                      <a:gd name="connsiteX3" fmla="*/ 501484 w 850824"/>
                      <a:gd name="connsiteY3" fmla="*/ 771874 h 876448"/>
                      <a:gd name="connsiteX4" fmla="*/ 850824 w 850824"/>
                      <a:gd name="connsiteY4" fmla="*/ 863407 h 876448"/>
                      <a:gd name="connsiteX0" fmla="*/ 231320 w 850824"/>
                      <a:gd name="connsiteY0" fmla="*/ 0 h 880557"/>
                      <a:gd name="connsiteX1" fmla="*/ 247230 w 850824"/>
                      <a:gd name="connsiteY1" fmla="*/ 353860 h 880557"/>
                      <a:gd name="connsiteX2" fmla="*/ 4872 w 850824"/>
                      <a:gd name="connsiteY2" fmla="*/ 858636 h 880557"/>
                      <a:gd name="connsiteX3" fmla="*/ 501484 w 850824"/>
                      <a:gd name="connsiteY3" fmla="*/ 771874 h 880557"/>
                      <a:gd name="connsiteX4" fmla="*/ 850824 w 850824"/>
                      <a:gd name="connsiteY4" fmla="*/ 863407 h 880557"/>
                      <a:gd name="connsiteX0" fmla="*/ 231320 w 850824"/>
                      <a:gd name="connsiteY0" fmla="*/ 0 h 878347"/>
                      <a:gd name="connsiteX1" fmla="*/ 247230 w 850824"/>
                      <a:gd name="connsiteY1" fmla="*/ 353860 h 878347"/>
                      <a:gd name="connsiteX2" fmla="*/ 4872 w 850824"/>
                      <a:gd name="connsiteY2" fmla="*/ 858636 h 878347"/>
                      <a:gd name="connsiteX3" fmla="*/ 501484 w 850824"/>
                      <a:gd name="connsiteY3" fmla="*/ 771874 h 878347"/>
                      <a:gd name="connsiteX4" fmla="*/ 850824 w 850824"/>
                      <a:gd name="connsiteY4" fmla="*/ 863407 h 878347"/>
                      <a:gd name="connsiteX0" fmla="*/ 220235 w 839739"/>
                      <a:gd name="connsiteY0" fmla="*/ 0 h 902759"/>
                      <a:gd name="connsiteX1" fmla="*/ 236145 w 839739"/>
                      <a:gd name="connsiteY1" fmla="*/ 353860 h 902759"/>
                      <a:gd name="connsiteX2" fmla="*/ 5043 w 839739"/>
                      <a:gd name="connsiteY2" fmla="*/ 886796 h 902759"/>
                      <a:gd name="connsiteX3" fmla="*/ 490399 w 839739"/>
                      <a:gd name="connsiteY3" fmla="*/ 771874 h 902759"/>
                      <a:gd name="connsiteX4" fmla="*/ 839739 w 839739"/>
                      <a:gd name="connsiteY4" fmla="*/ 863407 h 902759"/>
                      <a:gd name="connsiteX0" fmla="*/ 219993 w 839497"/>
                      <a:gd name="connsiteY0" fmla="*/ 0 h 901457"/>
                      <a:gd name="connsiteX1" fmla="*/ 235903 w 839497"/>
                      <a:gd name="connsiteY1" fmla="*/ 353860 h 901457"/>
                      <a:gd name="connsiteX2" fmla="*/ 4801 w 839497"/>
                      <a:gd name="connsiteY2" fmla="*/ 886796 h 901457"/>
                      <a:gd name="connsiteX3" fmla="*/ 483042 w 839497"/>
                      <a:gd name="connsiteY3" fmla="*/ 761143 h 901457"/>
                      <a:gd name="connsiteX4" fmla="*/ 839497 w 839497"/>
                      <a:gd name="connsiteY4" fmla="*/ 863407 h 901457"/>
                      <a:gd name="connsiteX0" fmla="*/ 219993 w 839497"/>
                      <a:gd name="connsiteY0" fmla="*/ 0 h 902958"/>
                      <a:gd name="connsiteX1" fmla="*/ 235903 w 839497"/>
                      <a:gd name="connsiteY1" fmla="*/ 353860 h 902958"/>
                      <a:gd name="connsiteX2" fmla="*/ 4801 w 839497"/>
                      <a:gd name="connsiteY2" fmla="*/ 886796 h 902958"/>
                      <a:gd name="connsiteX3" fmla="*/ 483042 w 839497"/>
                      <a:gd name="connsiteY3" fmla="*/ 761143 h 902958"/>
                      <a:gd name="connsiteX4" fmla="*/ 839497 w 839497"/>
                      <a:gd name="connsiteY4" fmla="*/ 863407 h 902958"/>
                      <a:gd name="connsiteX0" fmla="*/ 220927 w 840431"/>
                      <a:gd name="connsiteY0" fmla="*/ 0 h 899959"/>
                      <a:gd name="connsiteX1" fmla="*/ 236837 w 840431"/>
                      <a:gd name="connsiteY1" fmla="*/ 353860 h 899959"/>
                      <a:gd name="connsiteX2" fmla="*/ 5735 w 840431"/>
                      <a:gd name="connsiteY2" fmla="*/ 886796 h 899959"/>
                      <a:gd name="connsiteX3" fmla="*/ 510807 w 840431"/>
                      <a:gd name="connsiteY3" fmla="*/ 736237 h 899959"/>
                      <a:gd name="connsiteX4" fmla="*/ 840431 w 840431"/>
                      <a:gd name="connsiteY4" fmla="*/ 863407 h 899959"/>
                      <a:gd name="connsiteX0" fmla="*/ 220628 w 840132"/>
                      <a:gd name="connsiteY0" fmla="*/ 0 h 903722"/>
                      <a:gd name="connsiteX1" fmla="*/ 236538 w 840132"/>
                      <a:gd name="connsiteY1" fmla="*/ 353860 h 903722"/>
                      <a:gd name="connsiteX2" fmla="*/ 5436 w 840132"/>
                      <a:gd name="connsiteY2" fmla="*/ 886796 h 903722"/>
                      <a:gd name="connsiteX3" fmla="*/ 502092 w 840132"/>
                      <a:gd name="connsiteY3" fmla="*/ 766777 h 903722"/>
                      <a:gd name="connsiteX4" fmla="*/ 840132 w 840132"/>
                      <a:gd name="connsiteY4" fmla="*/ 863407 h 903722"/>
                      <a:gd name="connsiteX0" fmla="*/ 213646 w 833150"/>
                      <a:gd name="connsiteY0" fmla="*/ 0 h 913381"/>
                      <a:gd name="connsiteX1" fmla="*/ 229556 w 833150"/>
                      <a:gd name="connsiteY1" fmla="*/ 353860 h 913381"/>
                      <a:gd name="connsiteX2" fmla="*/ 5558 w 833150"/>
                      <a:gd name="connsiteY2" fmla="*/ 897248 h 913381"/>
                      <a:gd name="connsiteX3" fmla="*/ 495110 w 833150"/>
                      <a:gd name="connsiteY3" fmla="*/ 766777 h 913381"/>
                      <a:gd name="connsiteX4" fmla="*/ 833150 w 833150"/>
                      <a:gd name="connsiteY4" fmla="*/ 863407 h 913381"/>
                      <a:gd name="connsiteX0" fmla="*/ 214300 w 833804"/>
                      <a:gd name="connsiteY0" fmla="*/ 0 h 912433"/>
                      <a:gd name="connsiteX1" fmla="*/ 230210 w 833804"/>
                      <a:gd name="connsiteY1" fmla="*/ 353860 h 912433"/>
                      <a:gd name="connsiteX2" fmla="*/ 6212 w 833804"/>
                      <a:gd name="connsiteY2" fmla="*/ 897248 h 912433"/>
                      <a:gd name="connsiteX3" fmla="*/ 495764 w 833804"/>
                      <a:gd name="connsiteY3" fmla="*/ 766777 h 912433"/>
                      <a:gd name="connsiteX4" fmla="*/ 833804 w 833804"/>
                      <a:gd name="connsiteY4" fmla="*/ 863407 h 912433"/>
                      <a:gd name="connsiteX0" fmla="*/ 214938 w 834442"/>
                      <a:gd name="connsiteY0" fmla="*/ 0 h 912277"/>
                      <a:gd name="connsiteX1" fmla="*/ 209980 w 834442"/>
                      <a:gd name="connsiteY1" fmla="*/ 373231 h 912277"/>
                      <a:gd name="connsiteX2" fmla="*/ 6850 w 834442"/>
                      <a:gd name="connsiteY2" fmla="*/ 897248 h 912277"/>
                      <a:gd name="connsiteX3" fmla="*/ 496402 w 834442"/>
                      <a:gd name="connsiteY3" fmla="*/ 766777 h 912277"/>
                      <a:gd name="connsiteX4" fmla="*/ 834442 w 834442"/>
                      <a:gd name="connsiteY4" fmla="*/ 863407 h 912277"/>
                      <a:gd name="connsiteX0" fmla="*/ 215386 w 834890"/>
                      <a:gd name="connsiteY0" fmla="*/ 0 h 912277"/>
                      <a:gd name="connsiteX1" fmla="*/ 210428 w 834890"/>
                      <a:gd name="connsiteY1" fmla="*/ 373231 h 912277"/>
                      <a:gd name="connsiteX2" fmla="*/ 7298 w 834890"/>
                      <a:gd name="connsiteY2" fmla="*/ 897248 h 912277"/>
                      <a:gd name="connsiteX3" fmla="*/ 496850 w 834890"/>
                      <a:gd name="connsiteY3" fmla="*/ 766777 h 912277"/>
                      <a:gd name="connsiteX4" fmla="*/ 834890 w 834890"/>
                      <a:gd name="connsiteY4" fmla="*/ 863407 h 9122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34890" h="912277">
                        <a:moveTo>
                          <a:pt x="215386" y="0"/>
                        </a:moveTo>
                        <a:cubicBezTo>
                          <a:pt x="278742" y="108751"/>
                          <a:pt x="261156" y="225840"/>
                          <a:pt x="210428" y="373231"/>
                        </a:cubicBezTo>
                        <a:cubicBezTo>
                          <a:pt x="159700" y="520622"/>
                          <a:pt x="-40439" y="831657"/>
                          <a:pt x="7298" y="897248"/>
                        </a:cubicBezTo>
                        <a:cubicBezTo>
                          <a:pt x="55035" y="962839"/>
                          <a:pt x="369587" y="794145"/>
                          <a:pt x="496850" y="766777"/>
                        </a:cubicBezTo>
                        <a:cubicBezTo>
                          <a:pt x="624113" y="739409"/>
                          <a:pt x="726932" y="711138"/>
                          <a:pt x="834890" y="863407"/>
                        </a:cubicBezTo>
                      </a:path>
                    </a:pathLst>
                  </a:custGeom>
                  <a:noFill/>
                  <a:ln>
                    <a:solidFill>
                      <a:srgbClr val="FF0000"/>
                    </a:solidFill>
                    <a:prstDash val="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sp>
              <p:nvSpPr>
                <p:cNvPr id="106" name="ZoneTexte 105"/>
                <p:cNvSpPr txBox="1"/>
                <p:nvPr/>
              </p:nvSpPr>
              <p:spPr>
                <a:xfrm>
                  <a:off x="8933928" y="3869589"/>
                  <a:ext cx="102515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dirty="0" err="1" smtClean="0"/>
                    <a:t>Crosstalk</a:t>
                  </a:r>
                  <a:endParaRPr lang="fr-FR" dirty="0"/>
                </a:p>
              </p:txBody>
            </p:sp>
          </p:grp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9" name="ZoneTexte 128"/>
                <p:cNvSpPr txBox="1"/>
                <p:nvPr/>
              </p:nvSpPr>
              <p:spPr>
                <a:xfrm>
                  <a:off x="10461513" y="3994860"/>
                  <a:ext cx="1311706" cy="40498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17</m:t>
                            </m:r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d>
                          <m:d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̅"/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  <m:t>𝑚𝑖𝑛</m:t>
                                    </m:r>
                                  </m:sub>
                                </m:sSub>
                              </m:e>
                            </m:acc>
                          </m:e>
                        </m:d>
                      </m:oMath>
                    </m:oMathPara>
                  </a14:m>
                  <a:endParaRPr lang="fr-FR" dirty="0"/>
                </a:p>
              </p:txBody>
            </p:sp>
          </mc:Choice>
          <mc:Fallback>
            <p:sp>
              <p:nvSpPr>
                <p:cNvPr id="129" name="ZoneTexte 1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61513" y="3994860"/>
                  <a:ext cx="1311706" cy="404983"/>
                </a:xfrm>
                <a:prstGeom prst="rect">
                  <a:avLst/>
                </a:prstGeom>
                <a:blipFill>
                  <a:blip r:embed="rId12"/>
                  <a:stretch>
                    <a:fillRect b="-8955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0" name="ZoneTexte 129"/>
                <p:cNvSpPr txBox="1"/>
                <p:nvPr/>
              </p:nvSpPr>
              <p:spPr>
                <a:xfrm>
                  <a:off x="7342543" y="4036429"/>
                  <a:ext cx="1311706" cy="40498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16</m:t>
                            </m:r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d>
                          <m:d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̅"/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  <m:t>𝑚𝑖𝑛</m:t>
                                    </m:r>
                                  </m:sub>
                                </m:sSub>
                              </m:e>
                            </m:acc>
                          </m:e>
                        </m:d>
                      </m:oMath>
                    </m:oMathPara>
                  </a14:m>
                  <a:endParaRPr lang="fr-FR" dirty="0"/>
                </a:p>
              </p:txBody>
            </p:sp>
          </mc:Choice>
          <mc:Fallback>
            <p:sp>
              <p:nvSpPr>
                <p:cNvPr id="130" name="ZoneTexte 1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42543" y="4036429"/>
                  <a:ext cx="1311706" cy="404983"/>
                </a:xfrm>
                <a:prstGeom prst="rect">
                  <a:avLst/>
                </a:prstGeom>
                <a:blipFill>
                  <a:blip r:embed="rId13"/>
                  <a:stretch>
                    <a:fillRect b="-8955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8185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C5C7577-8678-44A8-9856-2463641B5B60}"/>
              </a:ext>
            </a:extLst>
          </p:cNvPr>
          <p:cNvSpPr/>
          <p:nvPr/>
        </p:nvSpPr>
        <p:spPr>
          <a:xfrm>
            <a:off x="0" y="0"/>
            <a:ext cx="12192000" cy="7382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highlight>
                <a:srgbClr val="C0C0C0"/>
              </a:highlight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15A6887-88CE-478E-83E0-F1C55EA2A3D5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4" b="15315"/>
          <a:stretch/>
        </p:blipFill>
        <p:spPr bwMode="auto">
          <a:xfrm>
            <a:off x="0" y="-1"/>
            <a:ext cx="1222127" cy="67111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 7" descr="Résultat de recherche d'images pour &quot;logo chara array&quot;">
            <a:extLst>
              <a:ext uri="{FF2B5EF4-FFF2-40B4-BE49-F238E27FC236}">
                <a16:creationId xmlns:a16="http://schemas.microsoft.com/office/drawing/2014/main" id="{827561C9-B209-4AC0-8154-2139511B1373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4161" y="33554"/>
            <a:ext cx="651061" cy="67112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E8BA4CF-BD15-4794-AE99-CCE8DCA1014F}"/>
              </a:ext>
            </a:extLst>
          </p:cNvPr>
          <p:cNvSpPr/>
          <p:nvPr/>
        </p:nvSpPr>
        <p:spPr>
          <a:xfrm>
            <a:off x="0" y="6551802"/>
            <a:ext cx="12192000" cy="30619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highlight>
                <a:srgbClr val="C0C0C0"/>
              </a:highlight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8BC6520-CE95-4E6B-95B2-9115C777F98F}"/>
              </a:ext>
            </a:extLst>
          </p:cNvPr>
          <p:cNvSpPr txBox="1"/>
          <p:nvPr/>
        </p:nvSpPr>
        <p:spPr>
          <a:xfrm>
            <a:off x="8951561" y="6543412"/>
            <a:ext cx="32404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SPICA-VIS Design </a:t>
            </a:r>
            <a:r>
              <a:rPr lang="fr-FR" sz="1400" dirty="0" err="1"/>
              <a:t>Review</a:t>
            </a:r>
            <a:r>
              <a:rPr lang="fr-FR" sz="1400" dirty="0"/>
              <a:t>, July 23-24, 2020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D5E98F0-94BC-4872-9107-9F04B82C23E2}"/>
              </a:ext>
            </a:extLst>
          </p:cNvPr>
          <p:cNvSpPr txBox="1"/>
          <p:nvPr/>
        </p:nvSpPr>
        <p:spPr>
          <a:xfrm>
            <a:off x="3113633" y="86901"/>
            <a:ext cx="59647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Optical study of the spectrograph </a:t>
            </a:r>
            <a:endParaRPr lang="fr-FR" sz="3200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332F0C6E-6C06-41BF-8549-56CF8561D87B}"/>
              </a:ext>
            </a:extLst>
          </p:cNvPr>
          <p:cNvSpPr txBox="1"/>
          <p:nvPr/>
        </p:nvSpPr>
        <p:spPr>
          <a:xfrm>
            <a:off x="1" y="6551802"/>
            <a:ext cx="12570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Cyril Pannetier</a:t>
            </a:r>
            <a:endParaRPr lang="fr-FR" sz="1400" dirty="0"/>
          </a:p>
        </p:txBody>
      </p:sp>
      <p:sp>
        <p:nvSpPr>
          <p:cNvPr id="2" name="ZoneTexte 1"/>
          <p:cNvSpPr txBox="1"/>
          <p:nvPr/>
        </p:nvSpPr>
        <p:spPr>
          <a:xfrm>
            <a:off x="191588" y="825132"/>
            <a:ext cx="3405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/>
              <a:t>Sampling</a:t>
            </a:r>
            <a:r>
              <a:rPr lang="fr-FR" b="1" dirty="0" smtClean="0"/>
              <a:t> on the detector</a:t>
            </a:r>
            <a:endParaRPr lang="fr-FR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Espace réservé du contenu 2"/>
              <p:cNvSpPr txBox="1">
                <a:spLocks/>
              </p:cNvSpPr>
              <p:nvPr/>
            </p:nvSpPr>
            <p:spPr>
              <a:xfrm>
                <a:off x="402964" y="1677118"/>
                <a:ext cx="5588534" cy="435133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20000"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fr-FR" dirty="0" smtClean="0"/>
                  <a:t>Camera: </a:t>
                </a:r>
                <a:r>
                  <a:rPr lang="fr-FR" dirty="0" err="1" smtClean="0"/>
                  <a:t>iXon</a:t>
                </a:r>
                <a:r>
                  <a:rPr lang="fr-FR" dirty="0" smtClean="0"/>
                  <a:t> Andor 588</a:t>
                </a:r>
              </a:p>
              <a:p>
                <a:pPr algn="l"/>
                <a:r>
                  <a:rPr lang="fr-FR" dirty="0" smtClean="0"/>
                  <a:t>Image sizes:</a:t>
                </a:r>
              </a:p>
              <a:p>
                <a:pPr marL="342900" indent="-342900" algn="l">
                  <a:buFontTx/>
                  <a:buChar char="-"/>
                </a:pPr>
                <a:r>
                  <a:rPr lang="fr-FR" sz="2100" b="0" dirty="0" smtClean="0"/>
                  <a:t>Photo: </a:t>
                </a:r>
                <a14:m>
                  <m:oMath xmlns:m="http://schemas.openxmlformats.org/officeDocument/2006/math">
                    <m:r>
                      <a:rPr lang="fr-FR" sz="2100" b="0" i="1" smtClean="0">
                        <a:latin typeface="Cambria Math" panose="02040503050406030204" pitchFamily="18" charset="0"/>
                      </a:rPr>
                      <m:t>100×1024 </m:t>
                    </m:r>
                    <m:r>
                      <a:rPr lang="fr-FR" sz="2100" b="0" i="1" smtClean="0">
                        <a:latin typeface="Cambria Math" panose="02040503050406030204" pitchFamily="18" charset="0"/>
                      </a:rPr>
                      <m:t>𝑝𝑖𝑥𝑒𝑙𝑠</m:t>
                    </m:r>
                  </m:oMath>
                </a14:m>
                <a:endParaRPr lang="fr-FR" sz="2100" b="0" i="1" dirty="0" smtClean="0">
                  <a:latin typeface="Cambria Math" panose="02040503050406030204" pitchFamily="18" charset="0"/>
                </a:endParaRPr>
              </a:p>
              <a:p>
                <a:pPr marL="342900" indent="-342900" algn="l">
                  <a:buFontTx/>
                  <a:buChar char="-"/>
                </a:pPr>
                <a:r>
                  <a:rPr lang="fr-FR" sz="2100" dirty="0" err="1" smtClean="0"/>
                  <a:t>Interfero</a:t>
                </a:r>
                <a:r>
                  <a:rPr lang="fr-FR" sz="2100" dirty="0" smtClean="0"/>
                  <a:t>: </a:t>
                </a:r>
                <a14:m>
                  <m:oMath xmlns:m="http://schemas.openxmlformats.org/officeDocument/2006/math">
                    <m:r>
                      <a:rPr lang="fr-FR" sz="2100" b="0" i="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fr-FR" sz="2100" b="0" i="1" smtClean="0">
                        <a:latin typeface="Cambria Math" panose="02040503050406030204" pitchFamily="18" charset="0"/>
                      </a:rPr>
                      <m:t>90×1024 </m:t>
                    </m:r>
                    <m:r>
                      <a:rPr lang="fr-FR" sz="2100" b="0" i="1" smtClean="0">
                        <a:latin typeface="Cambria Math" panose="02040503050406030204" pitchFamily="18" charset="0"/>
                      </a:rPr>
                      <m:t>𝑝𝑖𝑥𝑒𝑙𝑠</m:t>
                    </m:r>
                  </m:oMath>
                </a14:m>
                <a:endParaRPr lang="fr-FR" sz="2100" b="0" i="1" dirty="0" smtClean="0">
                  <a:latin typeface="Cambria Math" panose="02040503050406030204" pitchFamily="18" charset="0"/>
                </a:endParaRPr>
              </a:p>
              <a:p>
                <a:pPr lvl="1" algn="l"/>
                <a:endParaRPr lang="fr-FR" i="1" dirty="0">
                  <a:latin typeface="Cambria Math" panose="02040503050406030204" pitchFamily="18" charset="0"/>
                </a:endParaRPr>
              </a:p>
              <a:p>
                <a:pPr lvl="1" algn="l"/>
                <a:r>
                  <a:rPr lang="fr-FR" dirty="0" smtClean="0">
                    <a:latin typeface="Cambria Math" panose="02040503050406030204" pitchFamily="18" charset="0"/>
                    <a:sym typeface="Wingdings" panose="05000000000000000000" pitchFamily="2" charset="2"/>
                  </a:rPr>
                  <a:t>Total: </a:t>
                </a:r>
                <a14:m>
                  <m:oMath xmlns:m="http://schemas.openxmlformats.org/officeDocument/2006/math">
                    <m:r>
                      <a:rPr lang="fr-FR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5</m:t>
                    </m:r>
                    <m:r>
                      <a:rPr lang="fr-FR" b="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00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×1024 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𝑝𝑖𝑥𝑒𝑙𝑠</m:t>
                    </m:r>
                  </m:oMath>
                </a14:m>
                <a:endParaRPr lang="fr-FR" dirty="0" smtClean="0">
                  <a:latin typeface="Cambria Math" panose="02040503050406030204" pitchFamily="18" charset="0"/>
                </a:endParaRPr>
              </a:p>
              <a:p>
                <a:pPr lvl="1" algn="l"/>
                <a:r>
                  <a:rPr lang="fr-FR" dirty="0" smtClean="0">
                    <a:sym typeface="Wingdings" panose="05000000000000000000" pitchFamily="2" charset="2"/>
                  </a:rPr>
                  <a:t> 50 images/s (20Hz)</a:t>
                </a:r>
                <a:endParaRPr lang="fr-FR" dirty="0" smtClean="0"/>
              </a:p>
              <a:p>
                <a:pPr algn="l"/>
                <a:endParaRPr lang="fr-FR" dirty="0" smtClean="0"/>
              </a:p>
              <a:p>
                <a:pPr algn="l"/>
                <a:r>
                  <a:rPr lang="fr-FR" dirty="0" err="1" smtClean="0"/>
                  <a:t>Sampling</a:t>
                </a:r>
                <a:r>
                  <a:rPr lang="fr-FR" dirty="0" smtClean="0"/>
                  <a:t>:</a:t>
                </a:r>
              </a:p>
              <a:p>
                <a:pPr lvl="1" algn="l"/>
                <a:r>
                  <a:rPr lang="fr-FR" dirty="0" err="1" smtClean="0"/>
                  <a:t>Fringe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sampling</a:t>
                </a:r>
                <a:r>
                  <a:rPr lang="fr-FR" dirty="0" smtClean="0"/>
                  <a:t>: </a:t>
                </a:r>
              </a:p>
              <a:p>
                <a:pPr marL="1257300" lvl="2" indent="-342900" algn="l">
                  <a:buFont typeface="Arial" panose="020B0604020202020204" pitchFamily="34" charset="0"/>
                  <a:buChar char="•"/>
                </a:pPr>
                <a:r>
                  <a:rPr lang="fr-FR" dirty="0" err="1"/>
                  <a:t>S</a:t>
                </a:r>
                <a:r>
                  <a:rPr lang="fr-FR" dirty="0" err="1" smtClean="0"/>
                  <a:t>hortest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fringe</a:t>
                </a:r>
                <a:r>
                  <a:rPr lang="fr-FR" dirty="0" smtClean="0"/>
                  <a:t> on 2,94 pixels (@650nm)</a:t>
                </a:r>
              </a:p>
              <a:p>
                <a:pPr marL="1257300" lvl="2" indent="-342900" algn="l">
                  <a:buFont typeface="Arial" panose="020B0604020202020204" pitchFamily="34" charset="0"/>
                  <a:buChar char="•"/>
                </a:pPr>
                <a:r>
                  <a:rPr lang="fr-FR" dirty="0" err="1" smtClean="0"/>
                  <a:t>Longest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fringe</a:t>
                </a:r>
                <a:r>
                  <a:rPr lang="fr-FR" dirty="0" smtClean="0"/>
                  <a:t> on 65 pixels </a:t>
                </a:r>
              </a:p>
              <a:p>
                <a:pPr lvl="1" algn="l"/>
                <a:r>
                  <a:rPr lang="fr-FR" dirty="0" err="1" smtClean="0"/>
                  <a:t>Other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sampling</a:t>
                </a:r>
                <a:r>
                  <a:rPr lang="fr-FR" dirty="0" smtClean="0"/>
                  <a:t>:</a:t>
                </a:r>
              </a:p>
              <a:p>
                <a:pPr lvl="1"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smtClean="0">
                          <a:latin typeface="Cambria Math" panose="02040503050406030204" pitchFamily="18" charset="0"/>
                        </a:rPr>
                        <m:t>𝛿</m:t>
                      </m:r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fr-FR" i="1" smtClean="0">
                              <a:latin typeface="Cambria Math" panose="02040503050406030204" pitchFamily="18" charset="0"/>
                            </a:rPr>
                            <m:t>𝐹𝑊𝐻𝑀</m:t>
                          </m:r>
                        </m:sub>
                      </m:sSub>
                      <m:r>
                        <a:rPr lang="fr-FR" i="1" smtClean="0">
                          <a:latin typeface="Cambria Math" panose="02040503050406030204" pitchFamily="18" charset="0"/>
                        </a:rPr>
                        <m:t>∼2 </m:t>
                      </m:r>
                      <m:r>
                        <a:rPr lang="fr-FR" i="1" smtClean="0">
                          <a:latin typeface="Cambria Math" panose="02040503050406030204" pitchFamily="18" charset="0"/>
                        </a:rPr>
                        <m:t>𝑝𝑖𝑥𝑒𝑙𝑠</m:t>
                      </m:r>
                    </m:oMath>
                  </m:oMathPara>
                </a14:m>
                <a:endParaRPr lang="fr-FR" dirty="0" smtClean="0"/>
              </a:p>
              <a:p>
                <a:pPr lvl="2" algn="l"/>
                <a:endParaRPr lang="fr-FR" dirty="0"/>
              </a:p>
            </p:txBody>
          </p:sp>
        </mc:Choice>
        <mc:Fallback xmlns="">
          <p:sp>
            <p:nvSpPr>
              <p:cNvPr id="12" name="Espace réservé du contenu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964" y="1677118"/>
                <a:ext cx="5588534" cy="4351338"/>
              </a:xfrm>
              <a:prstGeom prst="rect">
                <a:avLst/>
              </a:prstGeom>
              <a:blipFill>
                <a:blip r:embed="rId5"/>
                <a:stretch>
                  <a:fillRect l="-1418" t="-294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Imag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05543" y="2405054"/>
            <a:ext cx="2118618" cy="1337899"/>
          </a:xfrm>
          <a:prstGeom prst="rect">
            <a:avLst/>
          </a:prstGeom>
        </p:spPr>
      </p:pic>
      <p:grpSp>
        <p:nvGrpSpPr>
          <p:cNvPr id="15" name="Groupe 14"/>
          <p:cNvGrpSpPr/>
          <p:nvPr/>
        </p:nvGrpSpPr>
        <p:grpSpPr>
          <a:xfrm>
            <a:off x="6979383" y="1252751"/>
            <a:ext cx="2347520" cy="2362388"/>
            <a:chOff x="8363992" y="528330"/>
            <a:chExt cx="2430869" cy="2452297"/>
          </a:xfrm>
        </p:grpSpPr>
        <p:grpSp>
          <p:nvGrpSpPr>
            <p:cNvPr id="16" name="Groupe 15"/>
            <p:cNvGrpSpPr/>
            <p:nvPr/>
          </p:nvGrpSpPr>
          <p:grpSpPr>
            <a:xfrm>
              <a:off x="8363992" y="528330"/>
              <a:ext cx="2430869" cy="2452297"/>
              <a:chOff x="8716690" y="1221614"/>
              <a:chExt cx="2430869" cy="2452297"/>
            </a:xfrm>
          </p:grpSpPr>
          <p:pic>
            <p:nvPicPr>
              <p:cNvPr id="19" name="Image 18"/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7340" r="37023"/>
              <a:stretch/>
            </p:blipFill>
            <p:spPr>
              <a:xfrm>
                <a:off x="8716690" y="1221614"/>
                <a:ext cx="2430869" cy="2452297"/>
              </a:xfrm>
              <a:prstGeom prst="rect">
                <a:avLst/>
              </a:prstGeom>
            </p:spPr>
          </p:pic>
          <p:sp>
            <p:nvSpPr>
              <p:cNvPr id="20" name="Rectangle 19"/>
              <p:cNvSpPr/>
              <p:nvPr/>
            </p:nvSpPr>
            <p:spPr>
              <a:xfrm>
                <a:off x="9543777" y="2342606"/>
                <a:ext cx="776695" cy="164007"/>
              </a:xfrm>
              <a:prstGeom prst="rect">
                <a:avLst/>
              </a:prstGeom>
              <a:solidFill>
                <a:srgbClr val="5B9BD5">
                  <a:alpha val="16078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9205028" y="2332519"/>
                <a:ext cx="211150" cy="164007"/>
              </a:xfrm>
              <a:prstGeom prst="rect">
                <a:avLst/>
              </a:prstGeom>
              <a:solidFill>
                <a:srgbClr val="5B9BD5">
                  <a:alpha val="16078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22" name="Connecteur droit avec flèche 21"/>
              <p:cNvCxnSpPr/>
              <p:nvPr/>
            </p:nvCxnSpPr>
            <p:spPr>
              <a:xfrm>
                <a:off x="9543777" y="2601102"/>
                <a:ext cx="776695" cy="0"/>
              </a:xfrm>
              <a:prstGeom prst="straightConnector1">
                <a:avLst/>
              </a:prstGeom>
              <a:ln w="12700">
                <a:solidFill>
                  <a:srgbClr val="FF0000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Zone de texte 25"/>
              <p:cNvSpPr txBox="1"/>
              <p:nvPr/>
            </p:nvSpPr>
            <p:spPr>
              <a:xfrm>
                <a:off x="9727473" y="2617631"/>
                <a:ext cx="567690" cy="29718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1100" dirty="0" smtClean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384</a:t>
                </a:r>
                <a:r>
                  <a:rPr lang="fr-FR" sz="1100" dirty="0" smtClean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pix</a:t>
                </a:r>
                <a:endParaRPr lang="fr-FR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24" name="Connecteur droit avec flèche 23"/>
              <p:cNvCxnSpPr/>
              <p:nvPr/>
            </p:nvCxnSpPr>
            <p:spPr>
              <a:xfrm flipV="1">
                <a:off x="9220300" y="2572078"/>
                <a:ext cx="195878" cy="10571"/>
              </a:xfrm>
              <a:prstGeom prst="straightConnector1">
                <a:avLst/>
              </a:prstGeom>
              <a:ln w="12700">
                <a:solidFill>
                  <a:srgbClr val="FF0000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Zone de texte 25"/>
              <p:cNvSpPr txBox="1"/>
              <p:nvPr/>
            </p:nvSpPr>
            <p:spPr>
              <a:xfrm>
                <a:off x="9033877" y="2605380"/>
                <a:ext cx="567690" cy="29718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11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fr-FR" sz="1100" dirty="0" smtClean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</a:t>
                </a:r>
                <a:r>
                  <a:rPr lang="fr-FR" sz="1100" dirty="0" smtClean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0pix</a:t>
                </a:r>
                <a:endParaRPr lang="fr-FR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7" name="ZoneTexte 16"/>
            <p:cNvSpPr txBox="1"/>
            <p:nvPr/>
          </p:nvSpPr>
          <p:spPr>
            <a:xfrm>
              <a:off x="9675389" y="1350954"/>
              <a:ext cx="815663" cy="2875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i="1" dirty="0" err="1" smtClean="0"/>
                <a:t>Interfero</a:t>
              </a:r>
              <a:endParaRPr lang="fr-FR" sz="1200" i="1" dirty="0"/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8559549" y="1369540"/>
              <a:ext cx="77727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i="1" dirty="0" smtClean="0"/>
                <a:t>Photo</a:t>
              </a:r>
              <a:endParaRPr lang="fr-FR" sz="1200" i="1" dirty="0"/>
            </a:p>
          </p:txBody>
        </p:sp>
      </p:grpSp>
      <p:pic>
        <p:nvPicPr>
          <p:cNvPr id="26" name="Image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1311" y="978412"/>
            <a:ext cx="1921382" cy="1176558"/>
          </a:xfrm>
          <a:prstGeom prst="rect">
            <a:avLst/>
          </a:prstGeom>
        </p:spPr>
      </p:pic>
      <p:sp>
        <p:nvSpPr>
          <p:cNvPr id="27" name="ZoneTexte 26"/>
          <p:cNvSpPr txBox="1"/>
          <p:nvPr/>
        </p:nvSpPr>
        <p:spPr>
          <a:xfrm>
            <a:off x="10760568" y="1418827"/>
            <a:ext cx="7772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 smtClean="0"/>
              <a:t>Photo</a:t>
            </a:r>
            <a:endParaRPr lang="fr-FR" sz="1200" i="1" dirty="0"/>
          </a:p>
        </p:txBody>
      </p:sp>
      <p:sp>
        <p:nvSpPr>
          <p:cNvPr id="28" name="ZoneTexte 27"/>
          <p:cNvSpPr txBox="1"/>
          <p:nvPr/>
        </p:nvSpPr>
        <p:spPr>
          <a:xfrm>
            <a:off x="10530856" y="2883870"/>
            <a:ext cx="1179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 err="1" smtClean="0"/>
              <a:t>Interfero</a:t>
            </a:r>
            <a:endParaRPr lang="fr-FR" sz="1200" i="1" dirty="0"/>
          </a:p>
        </p:txBody>
      </p:sp>
      <p:sp>
        <p:nvSpPr>
          <p:cNvPr id="29" name="ZoneTexte 28"/>
          <p:cNvSpPr txBox="1"/>
          <p:nvPr/>
        </p:nvSpPr>
        <p:spPr>
          <a:xfrm>
            <a:off x="5773308" y="807819"/>
            <a:ext cx="1531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 smtClean="0"/>
              <a:t>Spot </a:t>
            </a:r>
            <a:r>
              <a:rPr lang="fr-FR" sz="1600" i="1" dirty="0" err="1" smtClean="0"/>
              <a:t>Diagram</a:t>
            </a:r>
            <a:r>
              <a:rPr lang="fr-FR" sz="1600" i="1" dirty="0" smtClean="0"/>
              <a:t> des 12 voies</a:t>
            </a:r>
            <a:endParaRPr lang="fr-FR" sz="1600" i="1" dirty="0"/>
          </a:p>
        </p:txBody>
      </p:sp>
      <p:pic>
        <p:nvPicPr>
          <p:cNvPr id="32" name="Image 31"/>
          <p:cNvPicPr>
            <a:picLocks noChangeAspect="1"/>
          </p:cNvPicPr>
          <p:nvPr/>
        </p:nvPicPr>
        <p:blipFill rotWithShape="1">
          <a:blip r:embed="rId9"/>
          <a:srcRect l="12449" t="54890" r="21542" b="31591"/>
          <a:stretch/>
        </p:blipFill>
        <p:spPr>
          <a:xfrm>
            <a:off x="7031446" y="4469496"/>
            <a:ext cx="4130501" cy="360643"/>
          </a:xfrm>
          <a:prstGeom prst="rect">
            <a:avLst/>
          </a:prstGeom>
        </p:spPr>
      </p:pic>
      <p:pic>
        <p:nvPicPr>
          <p:cNvPr id="33" name="Espace réservé du contenu 4"/>
          <p:cNvPicPr>
            <a:picLocks noChangeAspect="1"/>
          </p:cNvPicPr>
          <p:nvPr/>
        </p:nvPicPr>
        <p:blipFill rotWithShape="1">
          <a:blip r:embed="rId10"/>
          <a:srcRect l="28768" t="12749" r="31496" b="26625"/>
          <a:stretch/>
        </p:blipFill>
        <p:spPr>
          <a:xfrm>
            <a:off x="8690644" y="5295049"/>
            <a:ext cx="809898" cy="775063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6837868" y="4013297"/>
            <a:ext cx="1666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/>
              <a:t>Interferometry</a:t>
            </a:r>
            <a:r>
              <a:rPr lang="fr-FR" b="1" dirty="0" smtClean="0"/>
              <a:t>:</a:t>
            </a:r>
            <a:endParaRPr lang="fr-FR" b="1" dirty="0"/>
          </a:p>
        </p:txBody>
      </p:sp>
      <p:sp>
        <p:nvSpPr>
          <p:cNvPr id="40" name="ZoneTexte 39"/>
          <p:cNvSpPr txBox="1"/>
          <p:nvPr/>
        </p:nvSpPr>
        <p:spPr>
          <a:xfrm>
            <a:off x="6846688" y="5504573"/>
            <a:ext cx="1393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/>
              <a:t>Photometry</a:t>
            </a:r>
            <a:r>
              <a:rPr lang="fr-FR" b="1" dirty="0" smtClean="0"/>
              <a:t>: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65085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C5C7577-8678-44A8-9856-2463641B5B60}"/>
              </a:ext>
            </a:extLst>
          </p:cNvPr>
          <p:cNvSpPr/>
          <p:nvPr/>
        </p:nvSpPr>
        <p:spPr>
          <a:xfrm>
            <a:off x="0" y="0"/>
            <a:ext cx="12192000" cy="7382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highlight>
                <a:srgbClr val="C0C0C0"/>
              </a:highlight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15A6887-88CE-478E-83E0-F1C55EA2A3D5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4" b="15315"/>
          <a:stretch/>
        </p:blipFill>
        <p:spPr bwMode="auto">
          <a:xfrm>
            <a:off x="0" y="-1"/>
            <a:ext cx="1222127" cy="67111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 7" descr="Résultat de recherche d'images pour &quot;logo chara array&quot;">
            <a:extLst>
              <a:ext uri="{FF2B5EF4-FFF2-40B4-BE49-F238E27FC236}">
                <a16:creationId xmlns:a16="http://schemas.microsoft.com/office/drawing/2014/main" id="{827561C9-B209-4AC0-8154-2139511B1373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4161" y="33554"/>
            <a:ext cx="651061" cy="67112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E8BA4CF-BD15-4794-AE99-CCE8DCA1014F}"/>
              </a:ext>
            </a:extLst>
          </p:cNvPr>
          <p:cNvSpPr/>
          <p:nvPr/>
        </p:nvSpPr>
        <p:spPr>
          <a:xfrm>
            <a:off x="0" y="6551802"/>
            <a:ext cx="12192000" cy="30619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highlight>
                <a:srgbClr val="C0C0C0"/>
              </a:highlight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8BC6520-CE95-4E6B-95B2-9115C777F98F}"/>
              </a:ext>
            </a:extLst>
          </p:cNvPr>
          <p:cNvSpPr txBox="1"/>
          <p:nvPr/>
        </p:nvSpPr>
        <p:spPr>
          <a:xfrm>
            <a:off x="8951561" y="6543412"/>
            <a:ext cx="32404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SPICA-VIS Design </a:t>
            </a:r>
            <a:r>
              <a:rPr lang="fr-FR" sz="1400" dirty="0" err="1"/>
              <a:t>Review</a:t>
            </a:r>
            <a:r>
              <a:rPr lang="fr-FR" sz="1400" dirty="0"/>
              <a:t>, July 23-24, 2020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D5E98F0-94BC-4872-9107-9F04B82C23E2}"/>
              </a:ext>
            </a:extLst>
          </p:cNvPr>
          <p:cNvSpPr txBox="1"/>
          <p:nvPr/>
        </p:nvSpPr>
        <p:spPr>
          <a:xfrm>
            <a:off x="3113633" y="86901"/>
            <a:ext cx="59647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Optical study of the spectrograph </a:t>
            </a:r>
            <a:endParaRPr lang="fr-FR" sz="3200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332F0C6E-6C06-41BF-8549-56CF8561D87B}"/>
              </a:ext>
            </a:extLst>
          </p:cNvPr>
          <p:cNvSpPr txBox="1"/>
          <p:nvPr/>
        </p:nvSpPr>
        <p:spPr>
          <a:xfrm>
            <a:off x="1" y="6551802"/>
            <a:ext cx="12570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Cyril Pannetier</a:t>
            </a:r>
            <a:endParaRPr lang="fr-FR" sz="1400" dirty="0"/>
          </a:p>
        </p:txBody>
      </p:sp>
      <p:sp>
        <p:nvSpPr>
          <p:cNvPr id="2" name="ZoneTexte 1"/>
          <p:cNvSpPr txBox="1"/>
          <p:nvPr/>
        </p:nvSpPr>
        <p:spPr>
          <a:xfrm>
            <a:off x="191588" y="825132"/>
            <a:ext cx="3405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/>
              <a:t>Interferometric</a:t>
            </a:r>
            <a:r>
              <a:rPr lang="fr-FR" b="1" dirty="0" smtClean="0"/>
              <a:t> </a:t>
            </a:r>
            <a:r>
              <a:rPr lang="fr-FR" b="1" dirty="0" err="1" smtClean="0"/>
              <a:t>channel</a:t>
            </a:r>
            <a:endParaRPr lang="fr-FR" b="1" dirty="0"/>
          </a:p>
        </p:txBody>
      </p:sp>
      <p:cxnSp>
        <p:nvCxnSpPr>
          <p:cNvPr id="6" name="Connecteur droit avec flèche 5"/>
          <p:cNvCxnSpPr/>
          <p:nvPr/>
        </p:nvCxnSpPr>
        <p:spPr>
          <a:xfrm>
            <a:off x="3570520" y="4578679"/>
            <a:ext cx="1471744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3510686" y="4622830"/>
            <a:ext cx="15104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310 pixels @95%E</a:t>
            </a:r>
            <a:endParaRPr lang="fr-FR" sz="1400" dirty="0"/>
          </a:p>
        </p:txBody>
      </p:sp>
      <p:grpSp>
        <p:nvGrpSpPr>
          <p:cNvPr id="14" name="Groupe 13"/>
          <p:cNvGrpSpPr/>
          <p:nvPr/>
        </p:nvGrpSpPr>
        <p:grpSpPr>
          <a:xfrm>
            <a:off x="2203268" y="1637372"/>
            <a:ext cx="8046720" cy="3648179"/>
            <a:chOff x="0" y="-41927"/>
            <a:chExt cx="5654040" cy="2108302"/>
          </a:xfrm>
        </p:grpSpPr>
        <p:grpSp>
          <p:nvGrpSpPr>
            <p:cNvPr id="16" name="Groupe 15"/>
            <p:cNvGrpSpPr/>
            <p:nvPr/>
          </p:nvGrpSpPr>
          <p:grpSpPr>
            <a:xfrm>
              <a:off x="0" y="-41927"/>
              <a:ext cx="5654040" cy="1725312"/>
              <a:chOff x="0" y="-41927"/>
              <a:chExt cx="5654040" cy="1725312"/>
            </a:xfrm>
          </p:grpSpPr>
          <p:pic>
            <p:nvPicPr>
              <p:cNvPr id="18" name="Image 17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25370" y="-41927"/>
                <a:ext cx="2928670" cy="1725312"/>
              </a:xfrm>
              <a:prstGeom prst="rect">
                <a:avLst/>
              </a:prstGeom>
            </p:spPr>
          </p:pic>
          <p:pic>
            <p:nvPicPr>
              <p:cNvPr id="19" name="Image 18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30480"/>
                <a:ext cx="2606040" cy="1589405"/>
              </a:xfrm>
              <a:prstGeom prst="rect">
                <a:avLst/>
              </a:prstGeom>
            </p:spPr>
          </p:pic>
        </p:grpSp>
        <p:sp>
          <p:nvSpPr>
            <p:cNvPr id="17" name="Zone de texte 117"/>
            <p:cNvSpPr txBox="1"/>
            <p:nvPr/>
          </p:nvSpPr>
          <p:spPr>
            <a:xfrm>
              <a:off x="0" y="1957127"/>
              <a:ext cx="5654040" cy="109248"/>
            </a:xfrm>
            <a:prstGeom prst="rect">
              <a:avLst/>
            </a:prstGeom>
            <a:solidFill>
              <a:prstClr val="white"/>
            </a:solidFill>
            <a:ln>
              <a:noFill/>
            </a:ln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>
                <a:spcAft>
                  <a:spcPts val="1000"/>
                </a:spcAft>
              </a:pPr>
              <a:r>
                <a:rPr lang="en-US" sz="900" i="1" dirty="0" smtClean="0">
                  <a:solidFill>
                    <a:srgbClr val="44546A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Image </a:t>
              </a:r>
              <a:r>
                <a:rPr lang="en-US" sz="900" i="1" dirty="0">
                  <a:solidFill>
                    <a:srgbClr val="44546A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patterns of the interferometric channel in the spatial (left) and spectral (right) directions.</a:t>
              </a:r>
              <a:endParaRPr lang="fr-FR" sz="9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20" name="Connecteur droit 19"/>
          <p:cNvCxnSpPr/>
          <p:nvPr/>
        </p:nvCxnSpPr>
        <p:spPr>
          <a:xfrm>
            <a:off x="4850679" y="3805651"/>
            <a:ext cx="0" cy="270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 flipV="1">
            <a:off x="8023292" y="4706706"/>
            <a:ext cx="54000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7574996" y="4736623"/>
            <a:ext cx="14366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2 pixels @FWHM</a:t>
            </a:r>
            <a:endParaRPr lang="fr-FR" sz="1400" dirty="0"/>
          </a:p>
        </p:txBody>
      </p:sp>
      <p:cxnSp>
        <p:nvCxnSpPr>
          <p:cNvPr id="24" name="Connecteur droit 23"/>
          <p:cNvCxnSpPr/>
          <p:nvPr/>
        </p:nvCxnSpPr>
        <p:spPr>
          <a:xfrm>
            <a:off x="8765183" y="3857905"/>
            <a:ext cx="0" cy="270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/>
        </p:nvCxnSpPr>
        <p:spPr>
          <a:xfrm>
            <a:off x="5020496" y="3901450"/>
            <a:ext cx="0" cy="7200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>
            <a:off x="3579229" y="3905797"/>
            <a:ext cx="0" cy="7200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>
            <a:off x="7846429" y="3844836"/>
            <a:ext cx="0" cy="270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>
            <a:off x="8604751" y="3194524"/>
            <a:ext cx="0" cy="15480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/>
          <p:nvPr/>
        </p:nvCxnSpPr>
        <p:spPr>
          <a:xfrm>
            <a:off x="7990797" y="3172755"/>
            <a:ext cx="0" cy="15480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/>
          <p:cNvCxnSpPr/>
          <p:nvPr/>
        </p:nvCxnSpPr>
        <p:spPr>
          <a:xfrm>
            <a:off x="3757747" y="3792583"/>
            <a:ext cx="0" cy="270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2638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C5C7577-8678-44A8-9856-2463641B5B60}"/>
              </a:ext>
            </a:extLst>
          </p:cNvPr>
          <p:cNvSpPr/>
          <p:nvPr/>
        </p:nvSpPr>
        <p:spPr>
          <a:xfrm>
            <a:off x="0" y="0"/>
            <a:ext cx="12192000" cy="7382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highlight>
                <a:srgbClr val="C0C0C0"/>
              </a:highlight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15A6887-88CE-478E-83E0-F1C55EA2A3D5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4" b="15315"/>
          <a:stretch/>
        </p:blipFill>
        <p:spPr bwMode="auto">
          <a:xfrm>
            <a:off x="0" y="-1"/>
            <a:ext cx="1222127" cy="67111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 7" descr="Résultat de recherche d'images pour &quot;logo chara array&quot;">
            <a:extLst>
              <a:ext uri="{FF2B5EF4-FFF2-40B4-BE49-F238E27FC236}">
                <a16:creationId xmlns:a16="http://schemas.microsoft.com/office/drawing/2014/main" id="{827561C9-B209-4AC0-8154-2139511B137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4161" y="33554"/>
            <a:ext cx="651061" cy="67112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E8BA4CF-BD15-4794-AE99-CCE8DCA1014F}"/>
              </a:ext>
            </a:extLst>
          </p:cNvPr>
          <p:cNvSpPr/>
          <p:nvPr/>
        </p:nvSpPr>
        <p:spPr>
          <a:xfrm>
            <a:off x="0" y="6551802"/>
            <a:ext cx="12192000" cy="30619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highlight>
                <a:srgbClr val="C0C0C0"/>
              </a:highlight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8BC6520-CE95-4E6B-95B2-9115C777F98F}"/>
              </a:ext>
            </a:extLst>
          </p:cNvPr>
          <p:cNvSpPr txBox="1"/>
          <p:nvPr/>
        </p:nvSpPr>
        <p:spPr>
          <a:xfrm>
            <a:off x="8951561" y="6543412"/>
            <a:ext cx="32404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SPICA-VIS Design </a:t>
            </a:r>
            <a:r>
              <a:rPr lang="fr-FR" sz="1400" dirty="0" err="1"/>
              <a:t>Review</a:t>
            </a:r>
            <a:r>
              <a:rPr lang="fr-FR" sz="1400" dirty="0"/>
              <a:t>, July 23-24, 2020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D5E98F0-94BC-4872-9107-9F04B82C23E2}"/>
              </a:ext>
            </a:extLst>
          </p:cNvPr>
          <p:cNvSpPr txBox="1"/>
          <p:nvPr/>
        </p:nvSpPr>
        <p:spPr>
          <a:xfrm>
            <a:off x="3113633" y="86901"/>
            <a:ext cx="59647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Optical study of the spectrograph </a:t>
            </a:r>
            <a:endParaRPr lang="fr-FR" sz="3200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332F0C6E-6C06-41BF-8549-56CF8561D87B}"/>
              </a:ext>
            </a:extLst>
          </p:cNvPr>
          <p:cNvSpPr txBox="1"/>
          <p:nvPr/>
        </p:nvSpPr>
        <p:spPr>
          <a:xfrm>
            <a:off x="1" y="6551802"/>
            <a:ext cx="12570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Cyril Pannetier</a:t>
            </a:r>
            <a:endParaRPr lang="fr-FR" sz="1400" dirty="0"/>
          </a:p>
        </p:txBody>
      </p:sp>
      <p:sp>
        <p:nvSpPr>
          <p:cNvPr id="2" name="ZoneTexte 1"/>
          <p:cNvSpPr txBox="1"/>
          <p:nvPr/>
        </p:nvSpPr>
        <p:spPr>
          <a:xfrm>
            <a:off x="191588" y="825132"/>
            <a:ext cx="3405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/>
              <a:t>Photometric</a:t>
            </a:r>
            <a:r>
              <a:rPr lang="fr-FR" b="1" dirty="0" smtClean="0"/>
              <a:t> </a:t>
            </a:r>
            <a:r>
              <a:rPr lang="fr-FR" b="1" dirty="0" err="1" smtClean="0"/>
              <a:t>channel</a:t>
            </a:r>
            <a:endParaRPr lang="fr-FR" b="1" dirty="0"/>
          </a:p>
        </p:txBody>
      </p:sp>
      <p:grpSp>
        <p:nvGrpSpPr>
          <p:cNvPr id="19" name="Groupe 18"/>
          <p:cNvGrpSpPr/>
          <p:nvPr/>
        </p:nvGrpSpPr>
        <p:grpSpPr>
          <a:xfrm>
            <a:off x="5930233" y="803778"/>
            <a:ext cx="5245768" cy="2729009"/>
            <a:chOff x="6443118" y="1083420"/>
            <a:chExt cx="5942575" cy="3075302"/>
          </a:xfrm>
        </p:grpSpPr>
        <p:pic>
          <p:nvPicPr>
            <p:cNvPr id="24" name="Image 23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3118" y="1194464"/>
              <a:ext cx="5531646" cy="2964258"/>
            </a:xfrm>
            <a:prstGeom prst="rect">
              <a:avLst/>
            </a:prstGeom>
          </p:spPr>
        </p:pic>
        <p:grpSp>
          <p:nvGrpSpPr>
            <p:cNvPr id="17" name="Groupe 16"/>
            <p:cNvGrpSpPr/>
            <p:nvPr/>
          </p:nvGrpSpPr>
          <p:grpSpPr>
            <a:xfrm>
              <a:off x="10644442" y="1083420"/>
              <a:ext cx="1741251" cy="2671961"/>
              <a:chOff x="10701680" y="1833998"/>
              <a:chExt cx="1741251" cy="2671961"/>
            </a:xfrm>
          </p:grpSpPr>
          <p:cxnSp>
            <p:nvCxnSpPr>
              <p:cNvPr id="6" name="Connecteur droit 5"/>
              <p:cNvCxnSpPr/>
              <p:nvPr/>
            </p:nvCxnSpPr>
            <p:spPr>
              <a:xfrm flipH="1">
                <a:off x="11581399" y="2526468"/>
                <a:ext cx="5181" cy="1979491"/>
              </a:xfrm>
              <a:prstGeom prst="line">
                <a:avLst/>
              </a:prstGeom>
              <a:ln w="28575" cap="flat" cmpd="sng" algn="ctr">
                <a:solidFill>
                  <a:schemeClr val="accent2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sp>
            <p:nvSpPr>
              <p:cNvPr id="15" name="ZoneTexte 14"/>
              <p:cNvSpPr txBox="1"/>
              <p:nvPr/>
            </p:nvSpPr>
            <p:spPr>
              <a:xfrm>
                <a:off x="10701680" y="1833998"/>
                <a:ext cx="1741251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400" dirty="0" err="1" smtClean="0"/>
                  <a:t>Expected</a:t>
                </a:r>
                <a:r>
                  <a:rPr lang="fr-FR" sz="1400" dirty="0" smtClean="0"/>
                  <a:t> position of the </a:t>
                </a:r>
                <a:r>
                  <a:rPr lang="fr-FR" sz="1400" dirty="0" err="1" smtClean="0"/>
                  <a:t>closest</a:t>
                </a:r>
                <a:r>
                  <a:rPr lang="fr-FR" sz="1400" dirty="0" smtClean="0"/>
                  <a:t> </a:t>
                </a:r>
                <a:r>
                  <a:rPr lang="fr-FR" sz="1400" dirty="0" err="1" smtClean="0"/>
                  <a:t>photometric</a:t>
                </a:r>
                <a:r>
                  <a:rPr lang="fr-FR" sz="1400" dirty="0" smtClean="0"/>
                  <a:t> </a:t>
                </a:r>
                <a:r>
                  <a:rPr lang="fr-FR" sz="1400" dirty="0" err="1" smtClean="0"/>
                  <a:t>beam</a:t>
                </a:r>
                <a:endParaRPr lang="fr-FR" sz="1400" dirty="0"/>
              </a:p>
            </p:txBody>
          </p:sp>
        </p:grpSp>
      </p:grpSp>
      <p:grpSp>
        <p:nvGrpSpPr>
          <p:cNvPr id="4" name="Groupe 3"/>
          <p:cNvGrpSpPr/>
          <p:nvPr/>
        </p:nvGrpSpPr>
        <p:grpSpPr>
          <a:xfrm>
            <a:off x="303516" y="2195993"/>
            <a:ext cx="4664493" cy="2925757"/>
            <a:chOff x="747050" y="1996868"/>
            <a:chExt cx="4664493" cy="2925757"/>
          </a:xfrm>
        </p:grpSpPr>
        <p:pic>
          <p:nvPicPr>
            <p:cNvPr id="12" name="Espace réservé du contenu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47050" y="1996868"/>
              <a:ext cx="4664493" cy="2925757"/>
            </a:xfrm>
            <a:prstGeom prst="rect">
              <a:avLst/>
            </a:prstGeom>
          </p:spPr>
        </p:pic>
        <p:cxnSp>
          <p:nvCxnSpPr>
            <p:cNvPr id="18" name="Connecteur droit avec flèche 17"/>
            <p:cNvCxnSpPr/>
            <p:nvPr/>
          </p:nvCxnSpPr>
          <p:spPr>
            <a:xfrm flipV="1">
              <a:off x="2541836" y="3276228"/>
              <a:ext cx="936000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1" name="ZoneTexte 20"/>
            <p:cNvSpPr txBox="1"/>
            <p:nvPr/>
          </p:nvSpPr>
          <p:spPr>
            <a:xfrm>
              <a:off x="3364425" y="2848443"/>
              <a:ext cx="8806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4 pixels</a:t>
              </a:r>
              <a:endParaRPr lang="fr-FR" dirty="0"/>
            </a:p>
          </p:txBody>
        </p:sp>
      </p:grpSp>
      <p:cxnSp>
        <p:nvCxnSpPr>
          <p:cNvPr id="22" name="Connecteur droit avec flèche 21"/>
          <p:cNvCxnSpPr/>
          <p:nvPr/>
        </p:nvCxnSpPr>
        <p:spPr>
          <a:xfrm flipV="1">
            <a:off x="8060000" y="2930165"/>
            <a:ext cx="115200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9012920" y="2501064"/>
            <a:ext cx="880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4 pixels</a:t>
            </a:r>
            <a:endParaRPr lang="fr-FR" dirty="0"/>
          </a:p>
        </p:txBody>
      </p:sp>
      <p:grpSp>
        <p:nvGrpSpPr>
          <p:cNvPr id="20" name="Groupe 19"/>
          <p:cNvGrpSpPr/>
          <p:nvPr/>
        </p:nvGrpSpPr>
        <p:grpSpPr>
          <a:xfrm>
            <a:off x="5130800" y="3719222"/>
            <a:ext cx="6868160" cy="2646145"/>
            <a:chOff x="5171440" y="3725247"/>
            <a:chExt cx="6868160" cy="2646145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" name="ZoneTexte 2"/>
                <p:cNvSpPr txBox="1"/>
                <p:nvPr/>
              </p:nvSpPr>
              <p:spPr>
                <a:xfrm>
                  <a:off x="5324150" y="4121948"/>
                  <a:ext cx="3088234" cy="182857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dirty="0" smtClean="0"/>
                    <a:t>Interferometric pollution:</a:t>
                  </a:r>
                </a:p>
                <a:p>
                  <a:endParaRPr lang="fr-FR" dirty="0"/>
                </a:p>
                <a:p>
                  <a:r>
                    <a:rPr lang="fr-FR" dirty="0" smtClean="0"/>
                    <a:t>&lt; 0,5% of the </a:t>
                  </a:r>
                  <a:r>
                    <a:rPr lang="fr-FR" dirty="0" err="1" smtClean="0"/>
                    <a:t>photometric</a:t>
                  </a:r>
                  <a:r>
                    <a:rPr lang="fr-FR" dirty="0" smtClean="0"/>
                    <a:t> </a:t>
                  </a:r>
                  <a:r>
                    <a:rPr lang="fr-FR" dirty="0" err="1" smtClean="0"/>
                    <a:t>energy</a:t>
                  </a:r>
                  <a:endParaRPr lang="fr-FR" dirty="0" smtClean="0"/>
                </a:p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𝑝h𝑜𝑡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𝑖𝑛𝑡𝑒𝑟𝑓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&gt;200</m:t>
                            </m:r>
                          </m:e>
                        </m:d>
                      </m:oMath>
                    </m:oMathPara>
                  </a14:m>
                  <a:endParaRPr lang="fr-FR" dirty="0"/>
                </a:p>
              </p:txBody>
            </p:sp>
          </mc:Choice>
          <mc:Fallback>
            <p:sp>
              <p:nvSpPr>
                <p:cNvPr id="3" name="ZoneTexte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24150" y="4121948"/>
                  <a:ext cx="3088234" cy="1828578"/>
                </a:xfrm>
                <a:prstGeom prst="rect">
                  <a:avLst/>
                </a:prstGeom>
                <a:blipFill>
                  <a:blip r:embed="rId6"/>
                  <a:stretch>
                    <a:fillRect l="-1779" t="-1667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5" name="Image 2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139240" y="3844785"/>
              <a:ext cx="3805362" cy="2526607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 flipH="1" flipV="1">
              <a:off x="5171440" y="3725247"/>
              <a:ext cx="6868160" cy="264614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94470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C5C7577-8678-44A8-9856-2463641B5B60}"/>
              </a:ext>
            </a:extLst>
          </p:cNvPr>
          <p:cNvSpPr/>
          <p:nvPr/>
        </p:nvSpPr>
        <p:spPr>
          <a:xfrm>
            <a:off x="0" y="0"/>
            <a:ext cx="12192000" cy="7382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highlight>
                <a:srgbClr val="C0C0C0"/>
              </a:highlight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15A6887-88CE-478E-83E0-F1C55EA2A3D5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4" b="15315"/>
          <a:stretch/>
        </p:blipFill>
        <p:spPr bwMode="auto">
          <a:xfrm>
            <a:off x="0" y="-1"/>
            <a:ext cx="1222127" cy="67111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 7" descr="Résultat de recherche d'images pour &quot;logo chara array&quot;">
            <a:extLst>
              <a:ext uri="{FF2B5EF4-FFF2-40B4-BE49-F238E27FC236}">
                <a16:creationId xmlns:a16="http://schemas.microsoft.com/office/drawing/2014/main" id="{827561C9-B209-4AC0-8154-2139511B137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4161" y="33554"/>
            <a:ext cx="651061" cy="67112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E8BA4CF-BD15-4794-AE99-CCE8DCA1014F}"/>
              </a:ext>
            </a:extLst>
          </p:cNvPr>
          <p:cNvSpPr/>
          <p:nvPr/>
        </p:nvSpPr>
        <p:spPr>
          <a:xfrm>
            <a:off x="0" y="6551802"/>
            <a:ext cx="12192000" cy="30619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highlight>
                <a:srgbClr val="C0C0C0"/>
              </a:highlight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8BC6520-CE95-4E6B-95B2-9115C777F98F}"/>
              </a:ext>
            </a:extLst>
          </p:cNvPr>
          <p:cNvSpPr txBox="1"/>
          <p:nvPr/>
        </p:nvSpPr>
        <p:spPr>
          <a:xfrm>
            <a:off x="8951561" y="6543412"/>
            <a:ext cx="32404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SPICA-VIS Design </a:t>
            </a:r>
            <a:r>
              <a:rPr lang="fr-FR" sz="1400" dirty="0" err="1"/>
              <a:t>Review</a:t>
            </a:r>
            <a:r>
              <a:rPr lang="fr-FR" sz="1400" dirty="0"/>
              <a:t>, July 23-24, 2020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D5E98F0-94BC-4872-9107-9F04B82C23E2}"/>
              </a:ext>
            </a:extLst>
          </p:cNvPr>
          <p:cNvSpPr txBox="1"/>
          <p:nvPr/>
        </p:nvSpPr>
        <p:spPr>
          <a:xfrm>
            <a:off x="3113633" y="86901"/>
            <a:ext cx="59647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Optical study of the spectrograph </a:t>
            </a:r>
            <a:endParaRPr lang="fr-FR" sz="3200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332F0C6E-6C06-41BF-8549-56CF8561D87B}"/>
              </a:ext>
            </a:extLst>
          </p:cNvPr>
          <p:cNvSpPr txBox="1"/>
          <p:nvPr/>
        </p:nvSpPr>
        <p:spPr>
          <a:xfrm>
            <a:off x="1" y="6551802"/>
            <a:ext cx="12570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Cyril Pannetier</a:t>
            </a:r>
            <a:endParaRPr lang="fr-FR" sz="1400" dirty="0"/>
          </a:p>
        </p:txBody>
      </p:sp>
      <p:sp>
        <p:nvSpPr>
          <p:cNvPr id="2" name="ZoneTexte 1"/>
          <p:cNvSpPr txBox="1"/>
          <p:nvPr/>
        </p:nvSpPr>
        <p:spPr>
          <a:xfrm>
            <a:off x="191588" y="825132"/>
            <a:ext cx="3405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/>
              <a:t>Mechanical</a:t>
            </a:r>
            <a:r>
              <a:rPr lang="fr-FR" b="1" dirty="0" smtClean="0"/>
              <a:t> implantation</a:t>
            </a:r>
          </a:p>
        </p:txBody>
      </p:sp>
      <p:cxnSp>
        <p:nvCxnSpPr>
          <p:cNvPr id="12" name="Connecteur droit avec flèche 11"/>
          <p:cNvCxnSpPr/>
          <p:nvPr/>
        </p:nvCxnSpPr>
        <p:spPr>
          <a:xfrm>
            <a:off x="8128416" y="4367694"/>
            <a:ext cx="288000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9110817" y="4432383"/>
            <a:ext cx="1019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~320mm</a:t>
            </a:r>
            <a:endParaRPr lang="fr-FR" dirty="0"/>
          </a:p>
        </p:txBody>
      </p:sp>
      <p:grpSp>
        <p:nvGrpSpPr>
          <p:cNvPr id="16" name="Groupe 15"/>
          <p:cNvGrpSpPr/>
          <p:nvPr/>
        </p:nvGrpSpPr>
        <p:grpSpPr>
          <a:xfrm>
            <a:off x="3203603" y="1619794"/>
            <a:ext cx="6296506" cy="4590311"/>
            <a:chOff x="3675017" y="1140823"/>
            <a:chExt cx="6296506" cy="4590311"/>
          </a:xfrm>
        </p:grpSpPr>
        <p:cxnSp>
          <p:nvCxnSpPr>
            <p:cNvPr id="17" name="Connecteur droit 16"/>
            <p:cNvCxnSpPr/>
            <p:nvPr/>
          </p:nvCxnSpPr>
          <p:spPr>
            <a:xfrm>
              <a:off x="3675017" y="1140823"/>
              <a:ext cx="5834743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Connecteur droit 17"/>
            <p:cNvCxnSpPr/>
            <p:nvPr/>
          </p:nvCxnSpPr>
          <p:spPr>
            <a:xfrm flipV="1">
              <a:off x="6176474" y="1157524"/>
              <a:ext cx="3333006" cy="4361313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1" name="ZoneTexte 20"/>
            <p:cNvSpPr txBox="1"/>
            <p:nvPr/>
          </p:nvSpPr>
          <p:spPr>
            <a:xfrm>
              <a:off x="4971046" y="5361802"/>
              <a:ext cx="9037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capteur</a:t>
              </a:r>
              <a:endParaRPr lang="fr-FR" dirty="0"/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5022485" y="3894356"/>
              <a:ext cx="19120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Lentille imageante</a:t>
              </a:r>
              <a:endParaRPr lang="fr-FR" dirty="0"/>
            </a:p>
          </p:txBody>
        </p:sp>
        <p:cxnSp>
          <p:nvCxnSpPr>
            <p:cNvPr id="24" name="Connecteur droit 23"/>
            <p:cNvCxnSpPr/>
            <p:nvPr/>
          </p:nvCxnSpPr>
          <p:spPr>
            <a:xfrm flipV="1">
              <a:off x="3909609" y="1144742"/>
              <a:ext cx="6061914" cy="4944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Connecteur droit 25"/>
            <p:cNvCxnSpPr/>
            <p:nvPr/>
          </p:nvCxnSpPr>
          <p:spPr>
            <a:xfrm flipV="1">
              <a:off x="6176474" y="2107293"/>
              <a:ext cx="2605774" cy="3411544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e 29"/>
          <p:cNvGrpSpPr/>
          <p:nvPr/>
        </p:nvGrpSpPr>
        <p:grpSpPr>
          <a:xfrm rot="459851">
            <a:off x="8131231" y="1168541"/>
            <a:ext cx="2880001" cy="2900331"/>
            <a:chOff x="8731678" y="598118"/>
            <a:chExt cx="2880001" cy="2900331"/>
          </a:xfrm>
        </p:grpSpPr>
        <p:grpSp>
          <p:nvGrpSpPr>
            <p:cNvPr id="31" name="Groupe 30"/>
            <p:cNvGrpSpPr/>
            <p:nvPr/>
          </p:nvGrpSpPr>
          <p:grpSpPr>
            <a:xfrm rot="14430191">
              <a:off x="8721513" y="608283"/>
              <a:ext cx="2900331" cy="2880001"/>
              <a:chOff x="8670422" y="316102"/>
              <a:chExt cx="2900331" cy="2880001"/>
            </a:xfrm>
          </p:grpSpPr>
          <p:grpSp>
            <p:nvGrpSpPr>
              <p:cNvPr id="33" name="Groupe 32"/>
              <p:cNvGrpSpPr/>
              <p:nvPr/>
            </p:nvGrpSpPr>
            <p:grpSpPr>
              <a:xfrm rot="14422689">
                <a:off x="8680587" y="305937"/>
                <a:ext cx="2880001" cy="2900331"/>
                <a:chOff x="8960123" y="405699"/>
                <a:chExt cx="2880001" cy="2900331"/>
              </a:xfrm>
            </p:grpSpPr>
            <p:grpSp>
              <p:nvGrpSpPr>
                <p:cNvPr id="35" name="Groupe 34"/>
                <p:cNvGrpSpPr/>
                <p:nvPr/>
              </p:nvGrpSpPr>
              <p:grpSpPr>
                <a:xfrm rot="7851725">
                  <a:off x="8949958" y="415864"/>
                  <a:ext cx="2900331" cy="2880001"/>
                  <a:chOff x="8711827" y="385106"/>
                  <a:chExt cx="2766748" cy="2780689"/>
                </a:xfrm>
              </p:grpSpPr>
              <p:grpSp>
                <p:nvGrpSpPr>
                  <p:cNvPr id="37" name="Groupe 36"/>
                  <p:cNvGrpSpPr/>
                  <p:nvPr/>
                </p:nvGrpSpPr>
                <p:grpSpPr>
                  <a:xfrm rot="1000589">
                    <a:off x="8731222" y="385106"/>
                    <a:ext cx="2747353" cy="2780689"/>
                    <a:chOff x="6829602" y="2285340"/>
                    <a:chExt cx="1699913" cy="1665078"/>
                  </a:xfrm>
                </p:grpSpPr>
                <p:sp>
                  <p:nvSpPr>
                    <p:cNvPr id="40" name="Ellipse 39"/>
                    <p:cNvSpPr/>
                    <p:nvPr/>
                  </p:nvSpPr>
                  <p:spPr>
                    <a:xfrm>
                      <a:off x="6829602" y="2285340"/>
                      <a:ext cx="1699913" cy="1665078"/>
                    </a:xfrm>
                    <a:prstGeom prst="ellipse">
                      <a:avLst/>
                    </a:prstGeom>
                    <a:noFill/>
                    <a:ln w="28575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cxnSp>
                  <p:nvCxnSpPr>
                    <p:cNvPr id="41" name="Connecteur droit 40"/>
                    <p:cNvCxnSpPr/>
                    <p:nvPr/>
                  </p:nvCxnSpPr>
                  <p:spPr>
                    <a:xfrm rot="20599411">
                      <a:off x="7288531" y="2479084"/>
                      <a:ext cx="204344" cy="260168"/>
                    </a:xfrm>
                    <a:prstGeom prst="line">
                      <a:avLst/>
                    </a:prstGeom>
                    <a:ln>
                      <a:solidFill>
                        <a:schemeClr val="accent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2" name="Connecteur droit 41"/>
                    <p:cNvCxnSpPr/>
                    <p:nvPr/>
                  </p:nvCxnSpPr>
                  <p:spPr>
                    <a:xfrm rot="14975310" flipH="1" flipV="1">
                      <a:off x="7757652" y="3733894"/>
                      <a:ext cx="260168" cy="0"/>
                    </a:xfrm>
                    <a:prstGeom prst="line">
                      <a:avLst/>
                    </a:prstGeom>
                    <a:ln>
                      <a:solidFill>
                        <a:schemeClr val="accent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3" name="Connecteur droit 42"/>
                    <p:cNvCxnSpPr/>
                    <p:nvPr/>
                  </p:nvCxnSpPr>
                  <p:spPr>
                    <a:xfrm rot="5184559" flipH="1" flipV="1">
                      <a:off x="8164944" y="2624427"/>
                      <a:ext cx="142562" cy="265611"/>
                    </a:xfrm>
                    <a:prstGeom prst="line">
                      <a:avLst/>
                    </a:prstGeom>
                    <a:ln>
                      <a:solidFill>
                        <a:schemeClr val="accent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38" name="Triangle isocèle 37"/>
                  <p:cNvSpPr/>
                  <p:nvPr/>
                </p:nvSpPr>
                <p:spPr>
                  <a:xfrm rot="19312541">
                    <a:off x="8711827" y="1650635"/>
                    <a:ext cx="429275" cy="375393"/>
                  </a:xfrm>
                  <a:prstGeom prst="triangl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39" name="Triangle isocèle 38"/>
                  <p:cNvSpPr/>
                  <p:nvPr/>
                </p:nvSpPr>
                <p:spPr>
                  <a:xfrm rot="8032556">
                    <a:off x="9219676" y="1557087"/>
                    <a:ext cx="434483" cy="370893"/>
                  </a:xfrm>
                  <a:prstGeom prst="triangl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sp>
              <p:nvSpPr>
                <p:cNvPr id="36" name="ZoneTexte 35"/>
                <p:cNvSpPr txBox="1"/>
                <p:nvPr/>
              </p:nvSpPr>
              <p:spPr>
                <a:xfrm rot="20206814">
                  <a:off x="9368289" y="684209"/>
                  <a:ext cx="89479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dirty="0" smtClean="0"/>
                    <a:t>R10000</a:t>
                  </a:r>
                  <a:endParaRPr lang="fr-FR" dirty="0"/>
                </a:p>
              </p:txBody>
            </p:sp>
          </p:grpSp>
          <p:sp>
            <p:nvSpPr>
              <p:cNvPr id="34" name="ZoneTexte 33"/>
              <p:cNvSpPr txBox="1"/>
              <p:nvPr/>
            </p:nvSpPr>
            <p:spPr>
              <a:xfrm rot="173564">
                <a:off x="9871715" y="1009849"/>
                <a:ext cx="6607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 smtClean="0"/>
                  <a:t>R140</a:t>
                </a:r>
                <a:endParaRPr lang="fr-FR" dirty="0"/>
              </a:p>
            </p:txBody>
          </p:sp>
        </p:grpSp>
        <p:sp>
          <p:nvSpPr>
            <p:cNvPr id="32" name="ZoneTexte 31"/>
            <p:cNvSpPr txBox="1"/>
            <p:nvPr/>
          </p:nvSpPr>
          <p:spPr>
            <a:xfrm>
              <a:off x="9490667" y="807986"/>
              <a:ext cx="7777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R3000</a:t>
              </a:r>
              <a:endParaRPr lang="fr-FR" dirty="0"/>
            </a:p>
          </p:txBody>
        </p:sp>
      </p:grpSp>
      <p:sp>
        <p:nvSpPr>
          <p:cNvPr id="3" name="ZoneTexte 2"/>
          <p:cNvSpPr txBox="1"/>
          <p:nvPr/>
        </p:nvSpPr>
        <p:spPr>
          <a:xfrm>
            <a:off x="181729" y="1175459"/>
            <a:ext cx="3021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Heavy proposition</a:t>
            </a:r>
            <a:endParaRPr lang="fr-FR" dirty="0"/>
          </a:p>
        </p:txBody>
      </p:sp>
      <p:grpSp>
        <p:nvGrpSpPr>
          <p:cNvPr id="44" name="Groupe 43"/>
          <p:cNvGrpSpPr/>
          <p:nvPr/>
        </p:nvGrpSpPr>
        <p:grpSpPr>
          <a:xfrm>
            <a:off x="8018823" y="4916959"/>
            <a:ext cx="915379" cy="490051"/>
            <a:chOff x="9114720" y="5220677"/>
            <a:chExt cx="915379" cy="490051"/>
          </a:xfrm>
        </p:grpSpPr>
        <p:grpSp>
          <p:nvGrpSpPr>
            <p:cNvPr id="45" name="Groupe 44"/>
            <p:cNvGrpSpPr/>
            <p:nvPr/>
          </p:nvGrpSpPr>
          <p:grpSpPr>
            <a:xfrm>
              <a:off x="9114720" y="5220677"/>
              <a:ext cx="450000" cy="91590"/>
              <a:chOff x="4609282" y="3521021"/>
              <a:chExt cx="450000" cy="91590"/>
            </a:xfrm>
          </p:grpSpPr>
          <p:cxnSp>
            <p:nvCxnSpPr>
              <p:cNvPr id="47" name="Connecteur droit 46"/>
              <p:cNvCxnSpPr/>
              <p:nvPr/>
            </p:nvCxnSpPr>
            <p:spPr>
              <a:xfrm>
                <a:off x="4609282" y="3567611"/>
                <a:ext cx="45000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8" name="Connecteur droit 47"/>
              <p:cNvCxnSpPr/>
              <p:nvPr/>
            </p:nvCxnSpPr>
            <p:spPr>
              <a:xfrm rot="5400000">
                <a:off x="4564282" y="3566021"/>
                <a:ext cx="9000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9" name="Connecteur droit 48"/>
              <p:cNvCxnSpPr/>
              <p:nvPr/>
            </p:nvCxnSpPr>
            <p:spPr>
              <a:xfrm rot="5400000">
                <a:off x="5014282" y="3567611"/>
                <a:ext cx="9000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6" name="ZoneTexte 45"/>
            <p:cNvSpPr txBox="1"/>
            <p:nvPr/>
          </p:nvSpPr>
          <p:spPr>
            <a:xfrm>
              <a:off x="9242704" y="5341396"/>
              <a:ext cx="7873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50mm</a:t>
              </a:r>
              <a:endParaRPr lang="fr-FR" dirty="0"/>
            </a:p>
          </p:txBody>
        </p:sp>
      </p:grpSp>
      <p:cxnSp>
        <p:nvCxnSpPr>
          <p:cNvPr id="50" name="Connecteur droit avec flèche 49"/>
          <p:cNvCxnSpPr/>
          <p:nvPr/>
        </p:nvCxnSpPr>
        <p:spPr>
          <a:xfrm rot="2400000">
            <a:off x="6410494" y="4772332"/>
            <a:ext cx="450000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avec flèche 50"/>
          <p:cNvCxnSpPr/>
          <p:nvPr/>
        </p:nvCxnSpPr>
        <p:spPr>
          <a:xfrm rot="5400000">
            <a:off x="7045271" y="1626185"/>
            <a:ext cx="450000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51"/>
          <p:cNvCxnSpPr/>
          <p:nvPr/>
        </p:nvCxnSpPr>
        <p:spPr>
          <a:xfrm rot="2400000">
            <a:off x="5625171" y="5997808"/>
            <a:ext cx="180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ZoneTexte 53"/>
          <p:cNvSpPr txBox="1"/>
          <p:nvPr/>
        </p:nvSpPr>
        <p:spPr>
          <a:xfrm>
            <a:off x="895282" y="2300373"/>
            <a:ext cx="1997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Prism</a:t>
            </a:r>
            <a:r>
              <a:rPr lang="fr-FR" dirty="0" smtClean="0"/>
              <a:t> on the </a:t>
            </a:r>
            <a:r>
              <a:rPr lang="fr-FR" dirty="0" err="1" smtClean="0"/>
              <a:t>wheel</a:t>
            </a:r>
            <a:endParaRPr lang="fr-FR" dirty="0"/>
          </a:p>
        </p:txBody>
      </p:sp>
      <p:sp>
        <p:nvSpPr>
          <p:cNvPr id="55" name="ZoneTexte 54"/>
          <p:cNvSpPr txBox="1"/>
          <p:nvPr/>
        </p:nvSpPr>
        <p:spPr>
          <a:xfrm>
            <a:off x="559532" y="2902476"/>
            <a:ext cx="5136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ym typeface="Wingdings" panose="05000000000000000000" pitchFamily="2" charset="2"/>
              </a:rPr>
              <a:t> </a:t>
            </a:r>
            <a:r>
              <a:rPr lang="fr-FR" dirty="0" err="1" smtClean="0">
                <a:sym typeface="Wingdings" panose="05000000000000000000" pitchFamily="2" charset="2"/>
              </a:rPr>
              <a:t>Automatic</a:t>
            </a:r>
            <a:r>
              <a:rPr lang="fr-FR" dirty="0" smtClean="0">
                <a:sym typeface="Wingdings" panose="05000000000000000000" pitchFamily="2" charset="2"/>
              </a:rPr>
              <a:t> </a:t>
            </a:r>
            <a:r>
              <a:rPr lang="fr-FR" dirty="0" err="1" smtClean="0">
                <a:sym typeface="Wingdings" panose="05000000000000000000" pitchFamily="2" charset="2"/>
              </a:rPr>
              <a:t>selection</a:t>
            </a:r>
            <a:r>
              <a:rPr lang="fr-FR" dirty="0" smtClean="0">
                <a:sym typeface="Wingdings" panose="05000000000000000000" pitchFamily="2" charset="2"/>
              </a:rPr>
              <a:t> of the </a:t>
            </a:r>
            <a:r>
              <a:rPr lang="fr-FR" dirty="0" err="1" smtClean="0">
                <a:sym typeface="Wingdings" panose="05000000000000000000" pitchFamily="2" charset="2"/>
              </a:rPr>
              <a:t>low</a:t>
            </a:r>
            <a:r>
              <a:rPr lang="fr-FR" dirty="0" smtClean="0">
                <a:sym typeface="Wingdings" panose="05000000000000000000" pitchFamily="2" charset="2"/>
              </a:rPr>
              <a:t> spectral </a:t>
            </a:r>
            <a:r>
              <a:rPr lang="fr-FR" dirty="0" err="1" smtClean="0">
                <a:sym typeface="Wingdings" panose="05000000000000000000" pitchFamily="2" charset="2"/>
              </a:rPr>
              <a:t>resolution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87569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7200000"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7200000">
                                      <p:cBhvr>
                                        <p:cTn id="1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C5C7577-8678-44A8-9856-2463641B5B60}"/>
              </a:ext>
            </a:extLst>
          </p:cNvPr>
          <p:cNvSpPr/>
          <p:nvPr/>
        </p:nvSpPr>
        <p:spPr>
          <a:xfrm>
            <a:off x="0" y="0"/>
            <a:ext cx="12192000" cy="7382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highlight>
                <a:srgbClr val="C0C0C0"/>
              </a:highlight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15A6887-88CE-478E-83E0-F1C55EA2A3D5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4" b="15315"/>
          <a:stretch/>
        </p:blipFill>
        <p:spPr bwMode="auto">
          <a:xfrm>
            <a:off x="0" y="-1"/>
            <a:ext cx="1222127" cy="67111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 7" descr="Résultat de recherche d'images pour &quot;logo chara array&quot;">
            <a:extLst>
              <a:ext uri="{FF2B5EF4-FFF2-40B4-BE49-F238E27FC236}">
                <a16:creationId xmlns:a16="http://schemas.microsoft.com/office/drawing/2014/main" id="{827561C9-B209-4AC0-8154-2139511B137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4161" y="33554"/>
            <a:ext cx="651061" cy="67112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E8BA4CF-BD15-4794-AE99-CCE8DCA1014F}"/>
              </a:ext>
            </a:extLst>
          </p:cNvPr>
          <p:cNvSpPr/>
          <p:nvPr/>
        </p:nvSpPr>
        <p:spPr>
          <a:xfrm>
            <a:off x="0" y="6551802"/>
            <a:ext cx="12192000" cy="30619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highlight>
                <a:srgbClr val="C0C0C0"/>
              </a:highlight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8BC6520-CE95-4E6B-95B2-9115C777F98F}"/>
              </a:ext>
            </a:extLst>
          </p:cNvPr>
          <p:cNvSpPr txBox="1"/>
          <p:nvPr/>
        </p:nvSpPr>
        <p:spPr>
          <a:xfrm>
            <a:off x="8951561" y="6543412"/>
            <a:ext cx="32404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SPICA-VIS Design </a:t>
            </a:r>
            <a:r>
              <a:rPr lang="fr-FR" sz="1400" dirty="0" err="1"/>
              <a:t>Review</a:t>
            </a:r>
            <a:r>
              <a:rPr lang="fr-FR" sz="1400" dirty="0"/>
              <a:t>, July 23-24, 2020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D5E98F0-94BC-4872-9107-9F04B82C23E2}"/>
              </a:ext>
            </a:extLst>
          </p:cNvPr>
          <p:cNvSpPr txBox="1"/>
          <p:nvPr/>
        </p:nvSpPr>
        <p:spPr>
          <a:xfrm>
            <a:off x="3113633" y="86901"/>
            <a:ext cx="59647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Optical study of the spectrograph </a:t>
            </a:r>
            <a:endParaRPr lang="fr-FR" sz="3200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332F0C6E-6C06-41BF-8549-56CF8561D87B}"/>
              </a:ext>
            </a:extLst>
          </p:cNvPr>
          <p:cNvSpPr txBox="1"/>
          <p:nvPr/>
        </p:nvSpPr>
        <p:spPr>
          <a:xfrm>
            <a:off x="1" y="6551802"/>
            <a:ext cx="12570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Cyril Pannetier</a:t>
            </a:r>
            <a:endParaRPr lang="fr-FR" sz="1400" dirty="0"/>
          </a:p>
        </p:txBody>
      </p:sp>
      <p:sp>
        <p:nvSpPr>
          <p:cNvPr id="2" name="ZoneTexte 1"/>
          <p:cNvSpPr txBox="1"/>
          <p:nvPr/>
        </p:nvSpPr>
        <p:spPr>
          <a:xfrm>
            <a:off x="191588" y="825132"/>
            <a:ext cx="3405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/>
              <a:t>Mechanical</a:t>
            </a:r>
            <a:r>
              <a:rPr lang="fr-FR" b="1" dirty="0" smtClean="0"/>
              <a:t> implantation</a:t>
            </a:r>
          </a:p>
        </p:txBody>
      </p:sp>
      <p:cxnSp>
        <p:nvCxnSpPr>
          <p:cNvPr id="12" name="Connecteur droit avec flèche 11"/>
          <p:cNvCxnSpPr/>
          <p:nvPr/>
        </p:nvCxnSpPr>
        <p:spPr>
          <a:xfrm>
            <a:off x="8128416" y="4367694"/>
            <a:ext cx="288000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9110817" y="4432383"/>
            <a:ext cx="1019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~320mm</a:t>
            </a:r>
            <a:endParaRPr lang="fr-FR" dirty="0"/>
          </a:p>
        </p:txBody>
      </p:sp>
      <p:grpSp>
        <p:nvGrpSpPr>
          <p:cNvPr id="16" name="Groupe 15"/>
          <p:cNvGrpSpPr/>
          <p:nvPr/>
        </p:nvGrpSpPr>
        <p:grpSpPr>
          <a:xfrm>
            <a:off x="3203603" y="1619794"/>
            <a:ext cx="6296506" cy="4590311"/>
            <a:chOff x="3675017" y="1140823"/>
            <a:chExt cx="6296506" cy="4590311"/>
          </a:xfrm>
        </p:grpSpPr>
        <p:cxnSp>
          <p:nvCxnSpPr>
            <p:cNvPr id="17" name="Connecteur droit 16"/>
            <p:cNvCxnSpPr/>
            <p:nvPr/>
          </p:nvCxnSpPr>
          <p:spPr>
            <a:xfrm>
              <a:off x="3675017" y="1140823"/>
              <a:ext cx="5834743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1" name="ZoneTexte 20"/>
            <p:cNvSpPr txBox="1"/>
            <p:nvPr/>
          </p:nvSpPr>
          <p:spPr>
            <a:xfrm>
              <a:off x="4971046" y="5361802"/>
              <a:ext cx="9037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capteur</a:t>
              </a:r>
              <a:endParaRPr lang="fr-FR" dirty="0"/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5022485" y="3894356"/>
              <a:ext cx="19120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Lentille imageante</a:t>
              </a:r>
              <a:endParaRPr lang="fr-FR" dirty="0"/>
            </a:p>
          </p:txBody>
        </p:sp>
        <p:cxnSp>
          <p:nvCxnSpPr>
            <p:cNvPr id="23" name="Connecteur droit 22"/>
            <p:cNvCxnSpPr/>
            <p:nvPr/>
          </p:nvCxnSpPr>
          <p:spPr>
            <a:xfrm>
              <a:off x="8927136" y="1987197"/>
              <a:ext cx="324000" cy="18871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Connecteur droit 23"/>
            <p:cNvCxnSpPr/>
            <p:nvPr/>
          </p:nvCxnSpPr>
          <p:spPr>
            <a:xfrm flipV="1">
              <a:off x="3909609" y="1144742"/>
              <a:ext cx="6061914" cy="4944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Connecteur droit 24"/>
            <p:cNvCxnSpPr/>
            <p:nvPr/>
          </p:nvCxnSpPr>
          <p:spPr>
            <a:xfrm flipV="1">
              <a:off x="9405779" y="1153608"/>
              <a:ext cx="539078" cy="708537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Connecteur droit 25"/>
            <p:cNvCxnSpPr/>
            <p:nvPr/>
          </p:nvCxnSpPr>
          <p:spPr>
            <a:xfrm flipV="1">
              <a:off x="6176474" y="2107293"/>
              <a:ext cx="2605774" cy="3411544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e 29"/>
          <p:cNvGrpSpPr/>
          <p:nvPr/>
        </p:nvGrpSpPr>
        <p:grpSpPr>
          <a:xfrm rot="6913977">
            <a:off x="8131231" y="1168541"/>
            <a:ext cx="2880001" cy="2900331"/>
            <a:chOff x="8731678" y="598118"/>
            <a:chExt cx="2880001" cy="2900331"/>
          </a:xfrm>
        </p:grpSpPr>
        <p:grpSp>
          <p:nvGrpSpPr>
            <p:cNvPr id="31" name="Groupe 30"/>
            <p:cNvGrpSpPr/>
            <p:nvPr/>
          </p:nvGrpSpPr>
          <p:grpSpPr>
            <a:xfrm rot="14430191">
              <a:off x="8721513" y="608283"/>
              <a:ext cx="2900331" cy="2880001"/>
              <a:chOff x="8670422" y="316102"/>
              <a:chExt cx="2900331" cy="2880001"/>
            </a:xfrm>
          </p:grpSpPr>
          <p:grpSp>
            <p:nvGrpSpPr>
              <p:cNvPr id="33" name="Groupe 32"/>
              <p:cNvGrpSpPr/>
              <p:nvPr/>
            </p:nvGrpSpPr>
            <p:grpSpPr>
              <a:xfrm rot="14422689">
                <a:off x="8680587" y="305937"/>
                <a:ext cx="2880001" cy="2900331"/>
                <a:chOff x="8960123" y="405699"/>
                <a:chExt cx="2880001" cy="2900331"/>
              </a:xfrm>
            </p:grpSpPr>
            <p:grpSp>
              <p:nvGrpSpPr>
                <p:cNvPr id="35" name="Groupe 34"/>
                <p:cNvGrpSpPr/>
                <p:nvPr/>
              </p:nvGrpSpPr>
              <p:grpSpPr>
                <a:xfrm rot="7851725">
                  <a:off x="8949958" y="415864"/>
                  <a:ext cx="2900331" cy="2880001"/>
                  <a:chOff x="8711827" y="385106"/>
                  <a:chExt cx="2766748" cy="2780689"/>
                </a:xfrm>
              </p:grpSpPr>
              <p:grpSp>
                <p:nvGrpSpPr>
                  <p:cNvPr id="37" name="Groupe 36"/>
                  <p:cNvGrpSpPr/>
                  <p:nvPr/>
                </p:nvGrpSpPr>
                <p:grpSpPr>
                  <a:xfrm rot="1000589">
                    <a:off x="8731222" y="385106"/>
                    <a:ext cx="2747353" cy="2780689"/>
                    <a:chOff x="6829602" y="2285340"/>
                    <a:chExt cx="1699913" cy="1665078"/>
                  </a:xfrm>
                </p:grpSpPr>
                <p:sp>
                  <p:nvSpPr>
                    <p:cNvPr id="40" name="Ellipse 39"/>
                    <p:cNvSpPr/>
                    <p:nvPr/>
                  </p:nvSpPr>
                  <p:spPr>
                    <a:xfrm>
                      <a:off x="6829602" y="2285340"/>
                      <a:ext cx="1699913" cy="1665078"/>
                    </a:xfrm>
                    <a:prstGeom prst="ellipse">
                      <a:avLst/>
                    </a:prstGeom>
                    <a:noFill/>
                    <a:ln w="28575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cxnSp>
                  <p:nvCxnSpPr>
                    <p:cNvPr id="41" name="Connecteur droit 40"/>
                    <p:cNvCxnSpPr/>
                    <p:nvPr/>
                  </p:nvCxnSpPr>
                  <p:spPr>
                    <a:xfrm rot="20599411">
                      <a:off x="7288531" y="2479084"/>
                      <a:ext cx="204344" cy="260168"/>
                    </a:xfrm>
                    <a:prstGeom prst="line">
                      <a:avLst/>
                    </a:prstGeom>
                    <a:ln>
                      <a:solidFill>
                        <a:schemeClr val="accent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2" name="Connecteur droit 41"/>
                    <p:cNvCxnSpPr/>
                    <p:nvPr/>
                  </p:nvCxnSpPr>
                  <p:spPr>
                    <a:xfrm rot="14975310" flipH="1" flipV="1">
                      <a:off x="7757652" y="3733894"/>
                      <a:ext cx="260168" cy="0"/>
                    </a:xfrm>
                    <a:prstGeom prst="line">
                      <a:avLst/>
                    </a:prstGeom>
                    <a:ln>
                      <a:solidFill>
                        <a:schemeClr val="accent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3" name="Connecteur droit 42"/>
                    <p:cNvCxnSpPr/>
                    <p:nvPr/>
                  </p:nvCxnSpPr>
                  <p:spPr>
                    <a:xfrm rot="5184559" flipH="1" flipV="1">
                      <a:off x="8164944" y="2624427"/>
                      <a:ext cx="142562" cy="265611"/>
                    </a:xfrm>
                    <a:prstGeom prst="line">
                      <a:avLst/>
                    </a:prstGeom>
                    <a:ln>
                      <a:solidFill>
                        <a:schemeClr val="accent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38" name="Triangle isocèle 37"/>
                  <p:cNvSpPr/>
                  <p:nvPr/>
                </p:nvSpPr>
                <p:spPr>
                  <a:xfrm rot="19312541">
                    <a:off x="8711827" y="1650635"/>
                    <a:ext cx="429275" cy="375393"/>
                  </a:xfrm>
                  <a:prstGeom prst="triangl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39" name="Triangle isocèle 38"/>
                  <p:cNvSpPr/>
                  <p:nvPr/>
                </p:nvSpPr>
                <p:spPr>
                  <a:xfrm rot="8032556">
                    <a:off x="9218684" y="1480737"/>
                    <a:ext cx="434483" cy="370893"/>
                  </a:xfrm>
                  <a:prstGeom prst="triangl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sp>
              <p:nvSpPr>
                <p:cNvPr id="36" name="ZoneTexte 35"/>
                <p:cNvSpPr txBox="1"/>
                <p:nvPr/>
              </p:nvSpPr>
              <p:spPr>
                <a:xfrm rot="20206814">
                  <a:off x="9368289" y="684209"/>
                  <a:ext cx="89479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dirty="0" smtClean="0"/>
                    <a:t>R10000</a:t>
                  </a:r>
                  <a:endParaRPr lang="fr-FR" dirty="0"/>
                </a:p>
              </p:txBody>
            </p:sp>
          </p:grpSp>
          <p:sp>
            <p:nvSpPr>
              <p:cNvPr id="34" name="ZoneTexte 33"/>
              <p:cNvSpPr txBox="1"/>
              <p:nvPr/>
            </p:nvSpPr>
            <p:spPr>
              <a:xfrm rot="173564">
                <a:off x="9871715" y="1009849"/>
                <a:ext cx="6607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 smtClean="0"/>
                  <a:t>R140</a:t>
                </a:r>
                <a:endParaRPr lang="fr-FR" dirty="0"/>
              </a:p>
            </p:txBody>
          </p:sp>
        </p:grpSp>
        <p:sp>
          <p:nvSpPr>
            <p:cNvPr id="32" name="ZoneTexte 31"/>
            <p:cNvSpPr txBox="1"/>
            <p:nvPr/>
          </p:nvSpPr>
          <p:spPr>
            <a:xfrm>
              <a:off x="9490667" y="807986"/>
              <a:ext cx="7777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R3000</a:t>
              </a:r>
              <a:endParaRPr lang="fr-FR" dirty="0"/>
            </a:p>
          </p:txBody>
        </p:sp>
      </p:grpSp>
      <p:sp>
        <p:nvSpPr>
          <p:cNvPr id="3" name="ZoneTexte 2"/>
          <p:cNvSpPr txBox="1"/>
          <p:nvPr/>
        </p:nvSpPr>
        <p:spPr>
          <a:xfrm>
            <a:off x="181729" y="1175459"/>
            <a:ext cx="3021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Heavy proposition</a:t>
            </a:r>
            <a:endParaRPr lang="fr-FR" dirty="0"/>
          </a:p>
        </p:txBody>
      </p:sp>
      <p:grpSp>
        <p:nvGrpSpPr>
          <p:cNvPr id="44" name="Groupe 43"/>
          <p:cNvGrpSpPr/>
          <p:nvPr/>
        </p:nvGrpSpPr>
        <p:grpSpPr>
          <a:xfrm>
            <a:off x="8018823" y="4916959"/>
            <a:ext cx="915379" cy="490051"/>
            <a:chOff x="9114720" y="5220677"/>
            <a:chExt cx="915379" cy="490051"/>
          </a:xfrm>
        </p:grpSpPr>
        <p:grpSp>
          <p:nvGrpSpPr>
            <p:cNvPr id="45" name="Groupe 44"/>
            <p:cNvGrpSpPr/>
            <p:nvPr/>
          </p:nvGrpSpPr>
          <p:grpSpPr>
            <a:xfrm>
              <a:off x="9114720" y="5220677"/>
              <a:ext cx="450000" cy="91590"/>
              <a:chOff x="4609282" y="3521021"/>
              <a:chExt cx="450000" cy="91590"/>
            </a:xfrm>
          </p:grpSpPr>
          <p:cxnSp>
            <p:nvCxnSpPr>
              <p:cNvPr id="47" name="Connecteur droit 46"/>
              <p:cNvCxnSpPr/>
              <p:nvPr/>
            </p:nvCxnSpPr>
            <p:spPr>
              <a:xfrm>
                <a:off x="4609282" y="3567611"/>
                <a:ext cx="45000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8" name="Connecteur droit 47"/>
              <p:cNvCxnSpPr/>
              <p:nvPr/>
            </p:nvCxnSpPr>
            <p:spPr>
              <a:xfrm rot="5400000">
                <a:off x="4564282" y="3566021"/>
                <a:ext cx="9000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9" name="Connecteur droit 48"/>
              <p:cNvCxnSpPr/>
              <p:nvPr/>
            </p:nvCxnSpPr>
            <p:spPr>
              <a:xfrm rot="5400000">
                <a:off x="5014282" y="3567611"/>
                <a:ext cx="9000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6" name="ZoneTexte 45"/>
            <p:cNvSpPr txBox="1"/>
            <p:nvPr/>
          </p:nvSpPr>
          <p:spPr>
            <a:xfrm>
              <a:off x="9242704" y="5341396"/>
              <a:ext cx="7873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50mm</a:t>
              </a:r>
              <a:endParaRPr lang="fr-FR" dirty="0"/>
            </a:p>
          </p:txBody>
        </p:sp>
      </p:grpSp>
      <p:cxnSp>
        <p:nvCxnSpPr>
          <p:cNvPr id="50" name="Connecteur droit avec flèche 49"/>
          <p:cNvCxnSpPr/>
          <p:nvPr/>
        </p:nvCxnSpPr>
        <p:spPr>
          <a:xfrm rot="2400000">
            <a:off x="6410494" y="4772332"/>
            <a:ext cx="450000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avec flèche 50"/>
          <p:cNvCxnSpPr/>
          <p:nvPr/>
        </p:nvCxnSpPr>
        <p:spPr>
          <a:xfrm rot="5400000">
            <a:off x="7045271" y="1626185"/>
            <a:ext cx="450000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51"/>
          <p:cNvCxnSpPr/>
          <p:nvPr/>
        </p:nvCxnSpPr>
        <p:spPr>
          <a:xfrm rot="2400000">
            <a:off x="5625171" y="5997808"/>
            <a:ext cx="180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ZoneTexte 53"/>
          <p:cNvSpPr txBox="1"/>
          <p:nvPr/>
        </p:nvSpPr>
        <p:spPr>
          <a:xfrm>
            <a:off x="895282" y="2300373"/>
            <a:ext cx="1997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Prism</a:t>
            </a:r>
            <a:r>
              <a:rPr lang="fr-FR" dirty="0" smtClean="0"/>
              <a:t> on the </a:t>
            </a:r>
            <a:r>
              <a:rPr lang="fr-FR" dirty="0" err="1" smtClean="0"/>
              <a:t>wheel</a:t>
            </a:r>
            <a:endParaRPr lang="fr-FR" dirty="0"/>
          </a:p>
        </p:txBody>
      </p:sp>
      <p:sp>
        <p:nvSpPr>
          <p:cNvPr id="55" name="ZoneTexte 54"/>
          <p:cNvSpPr txBox="1"/>
          <p:nvPr/>
        </p:nvSpPr>
        <p:spPr>
          <a:xfrm>
            <a:off x="559532" y="2902476"/>
            <a:ext cx="5136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ym typeface="Wingdings" panose="05000000000000000000" pitchFamily="2" charset="2"/>
              </a:rPr>
              <a:t> </a:t>
            </a:r>
            <a:r>
              <a:rPr lang="fr-FR" dirty="0" err="1" smtClean="0">
                <a:sym typeface="Wingdings" panose="05000000000000000000" pitchFamily="2" charset="2"/>
              </a:rPr>
              <a:t>Automatic</a:t>
            </a:r>
            <a:r>
              <a:rPr lang="fr-FR" dirty="0" smtClean="0">
                <a:sym typeface="Wingdings" panose="05000000000000000000" pitchFamily="2" charset="2"/>
              </a:rPr>
              <a:t> </a:t>
            </a:r>
            <a:r>
              <a:rPr lang="fr-FR" dirty="0" err="1" smtClean="0">
                <a:sym typeface="Wingdings" panose="05000000000000000000" pitchFamily="2" charset="2"/>
              </a:rPr>
              <a:t>selection</a:t>
            </a:r>
            <a:r>
              <a:rPr lang="fr-FR" dirty="0" smtClean="0">
                <a:sym typeface="Wingdings" panose="05000000000000000000" pitchFamily="2" charset="2"/>
              </a:rPr>
              <a:t> of the </a:t>
            </a:r>
            <a:r>
              <a:rPr lang="fr-FR" dirty="0" err="1" smtClean="0">
                <a:sym typeface="Wingdings" panose="05000000000000000000" pitchFamily="2" charset="2"/>
              </a:rPr>
              <a:t>low</a:t>
            </a:r>
            <a:r>
              <a:rPr lang="fr-FR" dirty="0" smtClean="0">
                <a:sym typeface="Wingdings" panose="05000000000000000000" pitchFamily="2" charset="2"/>
              </a:rPr>
              <a:t> spectral </a:t>
            </a:r>
            <a:r>
              <a:rPr lang="fr-FR" dirty="0" err="1" smtClean="0">
                <a:sym typeface="Wingdings" panose="05000000000000000000" pitchFamily="2" charset="2"/>
              </a:rPr>
              <a:t>resolution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42278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7200000"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7200000">
                                      <p:cBhvr>
                                        <p:cTn id="1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C5C7577-8678-44A8-9856-2463641B5B60}"/>
              </a:ext>
            </a:extLst>
          </p:cNvPr>
          <p:cNvSpPr/>
          <p:nvPr/>
        </p:nvSpPr>
        <p:spPr>
          <a:xfrm>
            <a:off x="0" y="0"/>
            <a:ext cx="12192000" cy="7382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highlight>
                <a:srgbClr val="C0C0C0"/>
              </a:highlight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15A6887-88CE-478E-83E0-F1C55EA2A3D5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4" b="15315"/>
          <a:stretch/>
        </p:blipFill>
        <p:spPr bwMode="auto">
          <a:xfrm>
            <a:off x="0" y="-1"/>
            <a:ext cx="1222127" cy="67111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 7" descr="Résultat de recherche d'images pour &quot;logo chara array&quot;">
            <a:extLst>
              <a:ext uri="{FF2B5EF4-FFF2-40B4-BE49-F238E27FC236}">
                <a16:creationId xmlns:a16="http://schemas.microsoft.com/office/drawing/2014/main" id="{827561C9-B209-4AC0-8154-2139511B137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4161" y="33554"/>
            <a:ext cx="651061" cy="67112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E8BA4CF-BD15-4794-AE99-CCE8DCA1014F}"/>
              </a:ext>
            </a:extLst>
          </p:cNvPr>
          <p:cNvSpPr/>
          <p:nvPr/>
        </p:nvSpPr>
        <p:spPr>
          <a:xfrm>
            <a:off x="0" y="6551802"/>
            <a:ext cx="12192000" cy="30619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highlight>
                <a:srgbClr val="C0C0C0"/>
              </a:highlight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8BC6520-CE95-4E6B-95B2-9115C777F98F}"/>
              </a:ext>
            </a:extLst>
          </p:cNvPr>
          <p:cNvSpPr txBox="1"/>
          <p:nvPr/>
        </p:nvSpPr>
        <p:spPr>
          <a:xfrm>
            <a:off x="8951561" y="6543412"/>
            <a:ext cx="32404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SPICA-VIS Design </a:t>
            </a:r>
            <a:r>
              <a:rPr lang="fr-FR" sz="1400" dirty="0" err="1"/>
              <a:t>Review</a:t>
            </a:r>
            <a:r>
              <a:rPr lang="fr-FR" sz="1400" dirty="0"/>
              <a:t>, July 23-24, 2020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D5E98F0-94BC-4872-9107-9F04B82C23E2}"/>
              </a:ext>
            </a:extLst>
          </p:cNvPr>
          <p:cNvSpPr txBox="1"/>
          <p:nvPr/>
        </p:nvSpPr>
        <p:spPr>
          <a:xfrm>
            <a:off x="3113633" y="86901"/>
            <a:ext cx="59647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Optical study of the spectrograph </a:t>
            </a:r>
            <a:endParaRPr lang="fr-FR" sz="3200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332F0C6E-6C06-41BF-8549-56CF8561D87B}"/>
              </a:ext>
            </a:extLst>
          </p:cNvPr>
          <p:cNvSpPr txBox="1"/>
          <p:nvPr/>
        </p:nvSpPr>
        <p:spPr>
          <a:xfrm>
            <a:off x="1" y="6551802"/>
            <a:ext cx="12570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Cyril Pannetier</a:t>
            </a:r>
            <a:endParaRPr lang="fr-FR" sz="1400" dirty="0"/>
          </a:p>
        </p:txBody>
      </p:sp>
      <p:sp>
        <p:nvSpPr>
          <p:cNvPr id="2" name="ZoneTexte 1"/>
          <p:cNvSpPr txBox="1"/>
          <p:nvPr/>
        </p:nvSpPr>
        <p:spPr>
          <a:xfrm>
            <a:off x="191588" y="825132"/>
            <a:ext cx="3405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/>
              <a:t>Mechanical</a:t>
            </a:r>
            <a:r>
              <a:rPr lang="fr-FR" b="1" dirty="0" smtClean="0"/>
              <a:t> implantation</a:t>
            </a:r>
            <a:endParaRPr lang="fr-FR" b="1" dirty="0"/>
          </a:p>
        </p:txBody>
      </p:sp>
      <p:cxnSp>
        <p:nvCxnSpPr>
          <p:cNvPr id="12" name="Connecteur droit avec flèche 11"/>
          <p:cNvCxnSpPr/>
          <p:nvPr/>
        </p:nvCxnSpPr>
        <p:spPr>
          <a:xfrm>
            <a:off x="8574270" y="3702961"/>
            <a:ext cx="1916239" cy="1808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9242704" y="3828826"/>
            <a:ext cx="1019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~220mm</a:t>
            </a:r>
          </a:p>
        </p:txBody>
      </p:sp>
      <p:grpSp>
        <p:nvGrpSpPr>
          <p:cNvPr id="16" name="Groupe 15"/>
          <p:cNvGrpSpPr/>
          <p:nvPr/>
        </p:nvGrpSpPr>
        <p:grpSpPr>
          <a:xfrm>
            <a:off x="3203603" y="1619794"/>
            <a:ext cx="6296506" cy="4590311"/>
            <a:chOff x="3675017" y="1140823"/>
            <a:chExt cx="6296506" cy="4590311"/>
          </a:xfrm>
        </p:grpSpPr>
        <p:cxnSp>
          <p:nvCxnSpPr>
            <p:cNvPr id="17" name="Connecteur droit 16"/>
            <p:cNvCxnSpPr/>
            <p:nvPr/>
          </p:nvCxnSpPr>
          <p:spPr>
            <a:xfrm>
              <a:off x="3675017" y="1140823"/>
              <a:ext cx="5834743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Connecteur droit avec flèche 18"/>
            <p:cNvCxnSpPr/>
            <p:nvPr/>
          </p:nvCxnSpPr>
          <p:spPr>
            <a:xfrm rot="2400000">
              <a:off x="6868325" y="4283829"/>
              <a:ext cx="45000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19"/>
            <p:cNvCxnSpPr/>
            <p:nvPr/>
          </p:nvCxnSpPr>
          <p:spPr>
            <a:xfrm rot="2400000">
              <a:off x="6096585" y="5518837"/>
              <a:ext cx="180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ZoneTexte 20"/>
            <p:cNvSpPr txBox="1"/>
            <p:nvPr/>
          </p:nvSpPr>
          <p:spPr>
            <a:xfrm>
              <a:off x="4971046" y="5361802"/>
              <a:ext cx="9037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capteur</a:t>
              </a:r>
              <a:endParaRPr lang="fr-FR" dirty="0"/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5022485" y="3894356"/>
              <a:ext cx="19120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Lentille imageante</a:t>
              </a:r>
              <a:endParaRPr lang="fr-FR" dirty="0"/>
            </a:p>
          </p:txBody>
        </p:sp>
        <p:cxnSp>
          <p:nvCxnSpPr>
            <p:cNvPr id="23" name="Connecteur droit 22"/>
            <p:cNvCxnSpPr/>
            <p:nvPr/>
          </p:nvCxnSpPr>
          <p:spPr>
            <a:xfrm>
              <a:off x="8352184" y="2655472"/>
              <a:ext cx="247962" cy="18871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Connecteur droit 23"/>
            <p:cNvCxnSpPr/>
            <p:nvPr/>
          </p:nvCxnSpPr>
          <p:spPr>
            <a:xfrm flipV="1">
              <a:off x="3909609" y="1144742"/>
              <a:ext cx="6061914" cy="4944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Connecteur droit 24"/>
            <p:cNvCxnSpPr>
              <a:stCxn id="39" idx="1"/>
            </p:cNvCxnSpPr>
            <p:nvPr/>
          </p:nvCxnSpPr>
          <p:spPr>
            <a:xfrm flipV="1">
              <a:off x="8907992" y="1178815"/>
              <a:ext cx="1026456" cy="1403385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Connecteur droit 25"/>
            <p:cNvCxnSpPr/>
            <p:nvPr/>
          </p:nvCxnSpPr>
          <p:spPr>
            <a:xfrm flipV="1">
              <a:off x="6206263" y="2811857"/>
              <a:ext cx="1898737" cy="270698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8" name="Triangle isocèle 37"/>
          <p:cNvSpPr/>
          <p:nvPr/>
        </p:nvSpPr>
        <p:spPr>
          <a:xfrm rot="19891189">
            <a:off x="7537695" y="3030557"/>
            <a:ext cx="450001" cy="3888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Triangle isocèle 38"/>
          <p:cNvSpPr/>
          <p:nvPr/>
        </p:nvSpPr>
        <p:spPr>
          <a:xfrm rot="8611204">
            <a:off x="8121121" y="2933657"/>
            <a:ext cx="450000" cy="3888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4" name="Groupe 13"/>
          <p:cNvGrpSpPr/>
          <p:nvPr/>
        </p:nvGrpSpPr>
        <p:grpSpPr>
          <a:xfrm rot="21348688">
            <a:off x="8541574" y="1222948"/>
            <a:ext cx="1980772" cy="1980000"/>
            <a:chOff x="8971159" y="1163905"/>
            <a:chExt cx="1980772" cy="1936007"/>
          </a:xfrm>
        </p:grpSpPr>
        <p:grpSp>
          <p:nvGrpSpPr>
            <p:cNvPr id="6" name="Groupe 5"/>
            <p:cNvGrpSpPr/>
            <p:nvPr/>
          </p:nvGrpSpPr>
          <p:grpSpPr>
            <a:xfrm>
              <a:off x="8971159" y="1163905"/>
              <a:ext cx="1980772" cy="1936007"/>
              <a:chOff x="8971159" y="1163905"/>
              <a:chExt cx="1980772" cy="1936007"/>
            </a:xfrm>
          </p:grpSpPr>
          <p:sp>
            <p:nvSpPr>
              <p:cNvPr id="40" name="Ellipse 39"/>
              <p:cNvSpPr/>
              <p:nvPr/>
            </p:nvSpPr>
            <p:spPr>
              <a:xfrm rot="1579237">
                <a:off x="8971159" y="1163905"/>
                <a:ext cx="1980772" cy="1936007"/>
              </a:xfrm>
              <a:prstGeom prst="ellipse">
                <a:avLst/>
              </a:prstGeom>
              <a:noFill/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41" name="Connecteur droit 40"/>
              <p:cNvCxnSpPr/>
              <p:nvPr/>
            </p:nvCxnSpPr>
            <p:spPr>
              <a:xfrm rot="857757">
                <a:off x="9856014" y="1365665"/>
                <a:ext cx="202247" cy="40366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Connecteur droit 41"/>
              <p:cNvCxnSpPr/>
              <p:nvPr/>
            </p:nvCxnSpPr>
            <p:spPr>
              <a:xfrm flipH="1">
                <a:off x="9647659" y="2620017"/>
                <a:ext cx="206430" cy="382848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Connecteur droit 42"/>
              <p:cNvCxnSpPr/>
              <p:nvPr/>
            </p:nvCxnSpPr>
            <p:spPr>
              <a:xfrm flipV="1">
                <a:off x="10467888" y="1941892"/>
                <a:ext cx="416008" cy="39717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" name="ZoneTexte 35"/>
            <p:cNvSpPr txBox="1"/>
            <p:nvPr/>
          </p:nvSpPr>
          <p:spPr>
            <a:xfrm rot="14326923">
              <a:off x="9161096" y="2549699"/>
              <a:ext cx="66075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smtClean="0"/>
                <a:t>R10000</a:t>
              </a:r>
              <a:endParaRPr lang="fr-FR" sz="1200" dirty="0"/>
            </a:p>
          </p:txBody>
        </p:sp>
        <p:sp>
          <p:nvSpPr>
            <p:cNvPr id="34" name="ZoneTexte 33"/>
            <p:cNvSpPr txBox="1"/>
            <p:nvPr/>
          </p:nvSpPr>
          <p:spPr>
            <a:xfrm rot="21504234">
              <a:off x="9980998" y="1260274"/>
              <a:ext cx="5036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smtClean="0"/>
                <a:t>R140</a:t>
              </a:r>
              <a:endParaRPr lang="fr-FR" sz="1200" dirty="0"/>
            </a:p>
          </p:txBody>
        </p:sp>
        <p:sp>
          <p:nvSpPr>
            <p:cNvPr id="32" name="ZoneTexte 31"/>
            <p:cNvSpPr txBox="1"/>
            <p:nvPr/>
          </p:nvSpPr>
          <p:spPr>
            <a:xfrm rot="6553881">
              <a:off x="10242712" y="2304044"/>
              <a:ext cx="7993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/>
                <a:t>R3000</a:t>
              </a:r>
              <a:endParaRPr lang="fr-FR" sz="1200" dirty="0"/>
            </a:p>
          </p:txBody>
        </p:sp>
      </p:grpSp>
      <p:grpSp>
        <p:nvGrpSpPr>
          <p:cNvPr id="68" name="Groupe 67"/>
          <p:cNvGrpSpPr/>
          <p:nvPr/>
        </p:nvGrpSpPr>
        <p:grpSpPr>
          <a:xfrm>
            <a:off x="8547655" y="4430725"/>
            <a:ext cx="915379" cy="490051"/>
            <a:chOff x="9114720" y="5220677"/>
            <a:chExt cx="915379" cy="490051"/>
          </a:xfrm>
        </p:grpSpPr>
        <p:grpSp>
          <p:nvGrpSpPr>
            <p:cNvPr id="66" name="Groupe 65"/>
            <p:cNvGrpSpPr/>
            <p:nvPr/>
          </p:nvGrpSpPr>
          <p:grpSpPr>
            <a:xfrm>
              <a:off x="9114720" y="5220677"/>
              <a:ext cx="450000" cy="91590"/>
              <a:chOff x="4609282" y="3521021"/>
              <a:chExt cx="450000" cy="91590"/>
            </a:xfrm>
          </p:grpSpPr>
          <p:cxnSp>
            <p:nvCxnSpPr>
              <p:cNvPr id="62" name="Connecteur droit 61"/>
              <p:cNvCxnSpPr/>
              <p:nvPr/>
            </p:nvCxnSpPr>
            <p:spPr>
              <a:xfrm>
                <a:off x="4609282" y="3567611"/>
                <a:ext cx="45000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4" name="Connecteur droit 63"/>
              <p:cNvCxnSpPr/>
              <p:nvPr/>
            </p:nvCxnSpPr>
            <p:spPr>
              <a:xfrm rot="5400000">
                <a:off x="4564282" y="3566021"/>
                <a:ext cx="9000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5" name="Connecteur droit 64"/>
              <p:cNvCxnSpPr/>
              <p:nvPr/>
            </p:nvCxnSpPr>
            <p:spPr>
              <a:xfrm rot="5400000">
                <a:off x="5014282" y="3567611"/>
                <a:ext cx="9000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67" name="ZoneTexte 66"/>
            <p:cNvSpPr txBox="1"/>
            <p:nvPr/>
          </p:nvSpPr>
          <p:spPr>
            <a:xfrm>
              <a:off x="9242704" y="5341396"/>
              <a:ext cx="7873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50mm</a:t>
              </a:r>
              <a:endParaRPr lang="fr-FR" dirty="0"/>
            </a:p>
          </p:txBody>
        </p:sp>
      </p:grpSp>
      <p:cxnSp>
        <p:nvCxnSpPr>
          <p:cNvPr id="72" name="Connecteur droit avec flèche 71"/>
          <p:cNvCxnSpPr/>
          <p:nvPr/>
        </p:nvCxnSpPr>
        <p:spPr>
          <a:xfrm rot="5400000">
            <a:off x="7045271" y="1626185"/>
            <a:ext cx="450000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ZoneTexte 72"/>
          <p:cNvSpPr txBox="1"/>
          <p:nvPr/>
        </p:nvSpPr>
        <p:spPr>
          <a:xfrm>
            <a:off x="181729" y="1175459"/>
            <a:ext cx="3021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Light proposition</a:t>
            </a:r>
            <a:endParaRPr lang="fr-FR" dirty="0"/>
          </a:p>
        </p:txBody>
      </p:sp>
      <p:sp>
        <p:nvSpPr>
          <p:cNvPr id="75" name="ZoneTexte 74"/>
          <p:cNvSpPr txBox="1"/>
          <p:nvPr/>
        </p:nvSpPr>
        <p:spPr>
          <a:xfrm>
            <a:off x="928076" y="2275275"/>
            <a:ext cx="2454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Prism</a:t>
            </a:r>
            <a:r>
              <a:rPr lang="fr-FR" dirty="0" smtClean="0"/>
              <a:t> </a:t>
            </a:r>
            <a:r>
              <a:rPr lang="fr-FR" dirty="0" err="1" smtClean="0"/>
              <a:t>outside</a:t>
            </a:r>
            <a:r>
              <a:rPr lang="fr-FR" dirty="0" smtClean="0"/>
              <a:t> the </a:t>
            </a:r>
            <a:r>
              <a:rPr lang="fr-FR" dirty="0" err="1" smtClean="0"/>
              <a:t>wheel</a:t>
            </a:r>
            <a:endParaRPr lang="fr-FR" dirty="0"/>
          </a:p>
        </p:txBody>
      </p:sp>
      <p:sp>
        <p:nvSpPr>
          <p:cNvPr id="76" name="ZoneTexte 75"/>
          <p:cNvSpPr txBox="1"/>
          <p:nvPr/>
        </p:nvSpPr>
        <p:spPr>
          <a:xfrm>
            <a:off x="559532" y="2902476"/>
            <a:ext cx="4932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ym typeface="Wingdings" panose="05000000000000000000" pitchFamily="2" charset="2"/>
              </a:rPr>
              <a:t> </a:t>
            </a:r>
            <a:r>
              <a:rPr lang="fr-FR" dirty="0" err="1" smtClean="0">
                <a:sym typeface="Wingdings" panose="05000000000000000000" pitchFamily="2" charset="2"/>
              </a:rPr>
              <a:t>Manual</a:t>
            </a:r>
            <a:r>
              <a:rPr lang="fr-FR" dirty="0" smtClean="0">
                <a:sym typeface="Wingdings" panose="05000000000000000000" pitchFamily="2" charset="2"/>
              </a:rPr>
              <a:t> </a:t>
            </a:r>
            <a:r>
              <a:rPr lang="fr-FR" dirty="0" err="1" smtClean="0">
                <a:sym typeface="Wingdings" panose="05000000000000000000" pitchFamily="2" charset="2"/>
              </a:rPr>
              <a:t>selection</a:t>
            </a:r>
            <a:r>
              <a:rPr lang="fr-FR" dirty="0" smtClean="0">
                <a:sym typeface="Wingdings" panose="05000000000000000000" pitchFamily="2" charset="2"/>
              </a:rPr>
              <a:t> of the </a:t>
            </a:r>
            <a:r>
              <a:rPr lang="fr-FR" dirty="0" err="1" smtClean="0">
                <a:sym typeface="Wingdings" panose="05000000000000000000" pitchFamily="2" charset="2"/>
              </a:rPr>
              <a:t>low</a:t>
            </a:r>
            <a:r>
              <a:rPr lang="fr-FR" dirty="0" smtClean="0">
                <a:sym typeface="Wingdings" panose="05000000000000000000" pitchFamily="2" charset="2"/>
              </a:rPr>
              <a:t> spectral </a:t>
            </a:r>
            <a:r>
              <a:rPr lang="fr-FR" dirty="0" err="1" smtClean="0">
                <a:sym typeface="Wingdings" panose="05000000000000000000" pitchFamily="2" charset="2"/>
              </a:rPr>
              <a:t>resolution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6007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881</TotalTime>
  <Words>1617</Words>
  <Application>Microsoft Office PowerPoint</Application>
  <PresentationFormat>Grand écran</PresentationFormat>
  <Paragraphs>324</Paragraphs>
  <Slides>18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Cambria Math</vt:lpstr>
      <vt:lpstr>Times New Roman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Philippe Berio</dc:creator>
  <cp:lastModifiedBy>cyril pannetier</cp:lastModifiedBy>
  <cp:revision>89</cp:revision>
  <dcterms:created xsi:type="dcterms:W3CDTF">2020-06-17T07:15:18Z</dcterms:created>
  <dcterms:modified xsi:type="dcterms:W3CDTF">2020-07-22T12:07:25Z</dcterms:modified>
</cp:coreProperties>
</file>