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57" r:id="rId5"/>
    <p:sldId id="267" r:id="rId6"/>
    <p:sldId id="268" r:id="rId7"/>
    <p:sldId id="260" r:id="rId8"/>
    <p:sldId id="261" r:id="rId9"/>
    <p:sldId id="263" r:id="rId10"/>
    <p:sldId id="269" r:id="rId11"/>
    <p:sldId id="272" r:id="rId12"/>
    <p:sldId id="273" r:id="rId13"/>
    <p:sldId id="270" r:id="rId14"/>
    <p:sldId id="259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4B2F-A997-47D8-A6B0-C754A862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152C0-868E-4670-86BF-1F7410F8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F93AE-453A-4F89-AF33-F7E72CE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D61B-169B-4630-AD53-8CC402E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78FAF-6012-4AC6-838E-6A0F294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370F7-F2ED-45A8-921F-99FFBBD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1F1FE-9F35-4FCC-9586-329368AE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9F78-654A-4739-9D9D-E91A7EE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DB83E-6145-4F07-9CDA-DD33A30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A3A80-A9BE-41AA-AC9E-7B176CFC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A2D27-73EA-45AC-97C0-941D939DF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F93882-7155-43B3-B883-B09D30A0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5F624-AC3D-4215-9822-70622C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E3F67-4D6A-4D8B-8D38-9F7E8A7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28E4-0D53-4718-BF59-870E26C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E53C-3E7F-43FF-B7C7-8F2BBF4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8CD62-6046-4E3F-939B-DAABE12D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9B0DC-40BC-42BB-A16E-FC839C3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AB156-BD75-4806-A0A9-C4F357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B18FD-5C7C-4AD8-B58F-22F2E8D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BCC7-2A43-4FC8-89CB-D2DD424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3F4B5-068D-4756-9DF2-43A38F7F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5323-E6B0-47B0-B2D3-612F068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B10A3-38C1-4178-9932-899FF50A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AACF0-A244-4366-B129-C82C814C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1DB0-2BD4-4763-A244-ED7E663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E4C4A-4358-4977-BDC0-98D493B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6E4406-EDB0-4C34-93D8-4808916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7E9E-D40A-4518-813B-F89DE08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DADA6-A22F-4A26-BF05-7D25747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9AB2A-7F44-4DBF-8F85-E64A547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427BE-F7F2-442F-B789-97B59AB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33FDE-69C4-498C-8628-D2DB987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208BA-A00A-4FBE-8F7B-F49D48911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8AE62D-F1AB-4737-A5A7-B45235117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23CB7-7E92-44CB-AB88-CCC4C4389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CE79C6-BD67-40BD-BCA8-D6213A4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FF01E-DC43-4378-B52A-CB7D308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C928A-A8D6-4D27-AB2E-7F354FF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D4EDC-66B3-41F7-BE77-860394A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FC33A6-13F7-4A68-B49A-FBD84F1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B9512-00FF-4197-B9FE-D2169E9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8B66E-9CB0-4D61-A046-EE2CD0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A7E17-5640-4E98-A744-84A52FC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2A907-CCA2-4919-85F1-5612D5B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75B885-E981-47F4-96ED-AB98A29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7A6C-DF1F-46D9-9107-E29237D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F3FAF-15E0-401D-B031-92CE0420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1899C-413F-4982-8E7C-44928A40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896451-83C7-48C2-A081-3F1A43E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BEE11-CB3D-4F91-AC90-62C0F8B2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EB2C5-D2C3-48C6-B3B3-98E3D42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55A-4C8E-4F07-916F-0482B49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AC77CE-32DC-4983-B706-1F41575AA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EB367-0238-49B3-9105-B3EC20B2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F9E52-122A-497A-A7D9-11A118DA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98507-CD27-41CB-A720-F135549F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2EFE3-FE57-4B71-9C89-A556F18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EE5CDF-B048-4823-92FD-77805CC7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CE7CA-E7CA-444F-9E1F-E33E9E3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955DA-B13B-4184-93D5-6EFDF98A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AAE5E-1E0E-4F1E-85D7-EE390385E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1227-14BE-4FFB-91D1-8D5E4125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738231"/>
            <a:ext cx="48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1. General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and architecture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" y="2952953"/>
            <a:ext cx="11880814" cy="35972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22127" y="1193997"/>
            <a:ext cx="10216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F0"/>
                </a:solidFill>
              </a:rPr>
              <a:t>Global architecture</a:t>
            </a:r>
            <a:endParaRPr lang="fr-FR" sz="2000" b="1" dirty="0">
              <a:solidFill>
                <a:srgbClr val="00B0F0"/>
              </a:solidFill>
            </a:endParaRPr>
          </a:p>
          <a:p>
            <a:r>
              <a:rPr lang="fr-FR" sz="2000" dirty="0" smtClean="0"/>
              <a:t>- CHARA </a:t>
            </a:r>
            <a:r>
              <a:rPr lang="fr-FR" sz="2000" dirty="0" err="1" smtClean="0"/>
              <a:t>Cosmic</a:t>
            </a:r>
            <a:r>
              <a:rPr lang="fr-FR" sz="2000" dirty="0" smtClean="0"/>
              <a:t> </a:t>
            </a:r>
            <a:r>
              <a:rPr lang="fr-FR" sz="2000" dirty="0" err="1" smtClean="0"/>
              <a:t>Debris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highest</a:t>
            </a:r>
            <a:r>
              <a:rPr lang="fr-FR" sz="2000" dirty="0" smtClean="0"/>
              <a:t> client (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SPICA-FT server)</a:t>
            </a:r>
          </a:p>
          <a:p>
            <a:r>
              <a:rPr lang="fr-FR" sz="2000" dirty="0" smtClean="0"/>
              <a:t>- OB </a:t>
            </a:r>
            <a:r>
              <a:rPr lang="fr-FR" sz="2000" dirty="0" err="1" smtClean="0"/>
              <a:t>supervisor</a:t>
            </a:r>
            <a:r>
              <a:rPr lang="fr-FR" sz="2000" dirty="0" smtClean="0"/>
              <a:t> for observation information (TBC -&gt; Science Survey Management </a:t>
            </a:r>
            <a:r>
              <a:rPr lang="fr-FR" sz="2000" dirty="0" err="1" smtClean="0"/>
              <a:t>presentation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- OS observation information </a:t>
            </a:r>
            <a:r>
              <a:rPr lang="fr-FR" sz="2000" dirty="0" err="1" smtClean="0"/>
              <a:t>from</a:t>
            </a:r>
            <a:r>
              <a:rPr lang="fr-FR" sz="2000" dirty="0" smtClean="0"/>
              <a:t> CD</a:t>
            </a:r>
          </a:p>
          <a:p>
            <a:r>
              <a:rPr lang="fr-FR" sz="2000" dirty="0" smtClean="0"/>
              <a:t>- OS control of all SPICA-VIS </a:t>
            </a:r>
            <a:r>
              <a:rPr lang="fr-FR" sz="2000" dirty="0" err="1" smtClean="0"/>
              <a:t>devices</a:t>
            </a:r>
            <a:r>
              <a:rPr lang="fr-FR" sz="2000" dirty="0" smtClean="0"/>
              <a:t> </a:t>
            </a:r>
            <a:r>
              <a:rPr lang="fr-FR" sz="2000" dirty="0" err="1" smtClean="0"/>
              <a:t>thru</a:t>
            </a:r>
            <a:r>
              <a:rPr lang="fr-FR" sz="2000" dirty="0" smtClean="0"/>
              <a:t> servers</a:t>
            </a:r>
          </a:p>
        </p:txBody>
      </p:sp>
    </p:spTree>
    <p:extLst>
      <p:ext uri="{BB962C8B-B14F-4D97-AF65-F5344CB8AC3E}">
        <p14:creationId xmlns:p14="http://schemas.microsoft.com/office/powerpoint/2010/main" val="42350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5475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5</a:t>
            </a:r>
            <a:r>
              <a:rPr lang="fr-FR" sz="2400" dirty="0" smtClean="0"/>
              <a:t>. OS :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and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organization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5656024" y="2958354"/>
            <a:ext cx="6193667" cy="3328498"/>
            <a:chOff x="0" y="-205309"/>
            <a:chExt cx="5450306" cy="2992782"/>
          </a:xfrm>
        </p:grpSpPr>
        <p:sp>
          <p:nvSpPr>
            <p:cNvPr id="16" name="Ellipse 15"/>
            <p:cNvSpPr>
              <a:spLocks noChangeArrowheads="1"/>
            </p:cNvSpPr>
            <p:nvPr/>
          </p:nvSpPr>
          <p:spPr bwMode="auto">
            <a:xfrm>
              <a:off x="3289610" y="-205309"/>
              <a:ext cx="2160696" cy="1131825"/>
            </a:xfrm>
            <a:prstGeom prst="ellipse">
              <a:avLst/>
            </a:prstGeom>
            <a:solidFill>
              <a:srgbClr val="ED7D3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 with CHARA modules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(MF3)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Organigramme : Données 16"/>
            <p:cNvSpPr>
              <a:spLocks noChangeArrowheads="1"/>
            </p:cNvSpPr>
            <p:nvPr/>
          </p:nvSpPr>
          <p:spPr bwMode="auto">
            <a:xfrm>
              <a:off x="1726708" y="2179566"/>
              <a:ext cx="1809749" cy="607907"/>
            </a:xfrm>
            <a:prstGeom prst="flowChartInputOutpu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GUI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(MF4)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Ellipse 17"/>
            <p:cNvSpPr>
              <a:spLocks noChangeArrowheads="1"/>
            </p:cNvSpPr>
            <p:nvPr/>
          </p:nvSpPr>
          <p:spPr bwMode="auto">
            <a:xfrm>
              <a:off x="0" y="-205309"/>
              <a:ext cx="2187318" cy="108511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 </a:t>
              </a:r>
              <a:r>
                <a:rPr lang="fr-FR" sz="16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</a:t>
              </a:r>
              <a:r>
                <a:rPr lang="fr-FR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SPICA/VIS servers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(MF2)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Organigramme : Alternative 18"/>
            <p:cNvSpPr/>
            <p:nvPr/>
          </p:nvSpPr>
          <p:spPr>
            <a:xfrm>
              <a:off x="2054971" y="1011368"/>
              <a:ext cx="1354955" cy="75333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600" b="1" kern="1200" dirty="0" err="1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Scheduler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(MF1 / </a:t>
              </a:r>
              <a:r>
                <a:rPr lang="fr-FR" sz="1600" b="1" kern="1200" dirty="0" smtClean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SF)</a:t>
              </a:r>
              <a:endParaRPr lang="fr-F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Double flèche verticale 19"/>
            <p:cNvSpPr/>
            <p:nvPr/>
          </p:nvSpPr>
          <p:spPr>
            <a:xfrm>
              <a:off x="2631583" y="1764698"/>
              <a:ext cx="147714" cy="414868"/>
            </a:xfrm>
            <a:prstGeom prst="upDownArrow">
              <a:avLst>
                <a:gd name="adj1" fmla="val 25174"/>
                <a:gd name="adj2" fmla="val 574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Flèche angle droit à deux pointes 20"/>
            <p:cNvSpPr/>
            <p:nvPr/>
          </p:nvSpPr>
          <p:spPr>
            <a:xfrm>
              <a:off x="3397593" y="926516"/>
              <a:ext cx="1064256" cy="576480"/>
            </a:xfrm>
            <a:prstGeom prst="leftUpArrow">
              <a:avLst>
                <a:gd name="adj1" fmla="val 8022"/>
                <a:gd name="adj2" fmla="val 1226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Flèche angle droit à deux pointes 21"/>
            <p:cNvSpPr/>
            <p:nvPr/>
          </p:nvSpPr>
          <p:spPr>
            <a:xfrm rot="10800000" flipV="1">
              <a:off x="1003046" y="892186"/>
              <a:ext cx="1054353" cy="610809"/>
            </a:xfrm>
            <a:prstGeom prst="leftUpArrow">
              <a:avLst>
                <a:gd name="adj1" fmla="val 8022"/>
                <a:gd name="adj2" fmla="val 1226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52586" y="1361502"/>
            <a:ext cx="9869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OS main </a:t>
            </a:r>
            <a:r>
              <a:rPr lang="fr-FR" sz="2000" b="1" dirty="0" err="1" smtClean="0">
                <a:solidFill>
                  <a:srgbClr val="00B0F0"/>
                </a:solidFill>
              </a:rPr>
              <a:t>functions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 smtClean="0"/>
              <a:t>MF1: </a:t>
            </a:r>
            <a:r>
              <a:rPr lang="fr-FR" sz="2000" dirty="0" err="1" smtClean="0"/>
              <a:t>Scheduling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operations</a:t>
            </a:r>
            <a:r>
              <a:rPr lang="fr-FR" sz="2000" dirty="0" smtClean="0"/>
              <a:t> for </a:t>
            </a:r>
            <a:r>
              <a:rPr lang="fr-FR" sz="2000" dirty="0" err="1" smtClean="0"/>
              <a:t>recording</a:t>
            </a:r>
            <a:r>
              <a:rPr lang="fr-FR" sz="2000" dirty="0" smtClean="0"/>
              <a:t> data (science)</a:t>
            </a:r>
          </a:p>
          <a:p>
            <a:r>
              <a:rPr lang="fr-FR" sz="2000" dirty="0" smtClean="0"/>
              <a:t>MF2: </a:t>
            </a:r>
            <a:r>
              <a:rPr lang="fr-FR" sz="2000" dirty="0" err="1" smtClean="0"/>
              <a:t>Controlling</a:t>
            </a:r>
            <a:r>
              <a:rPr lang="fr-FR" sz="2000" dirty="0" smtClean="0"/>
              <a:t> all SPICA-VIS </a:t>
            </a:r>
            <a:r>
              <a:rPr lang="fr-FR" sz="2000" dirty="0" err="1" smtClean="0"/>
              <a:t>devices</a:t>
            </a:r>
            <a:endParaRPr lang="fr-FR" sz="2000" dirty="0" smtClean="0"/>
          </a:p>
          <a:p>
            <a:r>
              <a:rPr lang="fr-FR" sz="2000" dirty="0" smtClean="0"/>
              <a:t>MF3: </a:t>
            </a:r>
            <a:r>
              <a:rPr lang="fr-FR" sz="2000" dirty="0" err="1" smtClean="0"/>
              <a:t>Communicating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CHARA modules </a:t>
            </a:r>
          </a:p>
          <a:p>
            <a:r>
              <a:rPr lang="fr-FR" sz="2000" dirty="0" smtClean="0"/>
              <a:t>MF4: </a:t>
            </a:r>
            <a:r>
              <a:rPr lang="fr-FR" sz="2000" dirty="0" err="1"/>
              <a:t>Providing</a:t>
            </a:r>
            <a:r>
              <a:rPr lang="fr-FR" sz="2000" dirty="0"/>
              <a:t> a </a:t>
            </a:r>
            <a:r>
              <a:rPr lang="fr-FR" sz="2000" dirty="0" err="1"/>
              <a:t>Graphical</a:t>
            </a:r>
            <a:r>
              <a:rPr lang="fr-FR" sz="2000" dirty="0"/>
              <a:t> User Interface (GUI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00B0F0"/>
                </a:solidFill>
              </a:rPr>
              <a:t>OS </a:t>
            </a:r>
            <a:r>
              <a:rPr lang="fr-FR" sz="2000" b="1" dirty="0" err="1" smtClean="0">
                <a:solidFill>
                  <a:srgbClr val="00B0F0"/>
                </a:solidFill>
              </a:rPr>
              <a:t>secondary</a:t>
            </a:r>
            <a:r>
              <a:rPr lang="fr-FR" sz="2000" b="1" dirty="0" smtClean="0">
                <a:solidFill>
                  <a:srgbClr val="00B0F0"/>
                </a:solidFill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</a:rPr>
              <a:t>functions</a:t>
            </a:r>
            <a:endParaRPr lang="fr-FR" sz="2000" dirty="0"/>
          </a:p>
          <a:p>
            <a:r>
              <a:rPr lang="fr-FR" sz="2000" dirty="0" smtClean="0"/>
              <a:t>SF1: Record of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data</a:t>
            </a:r>
          </a:p>
          <a:p>
            <a:r>
              <a:rPr lang="fr-FR" sz="2000" dirty="0" smtClean="0"/>
              <a:t>SF2: End of night </a:t>
            </a:r>
            <a:r>
              <a:rPr lang="fr-FR" sz="2000" dirty="0" err="1" smtClean="0"/>
              <a:t>operations</a:t>
            </a:r>
            <a:endParaRPr lang="fr-FR" sz="2000" dirty="0" smtClean="0"/>
          </a:p>
          <a:p>
            <a:r>
              <a:rPr lang="fr-FR" sz="2000" dirty="0" smtClean="0"/>
              <a:t>SF3: </a:t>
            </a:r>
            <a:r>
              <a:rPr lang="fr-FR" sz="2000" dirty="0" err="1" smtClean="0"/>
              <a:t>Diagnosis</a:t>
            </a:r>
            <a:r>
              <a:rPr lang="fr-FR" sz="2000" dirty="0" smtClean="0"/>
              <a:t> in case of a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issue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671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699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5</a:t>
            </a:r>
            <a:r>
              <a:rPr lang="fr-FR" sz="2400" dirty="0" smtClean="0"/>
              <a:t>. OS :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and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organization</a:t>
            </a:r>
            <a:r>
              <a:rPr lang="fr-FR" sz="2400" dirty="0" smtClean="0"/>
              <a:t> (</a:t>
            </a:r>
            <a:r>
              <a:rPr lang="fr-FR" sz="2400" dirty="0" err="1" smtClean="0"/>
              <a:t>continued</a:t>
            </a:r>
            <a:r>
              <a:rPr lang="fr-FR" sz="2400" dirty="0" smtClean="0"/>
              <a:t>) 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43294" y="1267009"/>
            <a:ext cx="9869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00B0F0"/>
                </a:solidFill>
              </a:rPr>
              <a:t>Scheduler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 smtClean="0"/>
              <a:t>Will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described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next</a:t>
            </a:r>
            <a:r>
              <a:rPr lang="fr-FR" sz="2000" dirty="0" smtClean="0"/>
              <a:t> section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00B0F0"/>
                </a:solidFill>
              </a:rPr>
              <a:t>Graphical</a:t>
            </a:r>
            <a:r>
              <a:rPr lang="fr-FR" sz="2000" b="1" dirty="0" smtClean="0">
                <a:solidFill>
                  <a:srgbClr val="00B0F0"/>
                </a:solidFill>
              </a:rPr>
              <a:t> User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Observation </a:t>
            </a:r>
            <a:r>
              <a:rPr lang="fr-FR" sz="2000" dirty="0" err="1" smtClean="0"/>
              <a:t>general</a:t>
            </a:r>
            <a:r>
              <a:rPr lang="fr-FR" sz="2000" dirty="0" smtClean="0"/>
              <a:t>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Status</a:t>
            </a:r>
            <a:r>
              <a:rPr lang="fr-FR" sz="2000" dirty="0" smtClean="0"/>
              <a:t> of SPICA-VIS (and SPICA-FT)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Scheduler</a:t>
            </a:r>
            <a:r>
              <a:rPr lang="fr-FR" sz="2000" dirty="0" smtClean="0"/>
              <a:t> </a:t>
            </a:r>
            <a:r>
              <a:rPr lang="fr-FR" sz="2000" dirty="0" err="1" smtClean="0"/>
              <a:t>status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Errors</a:t>
            </a:r>
            <a:r>
              <a:rPr lang="fr-FR" sz="2000" dirty="0" smtClean="0"/>
              <a:t>, warnings, last relevant logs entries</a:t>
            </a:r>
          </a:p>
          <a:p>
            <a:pPr lvl="1"/>
            <a:endParaRPr lang="fr-FR" sz="2000" b="1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Real Time Displays (</a:t>
            </a:r>
            <a:r>
              <a:rPr lang="fr-FR" sz="2000" b="1" dirty="0" err="1" smtClean="0">
                <a:solidFill>
                  <a:srgbClr val="0070C0"/>
                </a:solidFill>
              </a:rPr>
              <a:t>preliminary</a:t>
            </a:r>
            <a:r>
              <a:rPr lang="fr-FR" sz="2000" b="1" dirty="0" smtClean="0">
                <a:solidFill>
                  <a:srgbClr val="0070C0"/>
                </a:solidFill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IMG/PUP detector images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Science detector images (full, </a:t>
            </a:r>
            <a:r>
              <a:rPr lang="fr-FR" sz="2000" dirty="0" err="1" smtClean="0"/>
              <a:t>interferometric</a:t>
            </a:r>
            <a:r>
              <a:rPr lang="fr-FR" sz="2000" dirty="0" smtClean="0"/>
              <a:t> or </a:t>
            </a:r>
            <a:r>
              <a:rPr lang="fr-FR" sz="2000" dirty="0" err="1" smtClean="0"/>
              <a:t>photometric</a:t>
            </a:r>
            <a:r>
              <a:rPr lang="fr-FR" sz="2000" dirty="0" smtClean="0"/>
              <a:t> </a:t>
            </a:r>
            <a:r>
              <a:rPr lang="fr-FR" sz="2000" dirty="0" err="1" smtClean="0"/>
              <a:t>channel</a:t>
            </a:r>
            <a:r>
              <a:rPr lang="fr-FR" sz="20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FT of </a:t>
            </a:r>
            <a:r>
              <a:rPr lang="fr-FR" sz="2000" dirty="0" err="1" smtClean="0"/>
              <a:t>interferometric</a:t>
            </a:r>
            <a:r>
              <a:rPr lang="fr-FR" sz="2000" dirty="0" smtClean="0"/>
              <a:t> </a:t>
            </a:r>
            <a:r>
              <a:rPr lang="fr-FR" sz="2000" dirty="0" err="1" smtClean="0"/>
              <a:t>channel</a:t>
            </a:r>
            <a:r>
              <a:rPr lang="fr-FR" sz="2000" dirty="0" smtClean="0"/>
              <a:t> : OPD, V², SNR, …</a:t>
            </a:r>
            <a:endParaRPr lang="fr-F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Photometry</a:t>
            </a:r>
            <a:r>
              <a:rPr lang="fr-FR" sz="2000" dirty="0" smtClean="0"/>
              <a:t> monitoring (</a:t>
            </a:r>
            <a:r>
              <a:rPr lang="fr-FR" sz="2000" dirty="0" err="1" smtClean="0"/>
              <a:t>e.g</a:t>
            </a:r>
            <a:r>
              <a:rPr lang="fr-FR" sz="2000" dirty="0" smtClean="0"/>
              <a:t>. </a:t>
            </a:r>
            <a:r>
              <a:rPr lang="fr-FR" sz="2000" dirty="0" err="1" smtClean="0"/>
              <a:t>bargraphs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839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692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5</a:t>
            </a:r>
            <a:r>
              <a:rPr lang="fr-FR" sz="2400" dirty="0" smtClean="0"/>
              <a:t>. OS :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and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organization</a:t>
            </a:r>
            <a:r>
              <a:rPr lang="fr-FR" sz="2400" dirty="0" smtClean="0"/>
              <a:t> (</a:t>
            </a:r>
            <a:r>
              <a:rPr lang="fr-FR" sz="2400" dirty="0" err="1" smtClean="0"/>
              <a:t>continued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43294" y="1267009"/>
            <a:ext cx="111658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F0"/>
                </a:solidFill>
              </a:rPr>
              <a:t>Detectors software</a:t>
            </a:r>
          </a:p>
          <a:p>
            <a:r>
              <a:rPr lang="fr-FR" sz="2000" dirty="0" smtClean="0"/>
              <a:t>Frame </a:t>
            </a:r>
            <a:r>
              <a:rPr lang="fr-FR" sz="2000" dirty="0" err="1" smtClean="0"/>
              <a:t>grabbing</a:t>
            </a:r>
            <a:r>
              <a:rPr lang="fr-FR" sz="2000" dirty="0" smtClean="0"/>
              <a:t> and copy in a </a:t>
            </a:r>
            <a:r>
              <a:rPr lang="fr-FR" sz="2000" dirty="0" err="1" smtClean="0"/>
              <a:t>shared</a:t>
            </a:r>
            <a:r>
              <a:rPr lang="fr-FR" sz="2000" dirty="0" smtClean="0"/>
              <a:t> memory</a:t>
            </a:r>
          </a:p>
          <a:p>
            <a:r>
              <a:rPr lang="fr-FR" sz="2000" dirty="0" err="1" smtClean="0"/>
              <a:t>Several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are </a:t>
            </a:r>
            <a:r>
              <a:rPr lang="fr-FR" sz="2000" dirty="0" err="1" smtClean="0"/>
              <a:t>connected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shared</a:t>
            </a:r>
            <a:r>
              <a:rPr lang="fr-FR" sz="2000" dirty="0" smtClean="0"/>
              <a:t> memory (</a:t>
            </a:r>
            <a:r>
              <a:rPr lang="fr-FR" sz="2000" dirty="0" err="1" smtClean="0"/>
              <a:t>same</a:t>
            </a:r>
            <a:r>
              <a:rPr lang="fr-FR" sz="2000" dirty="0" smtClean="0"/>
              <a:t> or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pieces</a:t>
            </a:r>
            <a:r>
              <a:rPr lang="fr-FR" sz="2000" dirty="0" smtClean="0"/>
              <a:t> of software)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Science detector -&gt; 2 main </a:t>
            </a:r>
            <a:r>
              <a:rPr lang="fr-FR" sz="2000" dirty="0" err="1" smtClean="0">
                <a:solidFill>
                  <a:srgbClr val="0070C0"/>
                </a:solidFill>
              </a:rPr>
              <a:t>processes</a:t>
            </a:r>
            <a:endParaRPr lang="fr-FR" sz="2000" dirty="0" smtClean="0">
              <a:solidFill>
                <a:srgbClr val="0070C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Save frames (+ </a:t>
            </a:r>
            <a:r>
              <a:rPr lang="fr-FR" sz="2000" dirty="0" err="1" smtClean="0"/>
              <a:t>ancillary</a:t>
            </a:r>
            <a:r>
              <a:rPr lang="fr-FR" sz="2000" dirty="0" smtClean="0"/>
              <a:t> data) to FITS files</a:t>
            </a:r>
            <a:endParaRPr lang="fr-F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Real time displays (as </a:t>
            </a:r>
            <a:r>
              <a:rPr lang="fr-FR" sz="2000" dirty="0" err="1" smtClean="0"/>
              <a:t>described</a:t>
            </a:r>
            <a:r>
              <a:rPr lang="fr-FR" sz="2000" dirty="0" smtClean="0"/>
              <a:t> </a:t>
            </a:r>
            <a:r>
              <a:rPr lang="fr-FR" sz="2000" dirty="0" err="1" smtClean="0"/>
              <a:t>before</a:t>
            </a:r>
            <a:r>
              <a:rPr lang="fr-FR" sz="2000" dirty="0" smtClean="0"/>
              <a:t>) </a:t>
            </a:r>
          </a:p>
          <a:p>
            <a:pPr lvl="1"/>
            <a:endParaRPr lang="fr-FR" sz="20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IM/PUP detector -&gt; 3 main </a:t>
            </a:r>
            <a:r>
              <a:rPr lang="fr-FR" sz="2000" dirty="0" err="1" smtClean="0">
                <a:solidFill>
                  <a:srgbClr val="0070C0"/>
                </a:solidFill>
              </a:rPr>
              <a:t>processes</a:t>
            </a:r>
            <a:endParaRPr lang="fr-FR" sz="2000" dirty="0">
              <a:solidFill>
                <a:srgbClr val="0070C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Real </a:t>
            </a:r>
            <a:r>
              <a:rPr lang="fr-FR" sz="2000" dirty="0"/>
              <a:t>time displays </a:t>
            </a:r>
            <a:r>
              <a:rPr lang="fr-FR" sz="2000" dirty="0" smtClean="0"/>
              <a:t>: images (or ROI) + </a:t>
            </a:r>
            <a:r>
              <a:rPr lang="fr-FR" sz="2000" dirty="0" err="1" smtClean="0"/>
              <a:t>photocenter</a:t>
            </a:r>
            <a:r>
              <a:rPr lang="fr-FR" sz="2000" dirty="0" smtClean="0"/>
              <a:t> computation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</a:t>
            </a:r>
            <a:r>
              <a:rPr lang="fr-FR" sz="2000" dirty="0" err="1" smtClean="0"/>
              <a:t>alignment</a:t>
            </a:r>
            <a:r>
              <a:rPr lang="fr-FR" sz="2000" dirty="0" smtClean="0"/>
              <a:t> </a:t>
            </a:r>
            <a:r>
              <a:rPr lang="fr-FR" sz="2000" dirty="0" err="1" smtClean="0"/>
              <a:t>procedure</a:t>
            </a:r>
            <a:endParaRPr lang="fr-FR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Servo</a:t>
            </a:r>
            <a:r>
              <a:rPr lang="fr-FR" sz="2000" dirty="0" smtClean="0"/>
              <a:t> of the 6 </a:t>
            </a:r>
            <a:r>
              <a:rPr lang="fr-FR" sz="2000" dirty="0" err="1" smtClean="0"/>
              <a:t>beams</a:t>
            </a:r>
            <a:r>
              <a:rPr lang="fr-FR" sz="2000" dirty="0" smtClean="0"/>
              <a:t> onto </a:t>
            </a:r>
            <a:r>
              <a:rPr lang="fr-FR" sz="2000" dirty="0" err="1" smtClean="0"/>
              <a:t>fiber</a:t>
            </a:r>
            <a:r>
              <a:rPr lang="fr-FR" sz="2000" dirty="0" smtClean="0"/>
              <a:t> : star position -&gt; (PID + command matrix) -&gt; TTT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Save frames to FITS files (for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 </a:t>
            </a:r>
            <a:r>
              <a:rPr lang="fr-FR" sz="2000" dirty="0" err="1" smtClean="0"/>
              <a:t>purposes</a:t>
            </a:r>
            <a:r>
              <a:rPr lang="fr-FR" sz="2000" dirty="0" smtClean="0"/>
              <a:t>)</a:t>
            </a:r>
            <a:endParaRPr lang="fr-FR" sz="2000" dirty="0"/>
          </a:p>
          <a:p>
            <a:endParaRPr lang="fr-FR" sz="2000" b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F0"/>
                </a:solidFill>
              </a:rPr>
              <a:t>Logs</a:t>
            </a:r>
          </a:p>
          <a:p>
            <a:r>
              <a:rPr lang="fr-FR" sz="2000" dirty="0" err="1" smtClean="0"/>
              <a:t>Need</a:t>
            </a:r>
            <a:r>
              <a:rPr lang="fr-FR" sz="2000" dirty="0" smtClean="0"/>
              <a:t> of </a:t>
            </a:r>
            <a:r>
              <a:rPr lang="fr-FR" sz="2000" dirty="0" err="1" smtClean="0"/>
              <a:t>timestamped</a:t>
            </a:r>
            <a:r>
              <a:rPr lang="fr-FR" sz="2000" dirty="0" smtClean="0"/>
              <a:t> logs for all SPICA-VIS servers and OS </a:t>
            </a:r>
            <a:r>
              <a:rPr lang="fr-FR" sz="2000" dirty="0" err="1" smtClean="0"/>
              <a:t>itself</a:t>
            </a:r>
            <a:endParaRPr lang="fr-FR" sz="2000" dirty="0" smtClean="0"/>
          </a:p>
          <a:p>
            <a:r>
              <a:rPr lang="fr-FR" sz="2000" dirty="0" smtClean="0"/>
              <a:t>Use of Linux </a:t>
            </a:r>
            <a:r>
              <a:rPr lang="fr-FR" sz="2000" dirty="0" err="1" smtClean="0"/>
              <a:t>multitail</a:t>
            </a:r>
            <a:r>
              <a:rPr lang="fr-FR" sz="2000" dirty="0" smtClean="0"/>
              <a:t> command to display last entries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402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6. OS : </a:t>
            </a:r>
            <a:r>
              <a:rPr lang="fr-FR" sz="2400" dirty="0" err="1" smtClean="0"/>
              <a:t>Scheduler</a:t>
            </a:r>
            <a:r>
              <a:rPr lang="fr-FR" sz="2400" dirty="0" smtClean="0"/>
              <a:t> and </a:t>
            </a:r>
            <a:r>
              <a:rPr lang="fr-FR" sz="2400" dirty="0" err="1" smtClean="0"/>
              <a:t>sequences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32588" y="1075816"/>
            <a:ext cx="1192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00B0F0"/>
                </a:solidFill>
              </a:rPr>
              <a:t>Sequences</a:t>
            </a:r>
            <a:endParaRPr lang="fr-FR" sz="2000" b="1" dirty="0">
              <a:solidFill>
                <a:srgbClr val="00B0F0"/>
              </a:solidFill>
            </a:endParaRPr>
          </a:p>
          <a:p>
            <a:r>
              <a:rPr lang="fr-FR" sz="2000" dirty="0" err="1"/>
              <a:t>Corresponding</a:t>
            </a:r>
            <a:r>
              <a:rPr lang="fr-FR" sz="2000" dirty="0"/>
              <a:t> to MF1 and SF </a:t>
            </a:r>
            <a:r>
              <a:rPr lang="fr-FR" sz="2000" dirty="0" err="1"/>
              <a:t>functions</a:t>
            </a:r>
            <a:r>
              <a:rPr lang="fr-FR" sz="2000" dirty="0"/>
              <a:t> and/or to the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templates</a:t>
            </a:r>
            <a:endParaRPr lang="fr-FR" sz="2000" dirty="0"/>
          </a:p>
          <a:p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b="1" dirty="0" err="1" smtClean="0">
                <a:solidFill>
                  <a:srgbClr val="00B0F0"/>
                </a:solidFill>
              </a:rPr>
              <a:t>Scheduler</a:t>
            </a:r>
            <a:r>
              <a:rPr lang="fr-FR" sz="2000" b="1" dirty="0" smtClean="0">
                <a:solidFill>
                  <a:srgbClr val="00B0F0"/>
                </a:solidFill>
              </a:rPr>
              <a:t> </a:t>
            </a:r>
            <a:r>
              <a:rPr lang="fr-FR" sz="2000" b="1" dirty="0" err="1">
                <a:solidFill>
                  <a:srgbClr val="00B0F0"/>
                </a:solidFill>
              </a:rPr>
              <a:t>p</a:t>
            </a:r>
            <a:r>
              <a:rPr lang="fr-FR" sz="2000" b="1" dirty="0" err="1" smtClean="0">
                <a:solidFill>
                  <a:srgbClr val="00B0F0"/>
                </a:solidFill>
              </a:rPr>
              <a:t>rinciples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 err="1" smtClean="0"/>
              <a:t>Scheduler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core</a:t>
            </a:r>
            <a:r>
              <a:rPr lang="fr-FR" sz="2000" dirty="0" smtClean="0"/>
              <a:t> of OS :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to </a:t>
            </a:r>
            <a:r>
              <a:rPr lang="fr-FR" sz="2000" dirty="0" err="1" smtClean="0"/>
              <a:t>automated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execution</a:t>
            </a:r>
            <a:r>
              <a:rPr lang="fr-FR" sz="2000" dirty="0" smtClean="0"/>
              <a:t> and control of the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flow 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(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) of OS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seen</a:t>
            </a:r>
            <a:r>
              <a:rPr lang="fr-FR" sz="2000" dirty="0" smtClean="0"/>
              <a:t> as a 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of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</a:t>
            </a:r>
            <a:r>
              <a:rPr lang="fr-FR" sz="2000" dirty="0" err="1" smtClean="0"/>
              <a:t>steps</a:t>
            </a:r>
            <a:r>
              <a:rPr lang="fr-FR" sz="2000" dirty="0" smtClean="0"/>
              <a:t> (</a:t>
            </a:r>
            <a:r>
              <a:rPr lang="fr-FR" sz="2000" dirty="0" err="1" smtClean="0"/>
              <a:t>macro-commands</a:t>
            </a:r>
            <a:r>
              <a:rPr lang="fr-FR" sz="2000" dirty="0" smtClean="0"/>
              <a:t>)</a:t>
            </a:r>
          </a:p>
          <a:p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step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itself</a:t>
            </a:r>
            <a:r>
              <a:rPr lang="fr-FR" sz="2000" dirty="0" smtClean="0"/>
              <a:t> a </a:t>
            </a:r>
            <a:r>
              <a:rPr lang="fr-FR" sz="2000" dirty="0" err="1" smtClean="0"/>
              <a:t>list</a:t>
            </a:r>
            <a:r>
              <a:rPr lang="fr-FR" sz="2000" dirty="0" smtClean="0"/>
              <a:t> of </a:t>
            </a:r>
            <a:r>
              <a:rPr lang="fr-FR" sz="2000" dirty="0" err="1" smtClean="0"/>
              <a:t>elementary</a:t>
            </a:r>
            <a:r>
              <a:rPr lang="fr-FR" sz="2000" dirty="0" smtClean="0"/>
              <a:t> </a:t>
            </a:r>
            <a:r>
              <a:rPr lang="fr-FR" sz="2000" dirty="0" err="1" smtClean="0"/>
              <a:t>commands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Sequences</a:t>
            </a:r>
            <a:r>
              <a:rPr lang="fr-FR" sz="2000" dirty="0" smtClean="0"/>
              <a:t> and </a:t>
            </a:r>
            <a:r>
              <a:rPr lang="fr-FR" sz="2000" dirty="0" err="1" smtClean="0"/>
              <a:t>steps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described</a:t>
            </a:r>
            <a:r>
              <a:rPr lang="fr-FR" sz="2000" dirty="0" smtClean="0"/>
              <a:t> in script files </a:t>
            </a:r>
          </a:p>
          <a:p>
            <a:r>
              <a:rPr lang="fr-FR" sz="2000" dirty="0" smtClean="0"/>
              <a:t>Command </a:t>
            </a:r>
            <a:r>
              <a:rPr lang="fr-FR" sz="2000" dirty="0" err="1" smtClean="0"/>
              <a:t>parser</a:t>
            </a:r>
            <a:r>
              <a:rPr lang="fr-FR" sz="2000" dirty="0" smtClean="0"/>
              <a:t> to </a:t>
            </a:r>
            <a:r>
              <a:rPr lang="fr-FR" sz="2000" dirty="0" err="1" smtClean="0"/>
              <a:t>decode</a:t>
            </a:r>
            <a:r>
              <a:rPr lang="fr-FR" sz="2000" dirty="0" smtClean="0"/>
              <a:t> and </a:t>
            </a:r>
            <a:r>
              <a:rPr lang="fr-FR" sz="2000" dirty="0" err="1" smtClean="0"/>
              <a:t>execute</a:t>
            </a:r>
            <a:r>
              <a:rPr lang="fr-FR" sz="2000" dirty="0" smtClean="0"/>
              <a:t> script files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err="1" smtClean="0">
                <a:solidFill>
                  <a:srgbClr val="FF0000"/>
                </a:solidFill>
              </a:rPr>
              <a:t>Example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</a:rPr>
              <a:t>sequence</a:t>
            </a:r>
            <a:r>
              <a:rPr lang="fr-FR" sz="2000" dirty="0" smtClean="0">
                <a:solidFill>
                  <a:srgbClr val="FF0000"/>
                </a:solidFill>
              </a:rPr>
              <a:t> : record of </a:t>
            </a:r>
            <a:r>
              <a:rPr lang="fr-FR" sz="2000" smtClean="0">
                <a:solidFill>
                  <a:srgbClr val="FF0000"/>
                </a:solidFill>
              </a:rPr>
              <a:t>data science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6234545" y="2452254"/>
            <a:ext cx="5940677" cy="39703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VEGA record data script file) :</a:t>
            </a:r>
          </a:p>
          <a:p>
            <a:endParaRPr lang="fr-FR" dirty="0" smtClean="0"/>
          </a:p>
          <a:p>
            <a:r>
              <a:rPr lang="fr-FR" dirty="0" smtClean="0"/>
              <a:t>STDSP </a:t>
            </a:r>
            <a:r>
              <a:rPr lang="fr-FR" dirty="0"/>
              <a:t>1 CAMR_PORT1 PORT1 START_DET_PHOTON_RECORD</a:t>
            </a:r>
          </a:p>
          <a:p>
            <a:r>
              <a:rPr lang="fr-FR" dirty="0"/>
              <a:t>STDSP 1 CAMB_PORT1 PORT1 START_DET_PHOTON_RECORD</a:t>
            </a:r>
          </a:p>
          <a:p>
            <a:r>
              <a:rPr lang="fr-FR" dirty="0" smtClean="0"/>
              <a:t>STDARSP </a:t>
            </a:r>
            <a:r>
              <a:rPr lang="fr-FR" dirty="0"/>
              <a:t>1 CAMR_PORT1 PORT1 </a:t>
            </a:r>
            <a:r>
              <a:rPr lang="fr-FR" dirty="0" err="1"/>
              <a:t>GetNoFrame</a:t>
            </a:r>
            <a:r>
              <a:rPr lang="fr-FR" dirty="0"/>
              <a:t> 1</a:t>
            </a:r>
          </a:p>
          <a:p>
            <a:r>
              <a:rPr lang="fr-FR" dirty="0" smtClean="0"/>
              <a:t>STDARSP </a:t>
            </a:r>
            <a:r>
              <a:rPr lang="fr-FR" dirty="0"/>
              <a:t>1 CAMB_PORT1 PORT1 </a:t>
            </a:r>
            <a:r>
              <a:rPr lang="fr-FR" dirty="0" err="1"/>
              <a:t>GetNoFrame</a:t>
            </a:r>
            <a:r>
              <a:rPr lang="fr-FR" dirty="0"/>
              <a:t> 1</a:t>
            </a:r>
          </a:p>
          <a:p>
            <a:r>
              <a:rPr lang="fr-FR" dirty="0" smtClean="0"/>
              <a:t>STDARSPX </a:t>
            </a:r>
            <a:r>
              <a:rPr lang="fr-FR" dirty="0"/>
              <a:t>1 CAMR_PORT1 PORT1 GET_RECORD_STATUS 1 1</a:t>
            </a:r>
          </a:p>
          <a:p>
            <a:r>
              <a:rPr lang="fr-FR" dirty="0"/>
              <a:t>STDARSPX 1 CAMB_PORT1 PORT1 GET_RECORD_STATUS 1 2</a:t>
            </a:r>
          </a:p>
          <a:p>
            <a:r>
              <a:rPr lang="fr-FR" dirty="0" err="1"/>
              <a:t>SOLVE_XnoVal</a:t>
            </a:r>
            <a:r>
              <a:rPr lang="fr-FR" dirty="0"/>
              <a:t> 2 4</a:t>
            </a:r>
          </a:p>
          <a:p>
            <a:r>
              <a:rPr lang="fr-FR" dirty="0"/>
              <a:t>SLP 1000</a:t>
            </a:r>
          </a:p>
          <a:p>
            <a:r>
              <a:rPr lang="fr-FR" dirty="0"/>
              <a:t>PRINT RECORD_DATA_IN_PROGRESS</a:t>
            </a:r>
          </a:p>
          <a:p>
            <a:r>
              <a:rPr lang="fr-FR" dirty="0" smtClean="0"/>
              <a:t>JMP </a:t>
            </a:r>
            <a:r>
              <a:rPr lang="fr-FR" dirty="0"/>
              <a:t>-7</a:t>
            </a:r>
          </a:p>
          <a:p>
            <a:r>
              <a:rPr lang="fr-FR" dirty="0" smtClean="0"/>
              <a:t>PRINT </a:t>
            </a:r>
            <a:r>
              <a:rPr lang="fr-FR" dirty="0"/>
              <a:t>DATA_RECORD_DONE</a:t>
            </a:r>
          </a:p>
          <a:p>
            <a:r>
              <a:rPr lang="fr-FR" dirty="0"/>
              <a:t>SEND_MESSAGE_2_CHARA </a:t>
            </a:r>
            <a:r>
              <a:rPr lang="fr-FR" dirty="0" smtClean="0"/>
              <a:t>OBSERVE_FRINGE_DATA_DONE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9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7144" y="779196"/>
            <a:ext cx="9686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6</a:t>
            </a:r>
            <a:r>
              <a:rPr lang="fr-FR" sz="2400" dirty="0" smtClean="0"/>
              <a:t>. OS: </a:t>
            </a:r>
            <a:r>
              <a:rPr lang="fr-FR" sz="2400" dirty="0" err="1" smtClean="0"/>
              <a:t>Scheduler</a:t>
            </a:r>
            <a:r>
              <a:rPr lang="fr-FR" sz="2400" dirty="0" smtClean="0"/>
              <a:t> and </a:t>
            </a:r>
            <a:r>
              <a:rPr lang="fr-FR" sz="2400" dirty="0" err="1" smtClean="0"/>
              <a:t>sequences</a:t>
            </a:r>
            <a:r>
              <a:rPr lang="fr-FR" sz="2400" dirty="0" smtClean="0"/>
              <a:t> - an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 : science data record </a:t>
            </a:r>
            <a:r>
              <a:rPr lang="fr-FR" sz="2400" dirty="0" err="1" smtClean="0"/>
              <a:t>sequence</a:t>
            </a:r>
            <a:endParaRPr lang="fr-FR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7664047" y="1286530"/>
            <a:ext cx="4265195" cy="5206547"/>
            <a:chOff x="2797794" y="5590835"/>
            <a:chExt cx="4265195" cy="3606219"/>
          </a:xfrm>
        </p:grpSpPr>
        <p:sp>
          <p:nvSpPr>
            <p:cNvPr id="16" name="Flèche droite 15"/>
            <p:cNvSpPr/>
            <p:nvPr/>
          </p:nvSpPr>
          <p:spPr>
            <a:xfrm>
              <a:off x="3845057" y="8933238"/>
              <a:ext cx="1288462" cy="13679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4155210" y="7678000"/>
              <a:ext cx="978308" cy="13688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" name="Organigramme : Processus 24"/>
            <p:cNvSpPr>
              <a:spLocks noChangeArrowheads="1"/>
            </p:cNvSpPr>
            <p:nvPr/>
          </p:nvSpPr>
          <p:spPr bwMode="auto">
            <a:xfrm>
              <a:off x="2814714" y="6181946"/>
              <a:ext cx="1809565" cy="463259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Optimize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flux injection  and close </a:t>
              </a:r>
              <a:r>
                <a:rPr lang="fr-FR" sz="1400" b="1" kern="12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TTT 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loop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Organigramme : Processus 25"/>
            <p:cNvSpPr>
              <a:spLocks noChangeArrowheads="1"/>
            </p:cNvSpPr>
            <p:nvPr/>
          </p:nvSpPr>
          <p:spPr bwMode="auto">
            <a:xfrm>
              <a:off x="2797796" y="5590835"/>
              <a:ext cx="1809565" cy="340918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Align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pupils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images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Organigramme : Processus 26"/>
            <p:cNvSpPr>
              <a:spLocks noChangeArrowheads="1"/>
            </p:cNvSpPr>
            <p:nvPr/>
          </p:nvSpPr>
          <p:spPr bwMode="auto">
            <a:xfrm>
              <a:off x="2797794" y="8258726"/>
              <a:ext cx="1809565" cy="335575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FRINGES record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Organigramme : Processus 29"/>
            <p:cNvSpPr>
              <a:spLocks noChangeArrowheads="1"/>
            </p:cNvSpPr>
            <p:nvPr/>
          </p:nvSpPr>
          <p:spPr bwMode="auto">
            <a:xfrm>
              <a:off x="2797795" y="6893312"/>
              <a:ext cx="1809565" cy="340918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NOFRINGES record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Organigramme : Alternative 30"/>
            <p:cNvSpPr>
              <a:spLocks noChangeArrowheads="1"/>
            </p:cNvSpPr>
            <p:nvPr/>
          </p:nvSpPr>
          <p:spPr bwMode="auto">
            <a:xfrm>
              <a:off x="3245423" y="8849242"/>
              <a:ext cx="914307" cy="304789"/>
            </a:xfrm>
            <a:prstGeom prst="flowChartAlternate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Ellipse 32"/>
            <p:cNvSpPr>
              <a:spLocks noChangeArrowheads="1"/>
            </p:cNvSpPr>
            <p:nvPr/>
          </p:nvSpPr>
          <p:spPr bwMode="auto">
            <a:xfrm>
              <a:off x="5135427" y="7375330"/>
              <a:ext cx="1476225" cy="74222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SPICA-FT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fringe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tracking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5133518" y="8806215"/>
              <a:ext cx="1929471" cy="390839"/>
            </a:xfrm>
            <a:prstGeom prst="ellipse">
              <a:avLst/>
            </a:prstGeom>
            <a:solidFill>
              <a:srgbClr val="ED7D3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RECORD_DONE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Organigramme : Données 34"/>
            <p:cNvSpPr>
              <a:spLocks noChangeArrowheads="1"/>
            </p:cNvSpPr>
            <p:nvPr/>
          </p:nvSpPr>
          <p:spPr bwMode="auto">
            <a:xfrm>
              <a:off x="2797794" y="7489454"/>
              <a:ext cx="1809566" cy="514331"/>
            </a:xfrm>
            <a:prstGeom prst="flowChartInputOutpu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Find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fringes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Start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tracking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1" name="Connecteur droit avec flèche 40"/>
            <p:cNvCxnSpPr>
              <a:stCxn id="26" idx="2"/>
              <a:endCxn id="25" idx="0"/>
            </p:cNvCxnSpPr>
            <p:nvPr/>
          </p:nvCxnSpPr>
          <p:spPr>
            <a:xfrm>
              <a:off x="3702579" y="5931753"/>
              <a:ext cx="16917" cy="250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25" idx="2"/>
              <a:endCxn id="30" idx="0"/>
            </p:cNvCxnSpPr>
            <p:nvPr/>
          </p:nvCxnSpPr>
          <p:spPr>
            <a:xfrm flipH="1">
              <a:off x="3702578" y="6645205"/>
              <a:ext cx="16918" cy="248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stCxn id="30" idx="2"/>
              <a:endCxn id="35" idx="1"/>
            </p:cNvCxnSpPr>
            <p:nvPr/>
          </p:nvCxnSpPr>
          <p:spPr>
            <a:xfrm flipH="1">
              <a:off x="3702577" y="7234229"/>
              <a:ext cx="1" cy="255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stCxn id="35" idx="4"/>
              <a:endCxn id="27" idx="0"/>
            </p:cNvCxnSpPr>
            <p:nvPr/>
          </p:nvCxnSpPr>
          <p:spPr>
            <a:xfrm>
              <a:off x="3702577" y="8003785"/>
              <a:ext cx="0" cy="254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stCxn id="27" idx="2"/>
              <a:endCxn id="31" idx="0"/>
            </p:cNvCxnSpPr>
            <p:nvPr/>
          </p:nvCxnSpPr>
          <p:spPr>
            <a:xfrm flipH="1">
              <a:off x="3702576" y="8594301"/>
              <a:ext cx="1" cy="254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147145" y="1281826"/>
            <a:ext cx="6464507" cy="5219641"/>
            <a:chOff x="147145" y="1549761"/>
            <a:chExt cx="6464507" cy="4041074"/>
          </a:xfrm>
        </p:grpSpPr>
        <p:sp>
          <p:nvSpPr>
            <p:cNvPr id="14" name="Flèche droite 13"/>
            <p:cNvSpPr/>
            <p:nvPr/>
          </p:nvSpPr>
          <p:spPr>
            <a:xfrm>
              <a:off x="1999343" y="4941740"/>
              <a:ext cx="978308" cy="13688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1999343" y="2882777"/>
              <a:ext cx="978308" cy="13688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4159730" y="3575884"/>
              <a:ext cx="978308" cy="136883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Organigramme : Alternative 18"/>
            <p:cNvSpPr>
              <a:spLocks noChangeArrowheads="1"/>
            </p:cNvSpPr>
            <p:nvPr/>
          </p:nvSpPr>
          <p:spPr bwMode="auto">
            <a:xfrm>
              <a:off x="3262342" y="1549761"/>
              <a:ext cx="914307" cy="304789"/>
            </a:xfrm>
            <a:prstGeom prst="flowChartAlternate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Organigramme : Données 19"/>
            <p:cNvSpPr>
              <a:spLocks noChangeArrowheads="1"/>
            </p:cNvSpPr>
            <p:nvPr/>
          </p:nvSpPr>
          <p:spPr bwMode="auto">
            <a:xfrm>
              <a:off x="2814715" y="2694082"/>
              <a:ext cx="1809565" cy="515235"/>
            </a:xfrm>
            <a:prstGeom prst="flowChartInputOutpu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record infos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CD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Organigramme : Processus 20"/>
            <p:cNvSpPr>
              <a:spLocks noChangeArrowheads="1"/>
            </p:cNvSpPr>
            <p:nvPr/>
          </p:nvSpPr>
          <p:spPr bwMode="auto">
            <a:xfrm>
              <a:off x="2814715" y="2103365"/>
              <a:ext cx="1809565" cy="340918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power and servers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Ellipse 21"/>
            <p:cNvSpPr>
              <a:spLocks noChangeArrowheads="1"/>
            </p:cNvSpPr>
            <p:nvPr/>
          </p:nvSpPr>
          <p:spPr bwMode="auto">
            <a:xfrm>
              <a:off x="998499" y="2615999"/>
              <a:ext cx="1274085" cy="670437"/>
            </a:xfrm>
            <a:prstGeom prst="ellipse">
              <a:avLst/>
            </a:prstGeom>
            <a:solidFill>
              <a:srgbClr val="ED7D3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 infos 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Config infos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Organigramme : Données 22"/>
            <p:cNvSpPr>
              <a:spLocks noChangeArrowheads="1"/>
            </p:cNvSpPr>
            <p:nvPr/>
          </p:nvSpPr>
          <p:spPr bwMode="auto">
            <a:xfrm>
              <a:off x="2814716" y="3456214"/>
              <a:ext cx="1809564" cy="376224"/>
            </a:xfrm>
            <a:prstGeom prst="flowChartInputOutpu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Initialize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Organigramme : Données 23"/>
            <p:cNvSpPr>
              <a:spLocks noChangeArrowheads="1"/>
            </p:cNvSpPr>
            <p:nvPr/>
          </p:nvSpPr>
          <p:spPr bwMode="auto">
            <a:xfrm>
              <a:off x="2814714" y="4678973"/>
              <a:ext cx="1809565" cy="659954"/>
            </a:xfrm>
            <a:prstGeom prst="flowChartInputOutpu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Wait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for CHARA to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locked</a:t>
              </a: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star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Ellipse 27"/>
            <p:cNvSpPr>
              <a:spLocks noChangeArrowheads="1"/>
            </p:cNvSpPr>
            <p:nvPr/>
          </p:nvSpPr>
          <p:spPr bwMode="auto">
            <a:xfrm>
              <a:off x="147145" y="4787998"/>
              <a:ext cx="2125440" cy="441903"/>
            </a:xfrm>
            <a:prstGeom prst="ellipse">
              <a:avLst/>
            </a:prstGeom>
            <a:solidFill>
              <a:srgbClr val="ED7D3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STAR_ACQUIRED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Organigramme : Processus 28"/>
            <p:cNvSpPr>
              <a:spLocks noChangeArrowheads="1"/>
            </p:cNvSpPr>
            <p:nvPr/>
          </p:nvSpPr>
          <p:spPr bwMode="auto">
            <a:xfrm>
              <a:off x="2814715" y="4079334"/>
              <a:ext cx="1809565" cy="347731"/>
            </a:xfrm>
            <a:prstGeom prst="flowChartProcess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DARK record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Ellipse 31"/>
            <p:cNvSpPr>
              <a:spLocks noChangeArrowheads="1"/>
            </p:cNvSpPr>
            <p:nvPr/>
          </p:nvSpPr>
          <p:spPr bwMode="auto">
            <a:xfrm>
              <a:off x="5135427" y="3324903"/>
              <a:ext cx="1476225" cy="63884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Initialize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SPICA-FT</a:t>
              </a:r>
              <a:endPara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Connecteur droit avec flèche 35"/>
            <p:cNvCxnSpPr>
              <a:stCxn id="21" idx="2"/>
              <a:endCxn id="20" idx="1"/>
            </p:cNvCxnSpPr>
            <p:nvPr/>
          </p:nvCxnSpPr>
          <p:spPr>
            <a:xfrm>
              <a:off x="3719498" y="2444282"/>
              <a:ext cx="0" cy="249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3717361" y="3209318"/>
              <a:ext cx="0" cy="249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3702579" y="3848161"/>
              <a:ext cx="0" cy="249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29" idx="2"/>
              <a:endCxn id="24" idx="1"/>
            </p:cNvCxnSpPr>
            <p:nvPr/>
          </p:nvCxnSpPr>
          <p:spPr>
            <a:xfrm flipH="1">
              <a:off x="3719497" y="4427065"/>
              <a:ext cx="1" cy="2519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24" idx="4"/>
            </p:cNvCxnSpPr>
            <p:nvPr/>
          </p:nvCxnSpPr>
          <p:spPr>
            <a:xfrm flipH="1">
              <a:off x="3717361" y="5338927"/>
              <a:ext cx="2136" cy="2519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19" idx="2"/>
              <a:endCxn id="21" idx="0"/>
            </p:cNvCxnSpPr>
            <p:nvPr/>
          </p:nvCxnSpPr>
          <p:spPr>
            <a:xfrm>
              <a:off x="3719496" y="1854550"/>
              <a:ext cx="2" cy="248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2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296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7. SPICA-VIS messages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0060"/>
              </p:ext>
            </p:extLst>
          </p:nvPr>
        </p:nvGraphicFramePr>
        <p:xfrm>
          <a:off x="3289737" y="2809298"/>
          <a:ext cx="5612525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5350">
                  <a:extLst>
                    <a:ext uri="{9D8B030D-6E8A-4147-A177-3AD203B41FA5}">
                      <a16:colId xmlns:a16="http://schemas.microsoft.com/office/drawing/2014/main" val="3250465504"/>
                    </a:ext>
                  </a:extLst>
                </a:gridCol>
                <a:gridCol w="1447175">
                  <a:extLst>
                    <a:ext uri="{9D8B030D-6E8A-4147-A177-3AD203B41FA5}">
                      <a16:colId xmlns:a16="http://schemas.microsoft.com/office/drawing/2014/main" val="310712915"/>
                    </a:ext>
                  </a:extLst>
                </a:gridCol>
              </a:tblGrid>
              <a:tr h="84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CHARA message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Direction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5601875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ASTROMOD_SET_STAR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From CD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4356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ASTROMOD_SET_ACTIVE_SCOPES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From CD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53389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ASTROMOD_SET_REFERENCE_CART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From CD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7181485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ASTROMOD_SET_OBS_WAVELENGTH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From CD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813897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OBSERVE_PI_NAME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From CD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9698333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OBSERVE_PROGRAM_NAME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From</a:t>
                      </a:r>
                      <a:r>
                        <a:rPr lang="fr-FR" sz="2000" dirty="0">
                          <a:effectLst/>
                        </a:rPr>
                        <a:t> CD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2751395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OBSERVE_OBJECT_TYPE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From</a:t>
                      </a:r>
                      <a:r>
                        <a:rPr lang="fr-FR" sz="2000" dirty="0">
                          <a:effectLst/>
                        </a:rPr>
                        <a:t> CD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440095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OBSERVE_STAR_ACQUIRED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From</a:t>
                      </a:r>
                      <a:r>
                        <a:rPr lang="fr-FR" sz="2000" dirty="0">
                          <a:effectLst/>
                        </a:rPr>
                        <a:t> CD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643114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OBSERVE_FRINGES_FOUND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From</a:t>
                      </a:r>
                      <a:r>
                        <a:rPr lang="fr-FR" sz="2000" dirty="0">
                          <a:effectLst/>
                        </a:rPr>
                        <a:t> CD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414385"/>
                  </a:ext>
                </a:extLst>
              </a:tr>
              <a:tr h="283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OBSERVE_FRINGES_DATA_DONE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To CD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140677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02651" y="1339242"/>
            <a:ext cx="986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Use of CHARA messages to talk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CHARA modules (</a:t>
            </a:r>
            <a:r>
              <a:rPr lang="fr-FR" sz="2000" dirty="0" err="1" smtClean="0"/>
              <a:t>mainly</a:t>
            </a:r>
            <a:r>
              <a:rPr lang="fr-FR" sz="2000" dirty="0" smtClean="0"/>
              <a:t> CD)</a:t>
            </a:r>
          </a:p>
          <a:p>
            <a:r>
              <a:rPr lang="fr-FR" sz="2000" dirty="0" err="1" smtClean="0"/>
              <a:t>Need</a:t>
            </a:r>
            <a:r>
              <a:rPr lang="fr-FR" sz="2000" dirty="0" smtClean="0"/>
              <a:t> of </a:t>
            </a:r>
            <a:r>
              <a:rPr lang="fr-FR" sz="2000" dirty="0" err="1" smtClean="0"/>
              <a:t>creating</a:t>
            </a:r>
            <a:r>
              <a:rPr lang="fr-FR" sz="2000" dirty="0" smtClean="0"/>
              <a:t>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new messages 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to SPICA-VIS </a:t>
            </a:r>
            <a:r>
              <a:rPr lang="fr-FR" sz="2000" dirty="0" err="1" smtClean="0"/>
              <a:t>operations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Example</a:t>
            </a:r>
            <a:r>
              <a:rPr lang="fr-FR" sz="2000" dirty="0" smtClean="0"/>
              <a:t> of </a:t>
            </a:r>
            <a:r>
              <a:rPr lang="fr-FR" sz="2000" dirty="0" err="1" smtClean="0"/>
              <a:t>existing</a:t>
            </a:r>
            <a:r>
              <a:rPr lang="fr-FR" sz="2000" dirty="0" smtClean="0"/>
              <a:t> messages </a:t>
            </a:r>
            <a:r>
              <a:rPr lang="fr-FR" sz="2000" dirty="0" err="1" smtClean="0"/>
              <a:t>that</a:t>
            </a:r>
            <a:r>
              <a:rPr lang="fr-FR" sz="2000" dirty="0" smtClean="0"/>
              <a:t> OS </a:t>
            </a:r>
            <a:r>
              <a:rPr lang="fr-FR" sz="2000" dirty="0" err="1" smtClean="0"/>
              <a:t>would</a:t>
            </a:r>
            <a:r>
              <a:rPr lang="fr-FR" sz="2000" dirty="0" smtClean="0"/>
              <a:t> use</a:t>
            </a:r>
          </a:p>
        </p:txBody>
      </p:sp>
    </p:spTree>
    <p:extLst>
      <p:ext uri="{BB962C8B-B14F-4D97-AF65-F5344CB8AC3E}">
        <p14:creationId xmlns:p14="http://schemas.microsoft.com/office/powerpoint/2010/main" val="42084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768054"/>
            <a:ext cx="638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1. General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and architecture (</a:t>
            </a:r>
            <a:r>
              <a:rPr lang="fr-FR" sz="2400" dirty="0" err="1" smtClean="0"/>
              <a:t>continued</a:t>
            </a:r>
            <a:r>
              <a:rPr lang="fr-FR" sz="2400" smtClean="0"/>
              <a:t>)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88057" y="1486669"/>
            <a:ext cx="9869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F0"/>
                </a:solidFill>
              </a:rPr>
              <a:t>SPICA-VIS </a:t>
            </a:r>
            <a:r>
              <a:rPr lang="fr-FR" sz="2000" b="1" dirty="0">
                <a:solidFill>
                  <a:srgbClr val="00B0F0"/>
                </a:solidFill>
              </a:rPr>
              <a:t>Instrument Control Software (ICS) </a:t>
            </a:r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 smtClean="0"/>
              <a:t>- ICS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implemented</a:t>
            </a:r>
            <a:r>
              <a:rPr lang="fr-FR" sz="2000" dirty="0" smtClean="0"/>
              <a:t> as CHARA client/server applications (one per group of </a:t>
            </a:r>
            <a:r>
              <a:rPr lang="fr-FR" sz="2000" dirty="0" err="1" smtClean="0"/>
              <a:t>devices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Each</a:t>
            </a:r>
            <a:r>
              <a:rPr lang="fr-FR" sz="2000" dirty="0" smtClean="0"/>
              <a:t> server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registered</a:t>
            </a:r>
            <a:r>
              <a:rPr lang="fr-FR" sz="2000" dirty="0" smtClean="0"/>
              <a:t> to CHARA </a:t>
            </a:r>
            <a:r>
              <a:rPr lang="fr-FR" sz="2000" dirty="0" err="1" smtClean="0"/>
              <a:t>sockman</a:t>
            </a:r>
            <a:endParaRPr lang="fr-FR" sz="2000" dirty="0"/>
          </a:p>
          <a:p>
            <a:r>
              <a:rPr lang="fr-FR" sz="2000" dirty="0" smtClean="0"/>
              <a:t>- An engineering GUI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application</a:t>
            </a:r>
          </a:p>
          <a:p>
            <a:r>
              <a:rPr lang="fr-FR" sz="2000" dirty="0" smtClean="0"/>
              <a:t>- Power control of </a:t>
            </a:r>
            <a:r>
              <a:rPr lang="fr-FR" sz="2000" dirty="0" err="1" smtClean="0"/>
              <a:t>each</a:t>
            </a:r>
            <a:r>
              <a:rPr lang="fr-FR" sz="2000" dirty="0" smtClean="0"/>
              <a:t> group of </a:t>
            </a:r>
            <a:r>
              <a:rPr lang="fr-FR" sz="2000" dirty="0" err="1" smtClean="0"/>
              <a:t>devices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remote</a:t>
            </a:r>
            <a:r>
              <a:rPr lang="fr-FR" sz="2000" dirty="0" smtClean="0"/>
              <a:t> </a:t>
            </a:r>
            <a:r>
              <a:rPr lang="fr-FR" sz="2000" dirty="0" err="1" smtClean="0"/>
              <a:t>controlled</a:t>
            </a:r>
            <a:r>
              <a:rPr lang="fr-FR" sz="2000" dirty="0" smtClean="0"/>
              <a:t> switches (power server)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B0F0"/>
                </a:solidFill>
              </a:rPr>
              <a:t>SPICA-VIS </a:t>
            </a:r>
            <a:r>
              <a:rPr lang="fr-FR" sz="2000" b="1" dirty="0" err="1" smtClean="0">
                <a:solidFill>
                  <a:srgbClr val="00B0F0"/>
                </a:solidFill>
              </a:rPr>
              <a:t>Observing</a:t>
            </a:r>
            <a:r>
              <a:rPr lang="fr-FR" sz="2000" b="1" dirty="0" smtClean="0">
                <a:solidFill>
                  <a:srgbClr val="00B0F0"/>
                </a:solidFill>
              </a:rPr>
              <a:t> Software (OS) 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Registers</a:t>
            </a:r>
            <a:r>
              <a:rPr lang="fr-FR" sz="2000" dirty="0" smtClean="0"/>
              <a:t> on CD messages</a:t>
            </a:r>
          </a:p>
          <a:p>
            <a:r>
              <a:rPr lang="fr-FR" sz="2000" dirty="0" smtClean="0"/>
              <a:t>- 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able to </a:t>
            </a:r>
            <a:r>
              <a:rPr lang="fr-FR" sz="2000" dirty="0" err="1" smtClean="0"/>
              <a:t>run</a:t>
            </a:r>
            <a:r>
              <a:rPr lang="fr-FR" sz="2000" dirty="0" smtClean="0"/>
              <a:t> on local control network or on </a:t>
            </a:r>
            <a:r>
              <a:rPr lang="fr-FR" sz="2000" dirty="0" err="1" smtClean="0"/>
              <a:t>Remote</a:t>
            </a:r>
            <a:r>
              <a:rPr lang="fr-FR" sz="2000" dirty="0" smtClean="0"/>
              <a:t> </a:t>
            </a:r>
            <a:r>
              <a:rPr lang="fr-FR" sz="2000" dirty="0" err="1" smtClean="0"/>
              <a:t>Observing</a:t>
            </a:r>
            <a:r>
              <a:rPr lang="fr-FR" sz="2000" dirty="0" smtClean="0"/>
              <a:t> </a:t>
            </a:r>
            <a:r>
              <a:rPr lang="fr-FR" sz="2000" dirty="0"/>
              <a:t>F</a:t>
            </a:r>
            <a:r>
              <a:rPr lang="fr-FR" sz="2000" dirty="0" smtClean="0"/>
              <a:t>acility in Atlanta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dirty="0"/>
              <a:t>Use of standard CHARA </a:t>
            </a:r>
            <a:r>
              <a:rPr lang="fr-FR" sz="2000" dirty="0" err="1"/>
              <a:t>library</a:t>
            </a:r>
            <a:r>
              <a:rPr lang="fr-FR" sz="2000" dirty="0"/>
              <a:t> and </a:t>
            </a:r>
            <a:r>
              <a:rPr lang="fr-FR" sz="2000" dirty="0" err="1"/>
              <a:t>general</a:t>
            </a:r>
            <a:r>
              <a:rPr lang="fr-FR" sz="2000" dirty="0"/>
              <a:t> </a:t>
            </a:r>
            <a:r>
              <a:rPr lang="fr-FR" sz="2000" dirty="0" err="1"/>
              <a:t>encoding</a:t>
            </a:r>
            <a:r>
              <a:rPr lang="fr-FR" sz="2000" dirty="0"/>
              <a:t> </a:t>
            </a:r>
            <a:r>
              <a:rPr lang="fr-FR" sz="2000" dirty="0" err="1" smtClean="0"/>
              <a:t>principles</a:t>
            </a:r>
            <a:r>
              <a:rPr lang="fr-FR" sz="2000" dirty="0" smtClean="0"/>
              <a:t> :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Based</a:t>
            </a:r>
            <a:r>
              <a:rPr lang="fr-FR" sz="2000" dirty="0"/>
              <a:t> on C </a:t>
            </a:r>
            <a:r>
              <a:rPr lang="fr-FR" sz="2000" dirty="0" err="1"/>
              <a:t>language</a:t>
            </a:r>
            <a:r>
              <a:rPr lang="fr-FR" sz="2000" dirty="0"/>
              <a:t> and GTK </a:t>
            </a:r>
            <a:r>
              <a:rPr lang="fr-FR" sz="2000" dirty="0" err="1"/>
              <a:t>toolkit</a:t>
            </a:r>
            <a:endParaRPr lang="fr-FR" sz="2000" dirty="0"/>
          </a:p>
          <a:p>
            <a:r>
              <a:rPr lang="fr-FR" sz="2000" dirty="0"/>
              <a:t>- Use of CHARA messages architecture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11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-57288" y="746621"/>
            <a:ext cx="675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ICS: Active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– </a:t>
            </a:r>
            <a:r>
              <a:rPr lang="fr-FR" sz="2400" dirty="0" err="1" smtClean="0"/>
              <a:t>Periscope</a:t>
            </a:r>
            <a:r>
              <a:rPr lang="fr-FR" sz="2400" dirty="0" smtClean="0"/>
              <a:t> and injection table</a:t>
            </a:r>
            <a:endParaRPr lang="fr-FR" sz="2400" dirty="0"/>
          </a:p>
        </p:txBody>
      </p:sp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83623"/>
            <a:ext cx="9522372" cy="5263984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5"/>
          <a:srcRect b="12967"/>
          <a:stretch/>
        </p:blipFill>
        <p:spPr bwMode="auto">
          <a:xfrm>
            <a:off x="8180101" y="746621"/>
            <a:ext cx="4387215" cy="287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 vers le haut 2"/>
          <p:cNvSpPr/>
          <p:nvPr/>
        </p:nvSpPr>
        <p:spPr>
          <a:xfrm rot="6020449">
            <a:off x="3000429" y="3184129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haut 13"/>
          <p:cNvSpPr/>
          <p:nvPr/>
        </p:nvSpPr>
        <p:spPr>
          <a:xfrm rot="5668126">
            <a:off x="1913289" y="3531495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haut 15"/>
          <p:cNvSpPr/>
          <p:nvPr/>
        </p:nvSpPr>
        <p:spPr>
          <a:xfrm rot="7255155">
            <a:off x="6049342" y="3799146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 rot="16200000">
            <a:off x="3480173" y="2152996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haut 17"/>
          <p:cNvSpPr/>
          <p:nvPr/>
        </p:nvSpPr>
        <p:spPr>
          <a:xfrm rot="11030228">
            <a:off x="6868048" y="4483330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haut 18"/>
          <p:cNvSpPr/>
          <p:nvPr/>
        </p:nvSpPr>
        <p:spPr>
          <a:xfrm rot="14485206">
            <a:off x="7937786" y="3698617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 rot="6325063">
            <a:off x="9012306" y="904430"/>
            <a:ext cx="484632" cy="97840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 rot="14214865">
            <a:off x="10081283" y="2381348"/>
            <a:ext cx="484632" cy="82268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 rot="14214865">
            <a:off x="10558208" y="918371"/>
            <a:ext cx="484632" cy="82268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-57288" y="746621"/>
            <a:ext cx="766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Active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– </a:t>
            </a:r>
            <a:r>
              <a:rPr lang="fr-FR" sz="2400" dirty="0" err="1" smtClean="0"/>
              <a:t>Periscope</a:t>
            </a:r>
            <a:r>
              <a:rPr lang="fr-FR" sz="2400" dirty="0" smtClean="0"/>
              <a:t> and injection table (</a:t>
            </a:r>
            <a:r>
              <a:rPr lang="fr-FR" sz="2400" dirty="0" err="1" smtClean="0"/>
              <a:t>continued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4" name="Image 13"/>
          <p:cNvPicPr/>
          <p:nvPr/>
        </p:nvPicPr>
        <p:blipFill rotWithShape="1">
          <a:blip r:embed="rId4"/>
          <a:srcRect b="12967"/>
          <a:stretch/>
        </p:blipFill>
        <p:spPr bwMode="auto">
          <a:xfrm>
            <a:off x="-885786" y="1588330"/>
            <a:ext cx="6222775" cy="4189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13436" r="12562" b="35903"/>
          <a:stretch/>
        </p:blipFill>
        <p:spPr bwMode="auto">
          <a:xfrm>
            <a:off x="6002917" y="1384118"/>
            <a:ext cx="2875072" cy="183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54" y="1296730"/>
            <a:ext cx="2336746" cy="20679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108458" y="1511706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+</a:t>
            </a:r>
            <a:endParaRPr lang="fr-FR" sz="8800" b="1" dirty="0"/>
          </a:p>
        </p:txBody>
      </p:sp>
      <p:sp>
        <p:nvSpPr>
          <p:cNvPr id="16" name="Flèche droite 15"/>
          <p:cNvSpPr/>
          <p:nvPr/>
        </p:nvSpPr>
        <p:spPr>
          <a:xfrm rot="630359">
            <a:off x="1329259" y="4078011"/>
            <a:ext cx="5290446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20834356">
            <a:off x="1284365" y="2362895"/>
            <a:ext cx="4744631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586422" y="4225217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+</a:t>
            </a:r>
            <a:endParaRPr lang="fr-FR" sz="88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42" y="4041056"/>
            <a:ext cx="2704562" cy="18557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216378" y="3185035"/>
            <a:ext cx="248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Custom rotation stage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807266" y="3189274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Lin engineering R256</a:t>
            </a: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464241" y="5796861"/>
            <a:ext cx="2295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Custom tip-tilt stage</a:t>
            </a:r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Picomotors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906179" y="5990245"/>
            <a:ext cx="168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Newport 8740</a:t>
            </a:r>
            <a:endParaRPr lang="fr-FR" sz="2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90" y="4085116"/>
            <a:ext cx="1720109" cy="17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-57288" y="746621"/>
            <a:ext cx="766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Active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– </a:t>
            </a:r>
            <a:r>
              <a:rPr lang="fr-FR" sz="2400" dirty="0" err="1" smtClean="0"/>
              <a:t>Periscope</a:t>
            </a:r>
            <a:r>
              <a:rPr lang="fr-FR" sz="2400" dirty="0" smtClean="0"/>
              <a:t> and injection table (</a:t>
            </a:r>
            <a:r>
              <a:rPr lang="fr-FR" sz="2400" dirty="0" err="1" smtClean="0"/>
              <a:t>continued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-4457612" y="1216676"/>
            <a:ext cx="9635059" cy="5333547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 rot="18963206">
            <a:off x="2711154" y="2544091"/>
            <a:ext cx="3800914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991475" y="1148428"/>
            <a:ext cx="293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Custom rotation stage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360269" y="1144668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Lin engineering R256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926253" y="99077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+</a:t>
            </a:r>
            <a:endParaRPr lang="fr-FR" sz="4400" b="1" dirty="0"/>
          </a:p>
        </p:txBody>
      </p:sp>
      <p:sp>
        <p:nvSpPr>
          <p:cNvPr id="25" name="Flèche droite 24"/>
          <p:cNvSpPr/>
          <p:nvPr/>
        </p:nvSpPr>
        <p:spPr>
          <a:xfrm rot="20138734">
            <a:off x="2335426" y="3968972"/>
            <a:ext cx="3860144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612949" y="2135000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+</a:t>
            </a:r>
            <a:endParaRPr lang="fr-FR" sz="8800" b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69" y="1950839"/>
            <a:ext cx="2704562" cy="185579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9932706" y="3900028"/>
            <a:ext cx="168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Newport 8740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9219"/>
            <a:ext cx="2209938" cy="204050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315204" y="3888456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Newport 8814 (TBC)</a:t>
            </a:r>
            <a:endParaRPr lang="fr-FR" sz="2000" dirty="0"/>
          </a:p>
        </p:txBody>
      </p:sp>
      <p:sp>
        <p:nvSpPr>
          <p:cNvPr id="33" name="Flèche droite 32"/>
          <p:cNvSpPr/>
          <p:nvPr/>
        </p:nvSpPr>
        <p:spPr>
          <a:xfrm rot="246971">
            <a:off x="2637731" y="5435968"/>
            <a:ext cx="3354829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8963206">
            <a:off x="2711155" y="2544092"/>
            <a:ext cx="3800914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693631" y="6143302"/>
            <a:ext cx="130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PI </a:t>
            </a:r>
            <a:r>
              <a:rPr lang="fr-FR" sz="2000" dirty="0" err="1" smtClean="0"/>
              <a:t>piezo</a:t>
            </a:r>
            <a:r>
              <a:rPr lang="fr-FR" sz="2000" dirty="0" smtClean="0"/>
              <a:t> TT</a:t>
            </a:r>
            <a:endParaRPr lang="fr-FR" sz="2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0102447" y="6143302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DNA cube</a:t>
            </a:r>
            <a:endParaRPr lang="fr-FR" sz="2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8614065" y="4611743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+</a:t>
            </a:r>
            <a:endParaRPr lang="fr-FR" sz="8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51" y="4508026"/>
            <a:ext cx="2343302" cy="16952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49" y="4525864"/>
            <a:ext cx="2222730" cy="16752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8963539">
            <a:off x="6769870" y="2478828"/>
            <a:ext cx="114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TBC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-57288" y="746621"/>
            <a:ext cx="766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Active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– </a:t>
            </a:r>
            <a:r>
              <a:rPr lang="fr-FR" sz="2400" dirty="0" err="1" smtClean="0"/>
              <a:t>Periscope</a:t>
            </a:r>
            <a:r>
              <a:rPr lang="fr-FR" sz="2400" dirty="0" smtClean="0"/>
              <a:t> and injection table (</a:t>
            </a:r>
            <a:r>
              <a:rPr lang="fr-FR" sz="2400" dirty="0" err="1" smtClean="0"/>
              <a:t>continued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687716" y="1118795"/>
            <a:ext cx="9672890" cy="54314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2" y="1403256"/>
            <a:ext cx="2264212" cy="17285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" y="1792291"/>
            <a:ext cx="2933141" cy="1314450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004641">
            <a:off x="5911456" y="2972418"/>
            <a:ext cx="4351358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526388">
            <a:off x="6082294" y="2134806"/>
            <a:ext cx="3800914" cy="2944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924545" y="1806161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/>
              <a:t>+</a:t>
            </a:r>
            <a:endParaRPr lang="fr-FR" sz="8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57" y="3778106"/>
            <a:ext cx="1200150" cy="2095500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 rot="21228720">
            <a:off x="4287922" y="4368212"/>
            <a:ext cx="5595938" cy="294413"/>
          </a:xfrm>
          <a:prstGeom prst="rightArrow">
            <a:avLst>
              <a:gd name="adj1" fmla="val 5236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856771" y="3103664"/>
            <a:ext cx="229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Newport SMC100PP</a:t>
            </a:r>
            <a:endParaRPr lang="fr-FR" sz="2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04605" y="3103664"/>
            <a:ext cx="198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Newport MFA-PP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378962" y="5831357"/>
            <a:ext cx="230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Thorlabs</a:t>
            </a:r>
            <a:r>
              <a:rPr lang="fr-FR" sz="2000" dirty="0" smtClean="0"/>
              <a:t> MFF101/M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53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-16778" y="696286"/>
            <a:ext cx="357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2. Active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: </a:t>
            </a:r>
            <a:r>
              <a:rPr lang="fr-FR" sz="2400" dirty="0" err="1" smtClean="0"/>
              <a:t>summary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58569"/>
              </p:ext>
            </p:extLst>
          </p:nvPr>
        </p:nvGraphicFramePr>
        <p:xfrm>
          <a:off x="0" y="1270069"/>
          <a:ext cx="9659007" cy="5152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654">
                  <a:extLst>
                    <a:ext uri="{9D8B030D-6E8A-4147-A177-3AD203B41FA5}">
                      <a16:colId xmlns:a16="http://schemas.microsoft.com/office/drawing/2014/main" val="164610726"/>
                    </a:ext>
                  </a:extLst>
                </a:gridCol>
                <a:gridCol w="1064029">
                  <a:extLst>
                    <a:ext uri="{9D8B030D-6E8A-4147-A177-3AD203B41FA5}">
                      <a16:colId xmlns:a16="http://schemas.microsoft.com/office/drawing/2014/main" val="2086365373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5066497"/>
                    </a:ext>
                  </a:extLst>
                </a:gridCol>
                <a:gridCol w="1878677">
                  <a:extLst>
                    <a:ext uri="{9D8B030D-6E8A-4147-A177-3AD203B41FA5}">
                      <a16:colId xmlns:a16="http://schemas.microsoft.com/office/drawing/2014/main" val="2401262170"/>
                    </a:ext>
                  </a:extLst>
                </a:gridCol>
                <a:gridCol w="1637606">
                  <a:extLst>
                    <a:ext uri="{9D8B030D-6E8A-4147-A177-3AD203B41FA5}">
                      <a16:colId xmlns:a16="http://schemas.microsoft.com/office/drawing/2014/main" val="2321002239"/>
                    </a:ext>
                  </a:extLst>
                </a:gridCol>
                <a:gridCol w="1903270">
                  <a:extLst>
                    <a:ext uri="{9D8B030D-6E8A-4147-A177-3AD203B41FA5}">
                      <a16:colId xmlns:a16="http://schemas.microsoft.com/office/drawing/2014/main" val="3512535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Modules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Motors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Type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Controller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429114533"/>
                  </a:ext>
                </a:extLst>
              </a:tr>
              <a:tr h="266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SFO (SPICA Feeding Optics)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FOP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DC motor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VEGA controller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spica_periscope_server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62001278"/>
                  </a:ext>
                </a:extLst>
              </a:tr>
              <a:tr h="501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SFO (SPICA Feeding Optics)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TT-n</a:t>
                      </a:r>
                      <a:r>
                        <a:rPr lang="fr-FR" sz="1400" b="1" baseline="0" dirty="0" smtClean="0">
                          <a:effectLst/>
                        </a:rPr>
                        <a:t> / </a:t>
                      </a:r>
                      <a:r>
                        <a:rPr lang="en-US" sz="1400" b="1" dirty="0" smtClean="0">
                          <a:effectLst/>
                        </a:rPr>
                        <a:t>TP-n</a:t>
                      </a:r>
                      <a:endParaRPr lang="fr-FR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n∈[1,6]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Custom TT stage</a:t>
                      </a:r>
                      <a:r>
                        <a:rPr lang="fr-FR" sz="14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4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baseline="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Picomotors</a:t>
                      </a:r>
                      <a:endParaRPr lang="en-US" sz="1400" b="1" dirty="0" smtClean="0">
                        <a:effectLst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Newport 8742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spica_ip-ctrl_server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665445395"/>
                  </a:ext>
                </a:extLst>
              </a:tr>
              <a:tr h="597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PDC (Polarization Delay Compensator)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PDC-n</a:t>
                      </a:r>
                      <a:endParaRPr lang="fr-FR" sz="14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n∈[2,6]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Rotation Stage with Stepper Motor 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R256 – Lin Engineering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spica_pdc_server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99728093"/>
                  </a:ext>
                </a:extLst>
              </a:tr>
              <a:tr h="50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ADC (Atmospheric Dispersion </a:t>
                      </a:r>
                      <a:r>
                        <a:rPr lang="en-US" sz="1400" b="1" dirty="0" smtClean="0">
                          <a:effectLst/>
                        </a:rPr>
                        <a:t>Compensator)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AF-n / AS-n</a:t>
                      </a:r>
                      <a:endParaRPr lang="fr-FR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n∈[1,6]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Rotation Stage with Stepper Motor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R256 – Lin Engineering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spica_adc_server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352691135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BAS (Beam Adjustment System)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PH-n</a:t>
                      </a:r>
                      <a:r>
                        <a:rPr lang="fr-FR" sz="1400" b="1" baseline="0" dirty="0" smtClean="0">
                          <a:effectLst/>
                        </a:rPr>
                        <a:t> / </a:t>
                      </a:r>
                      <a:r>
                        <a:rPr lang="en-US" sz="1400" b="1" dirty="0" smtClean="0">
                          <a:effectLst/>
                        </a:rPr>
                        <a:t>PV-n</a:t>
                      </a:r>
                      <a:endParaRPr lang="fr-FR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n∈[1,6]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Newport </a:t>
                      </a:r>
                      <a:r>
                        <a:rPr lang="en-US" sz="1400" b="1" dirty="0" smtClean="0">
                          <a:effectLst/>
                        </a:rPr>
                        <a:t>8814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(TBC)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Newport 8742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</a:t>
                      </a:r>
                      <a:r>
                        <a:rPr lang="en-US" sz="1400" b="1" dirty="0">
                          <a:effectLst/>
                        </a:rPr>
                        <a:t>_ </a:t>
                      </a:r>
                      <a:r>
                        <a:rPr lang="en-US" sz="1400" b="1" dirty="0" err="1">
                          <a:effectLst/>
                        </a:rPr>
                        <a:t>ip</a:t>
                      </a:r>
                      <a:r>
                        <a:rPr lang="en-US" sz="1400" b="1" dirty="0">
                          <a:effectLst/>
                        </a:rPr>
                        <a:t>-ctrl 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36869114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BAS (Beam Adjustment System)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FT-n</a:t>
                      </a:r>
                      <a:r>
                        <a:rPr lang="fr-FR" sz="1400" b="1" baseline="0" dirty="0" smtClean="0">
                          <a:effectLst/>
                        </a:rPr>
                        <a:t> / </a:t>
                      </a:r>
                      <a:r>
                        <a:rPr lang="en-US" sz="1400" b="1" dirty="0" smtClean="0">
                          <a:effectLst/>
                        </a:rPr>
                        <a:t>FP-n</a:t>
                      </a:r>
                      <a:endParaRPr lang="fr-FR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n∈[1,6]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PI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DNA Cube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spica_tt-tracker_server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1510137042"/>
                  </a:ext>
                </a:extLst>
              </a:tr>
              <a:tr h="404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SFI (Spatial Filter Input mode)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DL-n</a:t>
                      </a:r>
                      <a:endParaRPr lang="fr-FR" sz="14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n∈[2,6]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Newport MFA-PP 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Newport SMC100PP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spica_delayline_server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4261433474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BSL (Beam Selector)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SH-n</a:t>
                      </a:r>
                      <a:endParaRPr lang="fr-FR" sz="14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n∈[1,6]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Thorlabs</a:t>
                      </a:r>
                      <a:r>
                        <a:rPr lang="fr-FR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MFF101/M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spica_shutter_server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287917172"/>
                  </a:ext>
                </a:extLst>
              </a:tr>
              <a:tr h="299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BCS (Beam Control System)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BCC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Newport MFA-PP 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Newport SMC100PP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spica_ipdet_server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242474697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DIS (Dispersion System)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grating</a:t>
                      </a:r>
                      <a:endParaRPr lang="fr-FR" sz="1400" b="1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wavelength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 (3)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TBD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TBD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TBD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spica_grating_server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435354381"/>
                  </a:ext>
                </a:extLst>
              </a:tr>
              <a:tr h="316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FBI (</a:t>
                      </a: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Fiber</a:t>
                      </a: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 Back Illumination)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FBI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TBD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TBD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spica_power_server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46955323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675670" y="2486659"/>
            <a:ext cx="25163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motors</a:t>
            </a:r>
            <a:r>
              <a:rPr lang="fr-FR" dirty="0" smtClean="0"/>
              <a:t>:</a:t>
            </a:r>
          </a:p>
          <a:p>
            <a:r>
              <a:rPr lang="fr-FR" dirty="0" smtClean="0"/>
              <a:t>Injection table: 60</a:t>
            </a:r>
          </a:p>
          <a:p>
            <a:r>
              <a:rPr lang="fr-FR" dirty="0" err="1" smtClean="0"/>
              <a:t>Spectrograph</a:t>
            </a:r>
            <a:r>
              <a:rPr lang="fr-FR" dirty="0" smtClean="0"/>
              <a:t>: 3 (or 4)</a:t>
            </a:r>
          </a:p>
          <a:p>
            <a:endParaRPr lang="fr-FR" dirty="0"/>
          </a:p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 smtClean="0"/>
              <a:t>- 2 cameras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Retrofeed</a:t>
            </a:r>
            <a:r>
              <a:rPr lang="fr-FR" dirty="0" smtClean="0"/>
              <a:t> source</a:t>
            </a:r>
          </a:p>
          <a:p>
            <a:r>
              <a:rPr lang="fr-FR" dirty="0" smtClean="0"/>
              <a:t>- Spectral source(s)</a:t>
            </a:r>
          </a:p>
        </p:txBody>
      </p:sp>
    </p:spTree>
    <p:extLst>
      <p:ext uri="{BB962C8B-B14F-4D97-AF65-F5344CB8AC3E}">
        <p14:creationId xmlns:p14="http://schemas.microsoft.com/office/powerpoint/2010/main" val="12747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757463"/>
            <a:ext cx="437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3. ICS: </a:t>
            </a:r>
            <a:r>
              <a:rPr lang="fr-FR" sz="2400" dirty="0" err="1" smtClean="0"/>
              <a:t>Low-level</a:t>
            </a:r>
            <a:r>
              <a:rPr lang="fr-FR" sz="2400" dirty="0" smtClean="0"/>
              <a:t> servers and </a:t>
            </a:r>
            <a:r>
              <a:rPr lang="fr-FR" sz="2400" dirty="0" err="1" smtClean="0"/>
              <a:t>GUIs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3106"/>
              </p:ext>
            </p:extLst>
          </p:nvPr>
        </p:nvGraphicFramePr>
        <p:xfrm>
          <a:off x="21955" y="1499559"/>
          <a:ext cx="276275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758">
                  <a:extLst>
                    <a:ext uri="{9D8B030D-6E8A-4147-A177-3AD203B41FA5}">
                      <a16:colId xmlns:a16="http://schemas.microsoft.com/office/drawing/2014/main" val="277061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Servers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49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spica_periscope</a:t>
                      </a:r>
                      <a:r>
                        <a:rPr lang="fr-FR" sz="2000" baseline="0" dirty="0" err="1" smtClean="0"/>
                        <a:t>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2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spica_adc_server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spica_pdc_server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spica_ip-ctrl_server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/>
                        <a:t>spica_tt-tracker_server</a:t>
                      </a:r>
                      <a:endParaRPr lang="fr-F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4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spica_delayline_server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spica_shutter_server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5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spica_grating_server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spica_ipdet_server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5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spica_scidet_server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12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spica_power_server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665479"/>
                  </a:ext>
                </a:extLst>
              </a:tr>
            </a:tbl>
          </a:graphicData>
        </a:graphic>
      </p:graphicFrame>
      <p:pic>
        <p:nvPicPr>
          <p:cNvPr id="14" name="Image 13" descr="Une image contenant capture d’écran, noir, grand, blanc&#10;&#10;Description générée automatiqueme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4" y="1419314"/>
            <a:ext cx="3972959" cy="2322263"/>
          </a:xfrm>
          <a:prstGeom prst="rect">
            <a:avLst/>
          </a:prstGeom>
        </p:spPr>
      </p:pic>
      <p:pic>
        <p:nvPicPr>
          <p:cNvPr id="15" name="Image 14" descr="Une image contenant capture d’écran, horloge&#10;&#10;Description générée automatiquemen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17" y="3941764"/>
            <a:ext cx="5760720" cy="2312670"/>
          </a:xfrm>
          <a:prstGeom prst="rect">
            <a:avLst/>
          </a:prstGeom>
        </p:spPr>
      </p:pic>
      <p:pic>
        <p:nvPicPr>
          <p:cNvPr id="16" name="Image 15" descr="Une image contenant rue, côté, signe, moniteur&#10;&#10;Description générée automatiquemen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43" y="1488624"/>
            <a:ext cx="3280812" cy="4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988057" y="103121"/>
            <a:ext cx="107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SPICA-VIS Instrument Control Software and </a:t>
            </a:r>
            <a:r>
              <a:rPr lang="fr-FR" sz="3200" dirty="0" err="1" smtClean="0"/>
              <a:t>Observing</a:t>
            </a:r>
            <a:r>
              <a:rPr lang="fr-FR" sz="3200" dirty="0" smtClean="0"/>
              <a:t> Software</a:t>
            </a:r>
            <a:endParaRPr lang="fr-FR" sz="3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140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Frédéric Morand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5968" y="738231"/>
            <a:ext cx="175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4</a:t>
            </a:r>
            <a:r>
              <a:rPr lang="fr-FR" sz="2400" dirty="0" smtClean="0"/>
              <a:t>. </a:t>
            </a:r>
            <a:r>
              <a:rPr lang="fr-FR" sz="2400" dirty="0" err="1" smtClean="0"/>
              <a:t>Templates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00951" y="1267009"/>
            <a:ext cx="118742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Templates</a:t>
            </a:r>
            <a:r>
              <a:rPr lang="fr-FR" sz="2000" dirty="0" smtClean="0"/>
              <a:t> are </a:t>
            </a:r>
            <a:r>
              <a:rPr lang="fr-FR" sz="2000" dirty="0" err="1" smtClean="0"/>
              <a:t>sequences</a:t>
            </a:r>
            <a:r>
              <a:rPr lang="fr-FR" sz="2000" dirty="0" smtClean="0"/>
              <a:t> of </a:t>
            </a:r>
            <a:r>
              <a:rPr lang="fr-FR" sz="2000" dirty="0" err="1" smtClean="0"/>
              <a:t>predefined</a:t>
            </a:r>
            <a:r>
              <a:rPr lang="fr-FR" sz="2000" dirty="0" smtClean="0"/>
              <a:t> </a:t>
            </a:r>
            <a:r>
              <a:rPr lang="fr-FR" sz="2000" dirty="0" err="1" smtClean="0"/>
              <a:t>elementary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operations</a:t>
            </a:r>
            <a:endParaRPr lang="fr-FR" sz="2000" dirty="0" smtClean="0"/>
          </a:p>
          <a:p>
            <a:r>
              <a:rPr lang="fr-FR" sz="2000" dirty="0" smtClean="0"/>
              <a:t>A set of </a:t>
            </a:r>
            <a:r>
              <a:rPr lang="fr-FR" sz="2000" dirty="0" err="1" smtClean="0"/>
              <a:t>necessary</a:t>
            </a:r>
            <a:r>
              <a:rPr lang="fr-FR" sz="2000" dirty="0" smtClean="0"/>
              <a:t> scenarios for SPICA-VIS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has been </a:t>
            </a:r>
            <a:r>
              <a:rPr lang="fr-FR" sz="2000" dirty="0" err="1" smtClean="0"/>
              <a:t>defined</a:t>
            </a:r>
            <a:r>
              <a:rPr lang="fr-FR" sz="2000" dirty="0" smtClean="0"/>
              <a:t> -&gt; </a:t>
            </a:r>
            <a:r>
              <a:rPr lang="fr-FR" sz="2000" dirty="0" err="1" smtClean="0"/>
              <a:t>constraints</a:t>
            </a:r>
            <a:r>
              <a:rPr lang="fr-FR" sz="2000" dirty="0" smtClean="0"/>
              <a:t> on OS </a:t>
            </a:r>
            <a:r>
              <a:rPr lang="fr-FR" sz="2000" dirty="0" err="1" smtClean="0"/>
              <a:t>definition</a:t>
            </a:r>
            <a:endParaRPr lang="fr-FR" sz="2000" dirty="0"/>
          </a:p>
          <a:p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b="1" dirty="0" smtClean="0">
                <a:solidFill>
                  <a:srgbClr val="00B0F0"/>
                </a:solidFill>
              </a:rPr>
              <a:t>Observation </a:t>
            </a:r>
            <a:r>
              <a:rPr lang="fr-FR" sz="2000" b="1" dirty="0" err="1" smtClean="0">
                <a:solidFill>
                  <a:srgbClr val="00B0F0"/>
                </a:solidFill>
              </a:rPr>
              <a:t>template</a:t>
            </a:r>
            <a:endParaRPr lang="fr-FR" sz="2000" dirty="0">
              <a:solidFill>
                <a:srgbClr val="002060"/>
              </a:solidFill>
            </a:endParaRPr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00B0F0"/>
                </a:solidFill>
              </a:rPr>
              <a:t>Calibration </a:t>
            </a:r>
            <a:r>
              <a:rPr lang="fr-FR" sz="2000" b="1" dirty="0" err="1" smtClean="0">
                <a:solidFill>
                  <a:srgbClr val="00B0F0"/>
                </a:solidFill>
              </a:rPr>
              <a:t>templates</a:t>
            </a:r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dirty="0" smtClean="0"/>
              <a:t>Detector calibration</a:t>
            </a:r>
          </a:p>
          <a:p>
            <a:r>
              <a:rPr lang="fr-FR" sz="2000" dirty="0" smtClean="0"/>
              <a:t>Spectral calibration</a:t>
            </a:r>
          </a:p>
          <a:p>
            <a:r>
              <a:rPr lang="fr-FR" sz="2000" dirty="0" smtClean="0"/>
              <a:t>Kappa matrix calibration</a:t>
            </a:r>
          </a:p>
          <a:p>
            <a:r>
              <a:rPr lang="fr-FR" sz="2000" dirty="0" smtClean="0"/>
              <a:t>Transfer </a:t>
            </a:r>
            <a:r>
              <a:rPr lang="fr-FR" sz="2000" dirty="0" err="1" smtClean="0"/>
              <a:t>function</a:t>
            </a:r>
            <a:endParaRPr lang="fr-FR" sz="2000" dirty="0"/>
          </a:p>
          <a:p>
            <a:endParaRPr lang="fr-FR" sz="2000" b="1" dirty="0">
              <a:solidFill>
                <a:srgbClr val="00B0F0"/>
              </a:solidFill>
            </a:endParaRPr>
          </a:p>
          <a:p>
            <a:r>
              <a:rPr lang="fr-FR" sz="2000" b="1" dirty="0" err="1" smtClean="0">
                <a:solidFill>
                  <a:srgbClr val="00B0F0"/>
                </a:solidFill>
              </a:rPr>
              <a:t>Technical</a:t>
            </a:r>
            <a:r>
              <a:rPr lang="fr-FR" sz="2000" b="1" dirty="0" smtClean="0">
                <a:solidFill>
                  <a:srgbClr val="00B0F0"/>
                </a:solidFill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</a:rPr>
              <a:t>templates</a:t>
            </a:r>
            <a:endParaRPr lang="fr-FR" sz="2000" b="1" dirty="0">
              <a:solidFill>
                <a:srgbClr val="00B0F0"/>
              </a:solidFill>
            </a:endParaRPr>
          </a:p>
          <a:p>
            <a:r>
              <a:rPr lang="fr-FR" sz="2000" dirty="0" err="1" smtClean="0"/>
              <a:t>Birefringence</a:t>
            </a:r>
            <a:r>
              <a:rPr lang="fr-FR" sz="2000" dirty="0" smtClean="0"/>
              <a:t> calibration</a:t>
            </a:r>
          </a:p>
          <a:p>
            <a:r>
              <a:rPr lang="fr-FR" sz="2000" dirty="0" smtClean="0"/>
              <a:t>Reference pixels</a:t>
            </a:r>
          </a:p>
          <a:p>
            <a:r>
              <a:rPr lang="fr-FR" sz="2000" dirty="0" smtClean="0"/>
              <a:t>SPICA-VIS / SPICA-FT </a:t>
            </a:r>
            <a:r>
              <a:rPr lang="fr-FR" sz="2000" dirty="0" err="1" smtClean="0"/>
              <a:t>cophasing</a:t>
            </a:r>
            <a:endParaRPr lang="fr-FR" sz="2000" dirty="0" smtClean="0"/>
          </a:p>
          <a:p>
            <a:r>
              <a:rPr lang="fr-FR" sz="2000" dirty="0" smtClean="0"/>
              <a:t>IMG/PUP command matrices</a:t>
            </a:r>
          </a:p>
          <a:p>
            <a:r>
              <a:rPr lang="fr-FR" sz="2000" dirty="0" smtClean="0"/>
              <a:t>TTT command matrices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830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1424</Words>
  <Application>Microsoft Office PowerPoint</Application>
  <PresentationFormat>Grand écran</PresentationFormat>
  <Paragraphs>341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MS Mincho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Frederic Morand</cp:lastModifiedBy>
  <cp:revision>87</cp:revision>
  <dcterms:created xsi:type="dcterms:W3CDTF">2020-06-17T07:15:18Z</dcterms:created>
  <dcterms:modified xsi:type="dcterms:W3CDTF">2020-07-23T15:51:32Z</dcterms:modified>
</cp:coreProperties>
</file>