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6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44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8C4B2F-A997-47D8-A6B0-C754A862A9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0B152C0-868E-4670-86BF-1F7410F80E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3F93AE-453A-4F89-AF33-F7E72CE0E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7649-40AB-47DD-B695-3CE5D95B5C88}" type="datetimeFigureOut">
              <a:rPr lang="fr-FR" smtClean="0"/>
              <a:t>24/07/2020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14D61B-169B-4630-AD53-8CC402E2E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D378FAF-6012-4AC6-838E-6A0F2940B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5A4-7F38-451A-8DA2-27D40E0194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1057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9370F7-F2ED-45A8-921F-99FFBBD09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9E1F1FE-9F35-4FCC-9586-329368AEBB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0F9F78-654A-4739-9D9D-E91A7EE0D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7649-40AB-47DD-B695-3CE5D95B5C88}" type="datetimeFigureOut">
              <a:rPr lang="fr-FR" smtClean="0"/>
              <a:t>24/07/2020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3DB83E-6145-4F07-9CDA-DD33A30E3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44A3A80-A9BE-41AA-AC9E-7B176CFC9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5A4-7F38-451A-8DA2-27D40E0194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9108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EFA2D27-73EA-45AC-97C0-941D939DFC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3F93882-7155-43B3-B883-B09D30A044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E5F624-AC3D-4215-9822-70622CF71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7649-40AB-47DD-B695-3CE5D95B5C88}" type="datetimeFigureOut">
              <a:rPr lang="fr-FR" smtClean="0"/>
              <a:t>24/07/2020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C2E3F67-4D6A-4D8B-8D38-9F7E8A781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38128E4-0D53-4718-BF59-870E26C2B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5A4-7F38-451A-8DA2-27D40E0194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9526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17E53C-3E7F-43FF-B7C7-8F2BBF43E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18CD62-6046-4E3F-939B-DAABE12D1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C59B0DC-40BC-42BB-A16E-FC839C338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7649-40AB-47DD-B695-3CE5D95B5C88}" type="datetimeFigureOut">
              <a:rPr lang="fr-FR" smtClean="0"/>
              <a:t>24/07/2020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A2AB156-BD75-4806-A0A9-C4F357AF1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A6B18FD-5C7C-4AD8-B58F-22F2E8D23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5A4-7F38-451A-8DA2-27D40E0194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3671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86BCC7-2A43-4FC8-89CB-D2DD424F5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2F3F4B5-068D-4756-9DF2-43A38F7FC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BA5323-E6B0-47B0-B2D3-612F06838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7649-40AB-47DD-B695-3CE5D95B5C88}" type="datetimeFigureOut">
              <a:rPr lang="fr-FR" smtClean="0"/>
              <a:t>24/07/2020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6B10A3-38C1-4178-9932-899FF50A1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42AACF0-A244-4366-B129-C82C814C3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5A4-7F38-451A-8DA2-27D40E0194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5965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F01DB0-2BD4-4763-A244-ED7E663D3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9FE4C4A-4358-4977-BDC0-98D493B9D9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A6E4406-EDB0-4C34-93D8-4808916745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FFE7E9E-D40A-4518-813B-F89DE082C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7649-40AB-47DD-B695-3CE5D95B5C88}" type="datetimeFigureOut">
              <a:rPr lang="fr-FR" smtClean="0"/>
              <a:t>24/07/2020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58DADA6-A22F-4A26-BF05-7D2574735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879AB2A-7F44-4DBF-8F85-E64A547DE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5A4-7F38-451A-8DA2-27D40E0194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0079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C427BE-F7F2-442F-B789-97B59ABD1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ED33FDE-69C4-498C-8628-D2DB987F4D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B9208BA-A00A-4FBE-8F7B-F49D489115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38AE62D-F1AB-4737-A5A7-B45235117B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6F23CB7-7E92-44CB-AB88-CCC4C4389D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1CE79C6-BD67-40BD-BCA8-D6213A434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7649-40AB-47DD-B695-3CE5D95B5C88}" type="datetimeFigureOut">
              <a:rPr lang="fr-FR" smtClean="0"/>
              <a:t>24/07/2020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24FF01E-DC43-4378-B52A-CB7D30824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A2C928A-A8D6-4D27-AB2E-7F354FFED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5A4-7F38-451A-8DA2-27D40E0194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368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3D4EDC-66B3-41F7-BE77-860394A15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1FC33A6-13F7-4A68-B49A-FBD84F180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7649-40AB-47DD-B695-3CE5D95B5C88}" type="datetimeFigureOut">
              <a:rPr lang="fr-FR" smtClean="0"/>
              <a:t>24/07/2020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C9B9512-00FF-4197-B9FE-D2169E958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228B66E-9CB0-4D61-A046-EE2CD06A4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5A4-7F38-451A-8DA2-27D40E0194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199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2DA7E17-5640-4E98-A744-84A52FC85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7649-40AB-47DD-B695-3CE5D95B5C88}" type="datetimeFigureOut">
              <a:rPr lang="fr-FR" smtClean="0"/>
              <a:t>24/07/2020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F12A907-CCA2-4919-85F1-5612D5B5B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E75B885-E981-47F4-96ED-AB98A2939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5A4-7F38-451A-8DA2-27D40E0194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0427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737A6C-DF1F-46D9-9107-E29237DE3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65F3FAF-15E0-401D-B031-92CE04201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C71899C-413F-4982-8E7C-44928A40FF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B896451-83C7-48C2-A081-3F1A43EB2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7649-40AB-47DD-B695-3CE5D95B5C88}" type="datetimeFigureOut">
              <a:rPr lang="fr-FR" smtClean="0"/>
              <a:t>24/07/2020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BABEE11-CB3D-4F91-AC90-62C0F8B22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8CEB2C5-D2C3-48C6-B3B3-98E3D4264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5A4-7F38-451A-8DA2-27D40E0194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5399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D3C55A-4C8E-4F07-916F-0482B4961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7AC77CE-32DC-4983-B706-1F41575AAF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D5EB367-0238-49B3-9105-B3EC20B23E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86F9E52-122A-497A-A7D9-11A118DAE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7649-40AB-47DD-B695-3CE5D95B5C88}" type="datetimeFigureOut">
              <a:rPr lang="fr-FR" smtClean="0"/>
              <a:t>24/07/2020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1998507-CD27-41CB-A720-F135549F9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8B2EFE3-FE57-4B71-9C89-A556F1883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5A4-7F38-451A-8DA2-27D40E0194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0216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5EE5CDF-B048-4823-92FD-77805CC7E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19CE7CA-E7CA-444F-9E1F-E33E9E32A9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74955DA-B13B-4184-93D5-6EFDF98A94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A7649-40AB-47DD-B695-3CE5D95B5C88}" type="datetimeFigureOut">
              <a:rPr lang="fr-FR" smtClean="0"/>
              <a:t>24/07/2020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55AAE5E-1E0E-4F1E-85D7-EE390385E4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0FC1227-14BE-4FFB-91D1-8D5E4125A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7D5A4-7F38-451A-8DA2-27D40E0194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6716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C5C7577-8678-44A8-9856-2463641B5B60}"/>
              </a:ext>
            </a:extLst>
          </p:cNvPr>
          <p:cNvSpPr/>
          <p:nvPr/>
        </p:nvSpPr>
        <p:spPr>
          <a:xfrm>
            <a:off x="0" y="0"/>
            <a:ext cx="12192000" cy="7382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highlight>
                <a:srgbClr val="C0C0C0"/>
              </a:highlight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15A6887-88CE-478E-83E0-F1C55EA2A3D5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4" b="15315"/>
          <a:stretch/>
        </p:blipFill>
        <p:spPr bwMode="auto">
          <a:xfrm>
            <a:off x="0" y="-1"/>
            <a:ext cx="1222127" cy="6711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Image 7" descr="Résultat de recherche d'images pour &quot;logo chara array&quot;">
            <a:extLst>
              <a:ext uri="{FF2B5EF4-FFF2-40B4-BE49-F238E27FC236}">
                <a16:creationId xmlns:a16="http://schemas.microsoft.com/office/drawing/2014/main" id="{827561C9-B209-4AC0-8154-2139511B137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4161" y="33554"/>
            <a:ext cx="651061" cy="67112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E8BA4CF-BD15-4794-AE99-CCE8DCA1014F}"/>
              </a:ext>
            </a:extLst>
          </p:cNvPr>
          <p:cNvSpPr/>
          <p:nvPr/>
        </p:nvSpPr>
        <p:spPr>
          <a:xfrm>
            <a:off x="0" y="6551802"/>
            <a:ext cx="12192000" cy="3061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highlight>
                <a:srgbClr val="C0C0C0"/>
              </a:highlight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8BC6520-CE95-4E6B-95B2-9115C777F98F}"/>
              </a:ext>
            </a:extLst>
          </p:cNvPr>
          <p:cNvSpPr txBox="1"/>
          <p:nvPr/>
        </p:nvSpPr>
        <p:spPr>
          <a:xfrm>
            <a:off x="8951561" y="6543412"/>
            <a:ext cx="32404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SPICA-VIS Design Review, July 23-24, 2020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D5E98F0-94BC-4872-9107-9F04B82C23E2}"/>
              </a:ext>
            </a:extLst>
          </p:cNvPr>
          <p:cNvSpPr txBox="1"/>
          <p:nvPr/>
        </p:nvSpPr>
        <p:spPr>
          <a:xfrm>
            <a:off x="1849349" y="76726"/>
            <a:ext cx="9674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Scientific Survey Management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32F0C6E-6C06-41BF-8549-56CF8561D87B}"/>
              </a:ext>
            </a:extLst>
          </p:cNvPr>
          <p:cNvSpPr txBox="1"/>
          <p:nvPr/>
        </p:nvSpPr>
        <p:spPr>
          <a:xfrm>
            <a:off x="1" y="6551802"/>
            <a:ext cx="1275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Denis Mourard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9B827A2B-8B7A-4BE3-BE37-F3D900A7A27D}"/>
              </a:ext>
            </a:extLst>
          </p:cNvPr>
          <p:cNvSpPr txBox="1"/>
          <p:nvPr/>
        </p:nvSpPr>
        <p:spPr>
          <a:xfrm>
            <a:off x="959226" y="1237146"/>
            <a:ext cx="6094682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70C0"/>
                </a:solidFill>
              </a:rPr>
              <a:t>WP1 – Exoplanet Host Stars (Survey: 60D+5I = 65*)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70C0"/>
                </a:solidFill>
              </a:rPr>
              <a:t>for analysis of fundamental parameters of stars and planets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70C0"/>
                </a:solidFill>
              </a:rPr>
              <a:t>WP2 – known </a:t>
            </a:r>
            <a:r>
              <a:rPr lang="en-US" sz="1200" dirty="0" err="1">
                <a:solidFill>
                  <a:srgbClr val="0070C0"/>
                </a:solidFill>
              </a:rPr>
              <a:t>asteroseismic</a:t>
            </a:r>
            <a:r>
              <a:rPr lang="en-US" sz="1200" dirty="0">
                <a:solidFill>
                  <a:srgbClr val="0070C0"/>
                </a:solidFill>
              </a:rPr>
              <a:t> targets F5 to K7 dwarfs (Survey: 185D+16I = 200*)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70C0"/>
                </a:solidFill>
              </a:rPr>
              <a:t>for analysis of fundamental parameters of stars + inputs for SBCR (WP7)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70C0"/>
                </a:solidFill>
              </a:rPr>
              <a:t>WP3 – known </a:t>
            </a:r>
            <a:r>
              <a:rPr lang="en-US" sz="1200" dirty="0" err="1">
                <a:solidFill>
                  <a:srgbClr val="0070C0"/>
                </a:solidFill>
              </a:rPr>
              <a:t>asteroseismic</a:t>
            </a:r>
            <a:r>
              <a:rPr lang="en-US" sz="1200" dirty="0">
                <a:solidFill>
                  <a:srgbClr val="0070C0"/>
                </a:solidFill>
              </a:rPr>
              <a:t> targets F5 to K7 giants (and sub-giants) (Survey: 92D+8I = 100*)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70C0"/>
                </a:solidFill>
              </a:rPr>
              <a:t>for analysis of fundamental parameters of stars + inputs for SBCR (WP7)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70C0"/>
                </a:solidFill>
              </a:rPr>
              <a:t>WP4 – B4-F5 </a:t>
            </a:r>
            <a:r>
              <a:rPr lang="en-US" sz="1200" dirty="0" err="1">
                <a:solidFill>
                  <a:srgbClr val="0070C0"/>
                </a:solidFill>
              </a:rPr>
              <a:t>asteroseismic</a:t>
            </a:r>
            <a:r>
              <a:rPr lang="en-US" sz="1200" dirty="0">
                <a:solidFill>
                  <a:srgbClr val="0070C0"/>
                </a:solidFill>
              </a:rPr>
              <a:t>/pulsating stars (Survey: 252D+22I = 275*)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70C0"/>
                </a:solidFill>
              </a:rPr>
              <a:t>for analysis of fundamental parameters of stars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70C0"/>
                </a:solidFill>
              </a:rPr>
              <a:t>WP5 – K7 to M dwarfs (Survey: 64D+3I = 67*)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70C0"/>
                </a:solidFill>
              </a:rPr>
              <a:t>for analysis of fundamental parameters of stars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70C0"/>
                </a:solidFill>
              </a:rPr>
              <a:t>WP6 – O, B1, B2, B3 (Survey: 83D+7I = 90*)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70C0"/>
                </a:solidFill>
              </a:rPr>
              <a:t>for analysis of fundamental parameters of stars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/>
              <a:t>WP7 – SBCR Analysis: WP to be connected to WP1, 2, 3, 5 and 6: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/>
              <a:t>WP11 – Limb-darkening across the HR diagram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i="1" dirty="0"/>
              <a:t>WP8 – Binaries: (Survey: 60I)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i="1" dirty="0"/>
              <a:t>for analysis of mass in HR diagram.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i="1" dirty="0"/>
              <a:t>WP9 – Rotation: (Survey: 60I)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i="1" dirty="0"/>
              <a:t>for analysis of the rotation of stars in HR diagram.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i="1" dirty="0"/>
              <a:t>WP12 – Winds &amp; Environment (Survey: 64D+4I = 68* or 15I)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i="1" dirty="0"/>
              <a:t>for analysis of the wind and environment of stars in HR diagram.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i="1" dirty="0"/>
              <a:t>WP10 – YSOs: Additional program with 15I.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i="1" dirty="0"/>
              <a:t>WP13 – Galactic Archeology (</a:t>
            </a:r>
            <a:r>
              <a:rPr lang="en-US" sz="1200" i="1" dirty="0" err="1"/>
              <a:t>tbd</a:t>
            </a:r>
            <a:r>
              <a:rPr lang="en-US" sz="1200" i="1" dirty="0"/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i="1" dirty="0"/>
              <a:t>…</a:t>
            </a:r>
          </a:p>
          <a:p>
            <a:endParaRPr lang="en-US" sz="12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F65E434-F35B-402B-AEE0-5522F5B4F747}"/>
              </a:ext>
            </a:extLst>
          </p:cNvPr>
          <p:cNvSpPr/>
          <p:nvPr/>
        </p:nvSpPr>
        <p:spPr>
          <a:xfrm>
            <a:off x="8193739" y="2056980"/>
            <a:ext cx="2734235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1"/>
            <a:r>
              <a:rPr lang="fr-FR" sz="1200" dirty="0"/>
              <a:t>+ inputs for SBCR (WP7) + input for </a:t>
            </a:r>
            <a:r>
              <a:rPr lang="fr-FR" sz="1200" dirty="0" err="1"/>
              <a:t>study</a:t>
            </a:r>
            <a:r>
              <a:rPr lang="fr-FR" sz="1200" dirty="0"/>
              <a:t> of </a:t>
            </a:r>
            <a:r>
              <a:rPr lang="fr-FR" sz="1200" dirty="0" err="1"/>
              <a:t>stellar</a:t>
            </a:r>
            <a:r>
              <a:rPr lang="fr-FR" sz="1200" dirty="0"/>
              <a:t> </a:t>
            </a:r>
            <a:r>
              <a:rPr lang="fr-FR" sz="1200" dirty="0" err="1"/>
              <a:t>activity</a:t>
            </a:r>
            <a:r>
              <a:rPr lang="fr-FR" sz="1200" dirty="0"/>
              <a:t> (WP8, 9, 12) + input for LD (WP11)</a:t>
            </a:r>
          </a:p>
        </p:txBody>
      </p:sp>
      <p:sp>
        <p:nvSpPr>
          <p:cNvPr id="4" name="Accolade fermante 3">
            <a:extLst>
              <a:ext uri="{FF2B5EF4-FFF2-40B4-BE49-F238E27FC236}">
                <a16:creationId xmlns:a16="http://schemas.microsoft.com/office/drawing/2014/main" id="{420D29E5-F4E5-4CD1-96E0-71A6041E938E}"/>
              </a:ext>
            </a:extLst>
          </p:cNvPr>
          <p:cNvSpPr/>
          <p:nvPr/>
        </p:nvSpPr>
        <p:spPr>
          <a:xfrm>
            <a:off x="7412494" y="1237146"/>
            <a:ext cx="422659" cy="2286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6737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C5C7577-8678-44A8-9856-2463641B5B60}"/>
              </a:ext>
            </a:extLst>
          </p:cNvPr>
          <p:cNvSpPr/>
          <p:nvPr/>
        </p:nvSpPr>
        <p:spPr>
          <a:xfrm>
            <a:off x="0" y="0"/>
            <a:ext cx="12192000" cy="7382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highlight>
                <a:srgbClr val="C0C0C0"/>
              </a:highlight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15A6887-88CE-478E-83E0-F1C55EA2A3D5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4" b="15315"/>
          <a:stretch/>
        </p:blipFill>
        <p:spPr bwMode="auto">
          <a:xfrm>
            <a:off x="0" y="-1"/>
            <a:ext cx="1222127" cy="6711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Image 7" descr="Résultat de recherche d'images pour &quot;logo chara array&quot;">
            <a:extLst>
              <a:ext uri="{FF2B5EF4-FFF2-40B4-BE49-F238E27FC236}">
                <a16:creationId xmlns:a16="http://schemas.microsoft.com/office/drawing/2014/main" id="{827561C9-B209-4AC0-8154-2139511B137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4161" y="33554"/>
            <a:ext cx="651061" cy="67112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E8BA4CF-BD15-4794-AE99-CCE8DCA1014F}"/>
              </a:ext>
            </a:extLst>
          </p:cNvPr>
          <p:cNvSpPr/>
          <p:nvPr/>
        </p:nvSpPr>
        <p:spPr>
          <a:xfrm>
            <a:off x="0" y="6551802"/>
            <a:ext cx="12192000" cy="3061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highlight>
                <a:srgbClr val="C0C0C0"/>
              </a:highlight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8BC6520-CE95-4E6B-95B2-9115C777F98F}"/>
              </a:ext>
            </a:extLst>
          </p:cNvPr>
          <p:cNvSpPr txBox="1"/>
          <p:nvPr/>
        </p:nvSpPr>
        <p:spPr>
          <a:xfrm>
            <a:off x="8951561" y="6543412"/>
            <a:ext cx="32404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SPICA-VIS Design Review, July 23-24, 2020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D5E98F0-94BC-4872-9107-9F04B82C23E2}"/>
              </a:ext>
            </a:extLst>
          </p:cNvPr>
          <p:cNvSpPr txBox="1"/>
          <p:nvPr/>
        </p:nvSpPr>
        <p:spPr>
          <a:xfrm>
            <a:off x="1849349" y="76726"/>
            <a:ext cx="9674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Scientific Survey Management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32F0C6E-6C06-41BF-8549-56CF8561D87B}"/>
              </a:ext>
            </a:extLst>
          </p:cNvPr>
          <p:cNvSpPr txBox="1"/>
          <p:nvPr/>
        </p:nvSpPr>
        <p:spPr>
          <a:xfrm>
            <a:off x="1" y="6551802"/>
            <a:ext cx="1275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Denis Mourard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BE3D5A7D-81AE-43AF-A201-02B564DFD7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12423" y="776310"/>
            <a:ext cx="3488005" cy="5737412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96881FBD-5150-4408-8DDD-8EA75F262687}"/>
              </a:ext>
            </a:extLst>
          </p:cNvPr>
          <p:cNvSpPr txBox="1"/>
          <p:nvPr/>
        </p:nvSpPr>
        <p:spPr>
          <a:xfrm>
            <a:off x="430306" y="1027427"/>
            <a:ext cx="6015318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3 levels of activity</a:t>
            </a:r>
          </a:p>
          <a:p>
            <a:pPr algn="ctr"/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u="sng" dirty="0"/>
              <a:t>Preparation before the start of the survey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/>
              <a:t>List of stars, python scripts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/>
              <a:t>Database creation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/>
              <a:t>Consolidation of strategy and criteria to validate the science objectives</a:t>
            </a:r>
          </a:p>
          <a:p>
            <a:pPr marL="800100" lvl="1" indent="-342900">
              <a:buFont typeface="+mj-lt"/>
              <a:buAutoNum type="arabicPeriod"/>
            </a:pPr>
            <a:endParaRPr lang="en-US" sz="1600" dirty="0"/>
          </a:p>
          <a:p>
            <a:pPr marL="342900" indent="-342900">
              <a:buFont typeface="+mj-lt"/>
              <a:buAutoNum type="arabicPeriod"/>
            </a:pPr>
            <a:r>
              <a:rPr lang="en-US" u="sng" dirty="0"/>
              <a:t>Operation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/>
              <a:t>Selection of targets in the database with specific criteria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/>
              <a:t>Calibrators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/>
              <a:t>Night strategy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/>
              <a:t>Automatic DRS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/>
              <a:t>Validation of observations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/>
              <a:t>Database feeding</a:t>
            </a:r>
          </a:p>
          <a:p>
            <a:pPr marL="800100" lvl="1" indent="-342900">
              <a:buFont typeface="+mj-lt"/>
              <a:buAutoNum type="arabicPeriod"/>
            </a:pPr>
            <a:endParaRPr lang="en-US" sz="1600" dirty="0"/>
          </a:p>
          <a:p>
            <a:pPr marL="342900" indent="-342900">
              <a:buFont typeface="+mj-lt"/>
              <a:buAutoNum type="arabicPeriod"/>
            </a:pPr>
            <a:r>
              <a:rPr lang="en-US" u="sng" dirty="0"/>
              <a:t>Exploitation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/>
              <a:t>Towards science ready data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/>
              <a:t>Publication of catalogs of parameters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/>
              <a:t>Statistical analysis (SBCR)</a:t>
            </a:r>
          </a:p>
          <a:p>
            <a:pPr marL="800100" lvl="1" indent="-3429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468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C5C7577-8678-44A8-9856-2463641B5B60}"/>
              </a:ext>
            </a:extLst>
          </p:cNvPr>
          <p:cNvSpPr/>
          <p:nvPr/>
        </p:nvSpPr>
        <p:spPr>
          <a:xfrm>
            <a:off x="0" y="0"/>
            <a:ext cx="12192000" cy="7382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highlight>
                <a:srgbClr val="C0C0C0"/>
              </a:highlight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15A6887-88CE-478E-83E0-F1C55EA2A3D5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4" b="15315"/>
          <a:stretch/>
        </p:blipFill>
        <p:spPr bwMode="auto">
          <a:xfrm>
            <a:off x="0" y="-1"/>
            <a:ext cx="1222127" cy="6711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Image 7" descr="Résultat de recherche d'images pour &quot;logo chara array&quot;">
            <a:extLst>
              <a:ext uri="{FF2B5EF4-FFF2-40B4-BE49-F238E27FC236}">
                <a16:creationId xmlns:a16="http://schemas.microsoft.com/office/drawing/2014/main" id="{827561C9-B209-4AC0-8154-2139511B137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4161" y="33554"/>
            <a:ext cx="651061" cy="67112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E8BA4CF-BD15-4794-AE99-CCE8DCA1014F}"/>
              </a:ext>
            </a:extLst>
          </p:cNvPr>
          <p:cNvSpPr/>
          <p:nvPr/>
        </p:nvSpPr>
        <p:spPr>
          <a:xfrm>
            <a:off x="0" y="6551802"/>
            <a:ext cx="12192000" cy="3061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highlight>
                <a:srgbClr val="C0C0C0"/>
              </a:highlight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8BC6520-CE95-4E6B-95B2-9115C777F98F}"/>
              </a:ext>
            </a:extLst>
          </p:cNvPr>
          <p:cNvSpPr txBox="1"/>
          <p:nvPr/>
        </p:nvSpPr>
        <p:spPr>
          <a:xfrm>
            <a:off x="8951561" y="6543412"/>
            <a:ext cx="32404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SPICA-VIS Design Review, July 23-24, 2020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D5E98F0-94BC-4872-9107-9F04B82C23E2}"/>
              </a:ext>
            </a:extLst>
          </p:cNvPr>
          <p:cNvSpPr txBox="1"/>
          <p:nvPr/>
        </p:nvSpPr>
        <p:spPr>
          <a:xfrm>
            <a:off x="1849349" y="76726"/>
            <a:ext cx="9674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Scientific Survey Management: developments to be done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32F0C6E-6C06-41BF-8549-56CF8561D87B}"/>
              </a:ext>
            </a:extLst>
          </p:cNvPr>
          <p:cNvSpPr txBox="1"/>
          <p:nvPr/>
        </p:nvSpPr>
        <p:spPr>
          <a:xfrm>
            <a:off x="1" y="6551802"/>
            <a:ext cx="1275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Denis Mourard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A5D6D5B-6C88-4068-9E41-8996844183CA}"/>
              </a:ext>
            </a:extLst>
          </p:cNvPr>
          <p:cNvSpPr txBox="1"/>
          <p:nvPr/>
        </p:nvSpPr>
        <p:spPr>
          <a:xfrm>
            <a:off x="412376" y="834371"/>
            <a:ext cx="1136724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u="sng" dirty="0"/>
              <a:t>Preparation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Identification of the sources of data for the different WPs: </a:t>
            </a:r>
            <a:r>
              <a:rPr lang="en-US" b="1" dirty="0">
                <a:solidFill>
                  <a:srgbClr val="00B050"/>
                </a:solidFill>
              </a:rPr>
              <a:t>almost done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Development of python scripts for database queries when needed: </a:t>
            </a:r>
            <a:r>
              <a:rPr lang="en-US" dirty="0">
                <a:solidFill>
                  <a:srgbClr val="00B050"/>
                </a:solidFill>
              </a:rPr>
              <a:t>a few prototypes exist now</a:t>
            </a:r>
            <a:r>
              <a:rPr lang="en-US" dirty="0"/>
              <a:t>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>
                <a:solidFill>
                  <a:srgbClr val="FFC000"/>
                </a:solidFill>
              </a:rPr>
              <a:t>General python script </a:t>
            </a:r>
            <a:r>
              <a:rPr lang="en-US" dirty="0"/>
              <a:t>(merge of all the elementary ones) for a dynamical construction of the list (Gaia DR3 ++)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Definition of the observing strategy for each WP: </a:t>
            </a:r>
            <a:r>
              <a:rPr lang="en-US" dirty="0">
                <a:solidFill>
                  <a:srgbClr val="00B050"/>
                </a:solidFill>
              </a:rPr>
              <a:t>in progress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Definition of the OB database: </a:t>
            </a:r>
            <a:r>
              <a:rPr lang="en-US" dirty="0">
                <a:solidFill>
                  <a:srgbClr val="00B050"/>
                </a:solidFill>
              </a:rPr>
              <a:t>in progress</a:t>
            </a:r>
            <a:r>
              <a:rPr lang="en-US" dirty="0"/>
              <a:t>. Support proposed by JMMC and Aarhus University 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u="sng" dirty="0"/>
              <a:t>Operations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>
                <a:solidFill>
                  <a:srgbClr val="FFC000"/>
                </a:solidFill>
              </a:rPr>
              <a:t>OB database – ASPRO2 interface</a:t>
            </a:r>
            <a:r>
              <a:rPr lang="en-US" dirty="0"/>
              <a:t>: will be based on the </a:t>
            </a:r>
            <a:r>
              <a:rPr lang="en-US" dirty="0" err="1"/>
              <a:t>ObsPortal</a:t>
            </a:r>
            <a:r>
              <a:rPr lang="en-US" dirty="0"/>
              <a:t> principle (new feature in ASPRO2) with additional criteria for selecting targets (night strategy and follow-up of previous achievements)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>
                <a:solidFill>
                  <a:srgbClr val="FFC000"/>
                </a:solidFill>
              </a:rPr>
              <a:t>ASPRO2-CD</a:t>
            </a:r>
            <a:r>
              <a:rPr lang="en-US" dirty="0"/>
              <a:t> interface on the A2P2 principle (JMMC ready to help, tests already made)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>
                <a:solidFill>
                  <a:srgbClr val="FFC000"/>
                </a:solidFill>
              </a:rPr>
              <a:t>DRS:</a:t>
            </a:r>
            <a:r>
              <a:rPr lang="en-US" dirty="0"/>
              <a:t> see Philippe presentation based on the MATISSE experience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Validation of observations: simple online fit tools after the DRS: </a:t>
            </a:r>
            <a:r>
              <a:rPr lang="en-US" dirty="0">
                <a:solidFill>
                  <a:srgbClr val="FFC000"/>
                </a:solidFill>
              </a:rPr>
              <a:t>criteria to be defined by the science group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err="1"/>
              <a:t>OiDB</a:t>
            </a:r>
            <a:r>
              <a:rPr lang="en-US" dirty="0"/>
              <a:t> + SPICA_DB + CHARA </a:t>
            </a:r>
            <a:r>
              <a:rPr lang="en-US" dirty="0" err="1"/>
              <a:t>DataCenter</a:t>
            </a:r>
            <a:r>
              <a:rPr lang="en-US" dirty="0"/>
              <a:t>: </a:t>
            </a:r>
            <a:r>
              <a:rPr lang="en-US" dirty="0">
                <a:solidFill>
                  <a:srgbClr val="00B050"/>
                </a:solidFill>
              </a:rPr>
              <a:t>automatic feeding</a:t>
            </a:r>
          </a:p>
          <a:p>
            <a:endParaRPr lang="en-US" dirty="0"/>
          </a:p>
          <a:p>
            <a:r>
              <a:rPr lang="en-US" dirty="0"/>
              <a:t>Resources to be considered (mainly through the funding support of the Science Group): </a:t>
            </a:r>
          </a:p>
          <a:p>
            <a:r>
              <a:rPr lang="en-US" dirty="0"/>
              <a:t>	Database expert (potential funding support by Aarhus + JMMC)</a:t>
            </a:r>
          </a:p>
          <a:p>
            <a:r>
              <a:rPr lang="en-US" dirty="0"/>
              <a:t>	Postdoc(s): ANR and ERC funding requests</a:t>
            </a:r>
          </a:p>
          <a:p>
            <a:r>
              <a:rPr lang="en-US" dirty="0"/>
              <a:t>	Observing time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98776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1139</TotalTime>
  <Words>594</Words>
  <Application>Microsoft Office PowerPoint</Application>
  <PresentationFormat>Grand écran</PresentationFormat>
  <Paragraphs>72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Philippe Berio</dc:creator>
  <cp:lastModifiedBy>Denis Mourard</cp:lastModifiedBy>
  <cp:revision>22</cp:revision>
  <dcterms:created xsi:type="dcterms:W3CDTF">2020-06-17T07:15:18Z</dcterms:created>
  <dcterms:modified xsi:type="dcterms:W3CDTF">2020-07-24T14:39:52Z</dcterms:modified>
</cp:coreProperties>
</file>