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C4B2F-A997-47D8-A6B0-C754A862A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B152C0-868E-4670-86BF-1F7410F80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3F93AE-453A-4F89-AF33-F7E72CE0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14D61B-169B-4630-AD53-8CC402E2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78FAF-6012-4AC6-838E-6A0F2940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05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370F7-F2ED-45A8-921F-99FFBBD0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E1F1FE-9F35-4FCC-9586-329368AEB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0F9F78-654A-4739-9D9D-E91A7EE0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3DB83E-6145-4F07-9CDA-DD33A30E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A3A80-A9BE-41AA-AC9E-7B176CFC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10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FA2D27-73EA-45AC-97C0-941D939DF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F93882-7155-43B3-B883-B09D30A04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5F624-AC3D-4215-9822-70622CF7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2E3F67-4D6A-4D8B-8D38-9F7E8A78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128E4-0D53-4718-BF59-870E26C2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52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7E53C-3E7F-43FF-B7C7-8F2BBF43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18CD62-6046-4E3F-939B-DAABE12D1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9B0DC-40BC-42BB-A16E-FC839C33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2AB156-BD75-4806-A0A9-C4F357AF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6B18FD-5C7C-4AD8-B58F-22F2E8D2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67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6BCC7-2A43-4FC8-89CB-D2DD424F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F3F4B5-068D-4756-9DF2-43A38F7FC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BA5323-E6B0-47B0-B2D3-612F0683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B10A3-38C1-4178-9932-899FF50A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2AACF0-A244-4366-B129-C82C814C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96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01DB0-2BD4-4763-A244-ED7E663D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E4C4A-4358-4977-BDC0-98D493B9D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6E4406-EDB0-4C34-93D8-480891674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FE7E9E-D40A-4518-813B-F89DE082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8DADA6-A22F-4A26-BF05-7D257473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79AB2A-7F44-4DBF-8F85-E64A547D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07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427BE-F7F2-442F-B789-97B59ABD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D33FDE-69C4-498C-8628-D2DB987F4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9208BA-A00A-4FBE-8F7B-F49D48911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8AE62D-F1AB-4737-A5A7-B45235117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F23CB7-7E92-44CB-AB88-CCC4C4389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CE79C6-BD67-40BD-BCA8-D6213A43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4FF01E-DC43-4378-B52A-CB7D3082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2C928A-A8D6-4D27-AB2E-7F354FFE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68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D4EDC-66B3-41F7-BE77-860394A1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FC33A6-13F7-4A68-B49A-FBD84F18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9B9512-00FF-4197-B9FE-D2169E95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28B66E-9CB0-4D61-A046-EE2CD06A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19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DA7E17-5640-4E98-A744-84A52FC8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12A907-CCA2-4919-85F1-5612D5B5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75B885-E981-47F4-96ED-AB98A293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42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37A6C-DF1F-46D9-9107-E29237DE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5F3FAF-15E0-401D-B031-92CE04201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71899C-413F-4982-8E7C-44928A40F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896451-83C7-48C2-A081-3F1A43EB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ABEE11-CB3D-4F91-AC90-62C0F8B2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CEB2C5-D2C3-48C6-B3B3-98E3D426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3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3C55A-4C8E-4F07-916F-0482B496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7AC77CE-32DC-4983-B706-1F41575AA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5EB367-0238-49B3-9105-B3EC20B23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6F9E52-122A-497A-A7D9-11A118DA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998507-CD27-41CB-A720-F135549F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B2EFE3-FE57-4B71-9C89-A556F188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21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EE5CDF-B048-4823-92FD-77805CC7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9CE7CA-E7CA-444F-9E1F-E33E9E32A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4955DA-B13B-4184-93D5-6EFDF98A9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A7649-40AB-47DD-B695-3CE5D95B5C88}" type="datetimeFigureOut">
              <a:rPr lang="fr-FR" smtClean="0"/>
              <a:t>23/07/2020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5AAE5E-1E0E-4F1E-85D7-EE390385E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C1227-14BE-4FFB-91D1-8D5E4125A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D5A4-7F38-451A-8DA2-27D40E019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7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C7577-8678-44A8-9856-2463641B5B60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5A6887-88CE-478E-83E0-F1C55EA2A3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Résultat de recherche d'images pour &quot;logo chara array&quot;">
            <a:extLst>
              <a:ext uri="{FF2B5EF4-FFF2-40B4-BE49-F238E27FC236}">
                <a16:creationId xmlns:a16="http://schemas.microsoft.com/office/drawing/2014/main" id="{827561C9-B209-4AC0-8154-2139511B1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8BA4CF-BD15-4794-AE99-CCE8DCA1014F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BC6520-CE95-4E6B-95B2-9115C777F98F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5E98F0-94BC-4872-9107-9F04B82C23E2}"/>
              </a:ext>
            </a:extLst>
          </p:cNvPr>
          <p:cNvSpPr txBox="1"/>
          <p:nvPr/>
        </p:nvSpPr>
        <p:spPr>
          <a:xfrm>
            <a:off x="1325459" y="76726"/>
            <a:ext cx="331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INJECTION TABLE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2F0C6E-6C06-41BF-8549-56CF8561D87B}"/>
              </a:ext>
            </a:extLst>
          </p:cNvPr>
          <p:cNvSpPr txBox="1"/>
          <p:nvPr/>
        </p:nvSpPr>
        <p:spPr>
          <a:xfrm>
            <a:off x="1" y="6551802"/>
            <a:ext cx="2525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Philippe Berio/Christophe Bailet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535BD7A-CED3-41F0-8E50-AB51AE35AB25}"/>
              </a:ext>
            </a:extLst>
          </p:cNvPr>
          <p:cNvSpPr txBox="1"/>
          <p:nvPr/>
        </p:nvSpPr>
        <p:spPr>
          <a:xfrm>
            <a:off x="8956387" y="104724"/>
            <a:ext cx="239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Mechanical</a:t>
            </a:r>
            <a:r>
              <a:rPr lang="fr-FR" sz="2400" dirty="0"/>
              <a:t> </a:t>
            </a:r>
            <a:r>
              <a:rPr lang="fr-FR" sz="2400" dirty="0" err="1"/>
              <a:t>Study</a:t>
            </a:r>
            <a:endParaRPr lang="fr-FR" sz="2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60AE82-FDE6-4A7B-8EAE-1569B7FF4A67}"/>
              </a:ext>
            </a:extLst>
          </p:cNvPr>
          <p:cNvSpPr txBox="1"/>
          <p:nvPr/>
        </p:nvSpPr>
        <p:spPr>
          <a:xfrm>
            <a:off x="1325459" y="1542221"/>
            <a:ext cx="675281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3 modules of the Injection Table have been studied up to now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difficulty identified for other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 Rotation stage –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SPICA Feeding Optics (SFO)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Atmospheric Dispersion Compensator (ADC)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Injection Module (INJ)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STS-VIS and LDC-VIS presented in the document</a:t>
            </a:r>
          </a:p>
          <a:p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1144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E9A967-2662-4E27-B2AC-8D5DD19C2844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78D892-3AE5-449D-8B09-08C34C7CA0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 descr="Résultat de recherche d'images pour &quot;logo chara array&quot;">
            <a:extLst>
              <a:ext uri="{FF2B5EF4-FFF2-40B4-BE49-F238E27FC236}">
                <a16:creationId xmlns:a16="http://schemas.microsoft.com/office/drawing/2014/main" id="{04442192-7EC6-47D8-A9A2-BB67BF9FC1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BDCFA22-F3D1-4A2F-AE3E-9F0F9D7D0B87}"/>
              </a:ext>
            </a:extLst>
          </p:cNvPr>
          <p:cNvSpPr txBox="1"/>
          <p:nvPr/>
        </p:nvSpPr>
        <p:spPr>
          <a:xfrm>
            <a:off x="1325459" y="76726"/>
            <a:ext cx="331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INJECTION TABLE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68536D-5101-42ED-854B-B53F59E1B83D}"/>
              </a:ext>
            </a:extLst>
          </p:cNvPr>
          <p:cNvSpPr txBox="1"/>
          <p:nvPr/>
        </p:nvSpPr>
        <p:spPr>
          <a:xfrm>
            <a:off x="8956387" y="104724"/>
            <a:ext cx="239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Mechanical</a:t>
            </a:r>
            <a:r>
              <a:rPr lang="fr-FR" sz="2400" dirty="0"/>
              <a:t> </a:t>
            </a:r>
            <a:r>
              <a:rPr lang="fr-FR" sz="2400" dirty="0" err="1"/>
              <a:t>Study</a:t>
            </a:r>
            <a:endParaRPr lang="fr-FR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D9097-5E05-44D8-A2F5-C09E51D24DD6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FDBA1C-F85E-4619-9302-A76D55D3B94D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7374BE-1608-44CB-930A-CBCD3436156D}"/>
              </a:ext>
            </a:extLst>
          </p:cNvPr>
          <p:cNvSpPr txBox="1"/>
          <p:nvPr/>
        </p:nvSpPr>
        <p:spPr>
          <a:xfrm>
            <a:off x="1" y="6551802"/>
            <a:ext cx="2525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Philippe Berio/Christophe Bailet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60F3B37-72E4-4B62-B7B4-828147E5FFB4}"/>
              </a:ext>
            </a:extLst>
          </p:cNvPr>
          <p:cNvSpPr txBox="1"/>
          <p:nvPr/>
        </p:nvSpPr>
        <p:spPr>
          <a:xfrm>
            <a:off x="450085" y="1193998"/>
            <a:ext cx="73516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Custom Rotation stage – Why?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At least 17 rotation stages in SPICA-VIS (12 ADC, 5 PDC + spectrograph?)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Commercial stages &gt; 500€ without controller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Based on a stepper motor from Lin Engineering (step angle 0.9°), 2 gear wheels and 1 toothed belt (&lt;100€)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teeth ratio between both wheels gives the resolution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Controller from Lin Engineering (same than for CHARA/</a:t>
            </a:r>
            <a:r>
              <a:rPr lang="en-US" dirty="0" err="1"/>
              <a:t>MIRCx</a:t>
            </a:r>
            <a:r>
              <a:rPr lang="en-US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Repeatability Test : &lt;0.02°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Specifications: ADC 0.5° and PDC 0.1°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Wobble test to 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Control Software already developed (CHARA client/server+ GTK GUI)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A35EC1-5FB1-4DEA-93E4-417C46B5611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13436" r="12562" b="35903"/>
          <a:stretch/>
        </p:blipFill>
        <p:spPr bwMode="auto">
          <a:xfrm>
            <a:off x="8201616" y="963554"/>
            <a:ext cx="3648075" cy="2190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1BF23A98-1959-46D2-911A-CF670276E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852" y="3251682"/>
            <a:ext cx="1751313" cy="1751313"/>
          </a:xfrm>
          <a:prstGeom prst="rect">
            <a:avLst/>
          </a:prstGeom>
        </p:spPr>
      </p:pic>
      <p:pic>
        <p:nvPicPr>
          <p:cNvPr id="14" name="Image 1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B85BE3E-784E-4FF8-8967-BC079F44AB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36" y="4988214"/>
            <a:ext cx="4069433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7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E9A967-2662-4E27-B2AC-8D5DD19C2844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78D892-3AE5-449D-8B09-08C34C7CA0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 descr="Résultat de recherche d'images pour &quot;logo chara array&quot;">
            <a:extLst>
              <a:ext uri="{FF2B5EF4-FFF2-40B4-BE49-F238E27FC236}">
                <a16:creationId xmlns:a16="http://schemas.microsoft.com/office/drawing/2014/main" id="{04442192-7EC6-47D8-A9A2-BB67BF9FC1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BDCFA22-F3D1-4A2F-AE3E-9F0F9D7D0B87}"/>
              </a:ext>
            </a:extLst>
          </p:cNvPr>
          <p:cNvSpPr txBox="1"/>
          <p:nvPr/>
        </p:nvSpPr>
        <p:spPr>
          <a:xfrm>
            <a:off x="1325459" y="76726"/>
            <a:ext cx="331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INJECTION TABLE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68536D-5101-42ED-854B-B53F59E1B83D}"/>
              </a:ext>
            </a:extLst>
          </p:cNvPr>
          <p:cNvSpPr txBox="1"/>
          <p:nvPr/>
        </p:nvSpPr>
        <p:spPr>
          <a:xfrm>
            <a:off x="8956387" y="104724"/>
            <a:ext cx="239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Mechanical</a:t>
            </a:r>
            <a:r>
              <a:rPr lang="fr-FR" sz="2400" dirty="0"/>
              <a:t> </a:t>
            </a:r>
            <a:r>
              <a:rPr lang="fr-FR" sz="2400" dirty="0" err="1"/>
              <a:t>Study</a:t>
            </a:r>
            <a:endParaRPr lang="fr-FR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D9097-5E05-44D8-A2F5-C09E51D24DD6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FDBA1C-F85E-4619-9302-A76D55D3B94D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7374BE-1608-44CB-930A-CBCD3436156D}"/>
              </a:ext>
            </a:extLst>
          </p:cNvPr>
          <p:cNvSpPr txBox="1"/>
          <p:nvPr/>
        </p:nvSpPr>
        <p:spPr>
          <a:xfrm>
            <a:off x="1" y="6551802"/>
            <a:ext cx="2525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Philippe Berio/Christophe Bailet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60F3B37-72E4-4B62-B7B4-828147E5FFB4}"/>
              </a:ext>
            </a:extLst>
          </p:cNvPr>
          <p:cNvSpPr txBox="1"/>
          <p:nvPr/>
        </p:nvSpPr>
        <p:spPr>
          <a:xfrm>
            <a:off x="450085" y="1193998"/>
            <a:ext cx="5271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SPICA Feeding Optics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Installed on the CHARA Visible Table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Same concept than VEGA periscope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Motorized IMG mirrors: Newport Pico motors (resolution 1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rad &lt;&lt; spec 48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rad)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B79DA9C-457C-445D-B245-D4144800FE5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0" b="10541"/>
          <a:stretch/>
        </p:blipFill>
        <p:spPr>
          <a:xfrm>
            <a:off x="7550092" y="968927"/>
            <a:ext cx="3800540" cy="21601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A440A3C-4216-46F8-AD16-EAE76C50B30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89" y="2995572"/>
            <a:ext cx="3371850" cy="337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773918F-0969-414A-8884-D3E0D9D98DD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94" y="3584861"/>
            <a:ext cx="2971800" cy="22631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B496876-CA5C-4ED7-9F91-6089EAA1BB68}"/>
              </a:ext>
            </a:extLst>
          </p:cNvPr>
          <p:cNvSpPr txBox="1"/>
          <p:nvPr/>
        </p:nvSpPr>
        <p:spPr>
          <a:xfrm>
            <a:off x="302004" y="5100506"/>
            <a:ext cx="129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FOP </a:t>
            </a:r>
            <a:r>
              <a:rPr lang="fr-FR" dirty="0" err="1">
                <a:solidFill>
                  <a:srgbClr val="FF0000"/>
                </a:solidFill>
              </a:rPr>
              <a:t>mirrors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1F43BAB-C351-4A43-A6D2-5B6F38CBF185}"/>
              </a:ext>
            </a:extLst>
          </p:cNvPr>
          <p:cNvSpPr txBox="1"/>
          <p:nvPr/>
        </p:nvSpPr>
        <p:spPr>
          <a:xfrm>
            <a:off x="5182539" y="3086823"/>
            <a:ext cx="131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IMG </a:t>
            </a:r>
            <a:r>
              <a:rPr lang="fr-FR" dirty="0" err="1">
                <a:solidFill>
                  <a:srgbClr val="FF0000"/>
                </a:solidFill>
              </a:rPr>
              <a:t>mirrors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E528D23-9A4E-470F-B5AB-075A924C813D}"/>
              </a:ext>
            </a:extLst>
          </p:cNvPr>
          <p:cNvCxnSpPr>
            <a:stCxn id="12" idx="3"/>
          </p:cNvCxnSpPr>
          <p:nvPr/>
        </p:nvCxnSpPr>
        <p:spPr>
          <a:xfrm flipV="1">
            <a:off x="1595820" y="4848838"/>
            <a:ext cx="1709442" cy="4363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67378E7-879C-44BE-A374-C02391BF970C}"/>
              </a:ext>
            </a:extLst>
          </p:cNvPr>
          <p:cNvCxnSpPr>
            <a:stCxn id="17" idx="1"/>
          </p:cNvCxnSpPr>
          <p:nvPr/>
        </p:nvCxnSpPr>
        <p:spPr>
          <a:xfrm flipH="1">
            <a:off x="4186107" y="3271489"/>
            <a:ext cx="996432" cy="9733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176C7F2-F9A5-47C9-B523-6F4D56A6BDB9}"/>
              </a:ext>
            </a:extLst>
          </p:cNvPr>
          <p:cNvCxnSpPr>
            <a:stCxn id="17" idx="3"/>
          </p:cNvCxnSpPr>
          <p:nvPr/>
        </p:nvCxnSpPr>
        <p:spPr>
          <a:xfrm>
            <a:off x="6502452" y="3271489"/>
            <a:ext cx="1883742" cy="1577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03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E9A967-2662-4E27-B2AC-8D5DD19C2844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78D892-3AE5-449D-8B09-08C34C7CA0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 descr="Résultat de recherche d'images pour &quot;logo chara array&quot;">
            <a:extLst>
              <a:ext uri="{FF2B5EF4-FFF2-40B4-BE49-F238E27FC236}">
                <a16:creationId xmlns:a16="http://schemas.microsoft.com/office/drawing/2014/main" id="{04442192-7EC6-47D8-A9A2-BB67BF9FC1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BDCFA22-F3D1-4A2F-AE3E-9F0F9D7D0B87}"/>
              </a:ext>
            </a:extLst>
          </p:cNvPr>
          <p:cNvSpPr txBox="1"/>
          <p:nvPr/>
        </p:nvSpPr>
        <p:spPr>
          <a:xfrm>
            <a:off x="1325459" y="76726"/>
            <a:ext cx="331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INJECTION TABLE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68536D-5101-42ED-854B-B53F59E1B83D}"/>
              </a:ext>
            </a:extLst>
          </p:cNvPr>
          <p:cNvSpPr txBox="1"/>
          <p:nvPr/>
        </p:nvSpPr>
        <p:spPr>
          <a:xfrm>
            <a:off x="8956387" y="104724"/>
            <a:ext cx="239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Mechanical</a:t>
            </a:r>
            <a:r>
              <a:rPr lang="fr-FR" sz="2400" dirty="0"/>
              <a:t> </a:t>
            </a:r>
            <a:r>
              <a:rPr lang="fr-FR" sz="2400" dirty="0" err="1"/>
              <a:t>Study</a:t>
            </a:r>
            <a:endParaRPr lang="fr-FR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D9097-5E05-44D8-A2F5-C09E51D24DD6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FDBA1C-F85E-4619-9302-A76D55D3B94D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7374BE-1608-44CB-930A-CBCD3436156D}"/>
              </a:ext>
            </a:extLst>
          </p:cNvPr>
          <p:cNvSpPr txBox="1"/>
          <p:nvPr/>
        </p:nvSpPr>
        <p:spPr>
          <a:xfrm>
            <a:off x="1" y="6551802"/>
            <a:ext cx="2525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Philippe Berio/Christophe Bailet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56C4964-09C1-4914-8242-91B4F39103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11" y="3154156"/>
            <a:ext cx="3502406" cy="333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3A200BA-8ED4-4E5E-9DF5-4657E69B134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43" y="3154156"/>
            <a:ext cx="3502406" cy="30033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E529ADF-2818-49A4-B5DB-43FB6CDB12AB}"/>
              </a:ext>
            </a:extLst>
          </p:cNvPr>
          <p:cNvSpPr txBox="1"/>
          <p:nvPr/>
        </p:nvSpPr>
        <p:spPr>
          <a:xfrm>
            <a:off x="2030389" y="2769499"/>
            <a:ext cx="190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DOWN : SPICA-VIS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EE24440-2A05-43A5-99D4-5B8C2B73ED1B}"/>
              </a:ext>
            </a:extLst>
          </p:cNvPr>
          <p:cNvSpPr txBox="1"/>
          <p:nvPr/>
        </p:nvSpPr>
        <p:spPr>
          <a:xfrm>
            <a:off x="7620747" y="2656803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UP : CHARA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57CD940-D823-42FE-B98A-2564DC220D70}"/>
              </a:ext>
            </a:extLst>
          </p:cNvPr>
          <p:cNvSpPr txBox="1"/>
          <p:nvPr/>
        </p:nvSpPr>
        <p:spPr>
          <a:xfrm>
            <a:off x="1713241" y="881650"/>
            <a:ext cx="90330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SPICA Feeding Optics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One motor moves the 6 FOP simultaneously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2 limit switches (UP and DOWN)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 spring pulls the M1 mirror on kinematic points (DOWN) =&gt; good repeatability (TBC)</a:t>
            </a:r>
          </a:p>
        </p:txBody>
      </p:sp>
    </p:spTree>
    <p:extLst>
      <p:ext uri="{BB962C8B-B14F-4D97-AF65-F5344CB8AC3E}">
        <p14:creationId xmlns:p14="http://schemas.microsoft.com/office/powerpoint/2010/main" val="260366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E9A967-2662-4E27-B2AC-8D5DD19C2844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78D892-3AE5-449D-8B09-08C34C7CA0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 descr="Résultat de recherche d'images pour &quot;logo chara array&quot;">
            <a:extLst>
              <a:ext uri="{FF2B5EF4-FFF2-40B4-BE49-F238E27FC236}">
                <a16:creationId xmlns:a16="http://schemas.microsoft.com/office/drawing/2014/main" id="{04442192-7EC6-47D8-A9A2-BB67BF9FC1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BDCFA22-F3D1-4A2F-AE3E-9F0F9D7D0B87}"/>
              </a:ext>
            </a:extLst>
          </p:cNvPr>
          <p:cNvSpPr txBox="1"/>
          <p:nvPr/>
        </p:nvSpPr>
        <p:spPr>
          <a:xfrm>
            <a:off x="1325459" y="76726"/>
            <a:ext cx="331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INJECTION TABLE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68536D-5101-42ED-854B-B53F59E1B83D}"/>
              </a:ext>
            </a:extLst>
          </p:cNvPr>
          <p:cNvSpPr txBox="1"/>
          <p:nvPr/>
        </p:nvSpPr>
        <p:spPr>
          <a:xfrm>
            <a:off x="8956387" y="104724"/>
            <a:ext cx="239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Mechanical</a:t>
            </a:r>
            <a:r>
              <a:rPr lang="fr-FR" sz="2400" dirty="0"/>
              <a:t> </a:t>
            </a:r>
            <a:r>
              <a:rPr lang="fr-FR" sz="2400" dirty="0" err="1"/>
              <a:t>Study</a:t>
            </a:r>
            <a:endParaRPr lang="fr-FR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D9097-5E05-44D8-A2F5-C09E51D24DD6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FDBA1C-F85E-4619-9302-A76D55D3B94D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7374BE-1608-44CB-930A-CBCD3436156D}"/>
              </a:ext>
            </a:extLst>
          </p:cNvPr>
          <p:cNvSpPr txBox="1"/>
          <p:nvPr/>
        </p:nvSpPr>
        <p:spPr>
          <a:xfrm>
            <a:off x="1" y="6551802"/>
            <a:ext cx="2525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Philippe Berio/Christophe Bailet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57CD940-D823-42FE-B98A-2564DC220D70}"/>
              </a:ext>
            </a:extLst>
          </p:cNvPr>
          <p:cNvSpPr txBox="1"/>
          <p:nvPr/>
        </p:nvSpPr>
        <p:spPr>
          <a:xfrm>
            <a:off x="1713241" y="881650"/>
            <a:ext cx="90330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Atmospheric Dispersion Compensator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Design complex (no space)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12 custom rotation stages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Attached on SFO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A287CD9-40C7-4F35-A11F-4A047DB32C5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8" y="2791835"/>
            <a:ext cx="5124450" cy="263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642AE6-DFBA-4D43-B8EA-95C780FEF3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32" y="2516485"/>
            <a:ext cx="4419600" cy="3855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96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6256EF-EB13-42F7-A525-CCDD1A187A28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7326B8-3B02-4C06-8223-18D2C5D8EF0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 descr="Résultat de recherche d'images pour &quot;logo chara array&quot;">
            <a:extLst>
              <a:ext uri="{FF2B5EF4-FFF2-40B4-BE49-F238E27FC236}">
                <a16:creationId xmlns:a16="http://schemas.microsoft.com/office/drawing/2014/main" id="{89FD6AF6-E4D4-4CCF-AF67-DD9FE80F64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051A41-B940-4BCF-9E77-B1C1C4001125}"/>
              </a:ext>
            </a:extLst>
          </p:cNvPr>
          <p:cNvSpPr txBox="1"/>
          <p:nvPr/>
        </p:nvSpPr>
        <p:spPr>
          <a:xfrm>
            <a:off x="1325459" y="76726"/>
            <a:ext cx="331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INJECTION TABLE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5D8C10-BACC-48D8-B867-FD8124D59D85}"/>
              </a:ext>
            </a:extLst>
          </p:cNvPr>
          <p:cNvSpPr txBox="1"/>
          <p:nvPr/>
        </p:nvSpPr>
        <p:spPr>
          <a:xfrm>
            <a:off x="8956387" y="104724"/>
            <a:ext cx="239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Mechanical</a:t>
            </a:r>
            <a:r>
              <a:rPr lang="fr-FR" sz="2400" dirty="0"/>
              <a:t> </a:t>
            </a:r>
            <a:r>
              <a:rPr lang="fr-FR" sz="2400" dirty="0" err="1"/>
              <a:t>Study</a:t>
            </a:r>
            <a:endParaRPr lang="fr-FR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E8227-3A42-45C8-9154-D3E50EF181F8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3652D6-FB28-4DA5-B9E5-E270386D26BA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8F7901-5F2F-4D04-9FC0-BF078389430A}"/>
              </a:ext>
            </a:extLst>
          </p:cNvPr>
          <p:cNvSpPr txBox="1"/>
          <p:nvPr/>
        </p:nvSpPr>
        <p:spPr>
          <a:xfrm>
            <a:off x="1" y="6551802"/>
            <a:ext cx="2525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Philippe Berio/Christophe Bailet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DF6CA00-4EC7-4451-802A-47BFB04E00D8}"/>
              </a:ext>
            </a:extLst>
          </p:cNvPr>
          <p:cNvSpPr txBox="1"/>
          <p:nvPr/>
        </p:nvSpPr>
        <p:spPr>
          <a:xfrm>
            <a:off x="496837" y="917568"/>
            <a:ext cx="903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SFO+ADC Implantation on the CHARA visible table</a:t>
            </a:r>
          </a:p>
        </p:txBody>
      </p:sp>
      <p:pic>
        <p:nvPicPr>
          <p:cNvPr id="12" name="Image 11" descr="Une image contenant table, grand&#10;&#10;Description générée automatiquement">
            <a:extLst>
              <a:ext uri="{FF2B5EF4-FFF2-40B4-BE49-F238E27FC236}">
                <a16:creationId xmlns:a16="http://schemas.microsoft.com/office/drawing/2014/main" id="{97423F91-DD9D-4503-9A11-7327D8472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479"/>
            <a:ext cx="3301101" cy="3086072"/>
          </a:xfrm>
          <a:prstGeom prst="rect">
            <a:avLst/>
          </a:prstGeom>
        </p:spPr>
      </p:pic>
      <p:pic>
        <p:nvPicPr>
          <p:cNvPr id="14" name="Image 13" descr="Une image contenant bâtiment&#10;&#10;Description générée automatiquement">
            <a:extLst>
              <a:ext uri="{FF2B5EF4-FFF2-40B4-BE49-F238E27FC236}">
                <a16:creationId xmlns:a16="http://schemas.microsoft.com/office/drawing/2014/main" id="{533E4513-AFC2-47B5-B317-5483D5407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01" y="3162650"/>
            <a:ext cx="3863394" cy="3160958"/>
          </a:xfrm>
          <a:prstGeom prst="rect">
            <a:avLst/>
          </a:prstGeom>
        </p:spPr>
      </p:pic>
      <p:pic>
        <p:nvPicPr>
          <p:cNvPr id="16" name="Image 15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62221B19-9CF1-4657-A413-FD3ECD23DA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95" y="3192752"/>
            <a:ext cx="3748213" cy="310075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3961AA-CCA9-4115-A55F-6BA6BD266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0870" y="737338"/>
            <a:ext cx="3733800" cy="20193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2562A49-8974-4636-8E05-6AA18E509E26}"/>
              </a:ext>
            </a:extLst>
          </p:cNvPr>
          <p:cNvSpPr txBox="1"/>
          <p:nvPr/>
        </p:nvSpPr>
        <p:spPr>
          <a:xfrm>
            <a:off x="605765" y="5541467"/>
            <a:ext cx="107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Roof post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12D2862-40C4-46C6-A949-9CD72E19A3D7}"/>
              </a:ext>
            </a:extLst>
          </p:cNvPr>
          <p:cNvCxnSpPr>
            <a:cxnSpLocks/>
          </p:cNvCxnSpPr>
          <p:nvPr/>
        </p:nvCxnSpPr>
        <p:spPr>
          <a:xfrm flipH="1" flipV="1">
            <a:off x="427840" y="3976383"/>
            <a:ext cx="321577" cy="1635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5F501B5-263B-4EED-8164-E298359D035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685612" y="5726133"/>
            <a:ext cx="26766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6584A92A-6F35-4330-A669-662A57A2E892}"/>
              </a:ext>
            </a:extLst>
          </p:cNvPr>
          <p:cNvSpPr txBox="1"/>
          <p:nvPr/>
        </p:nvSpPr>
        <p:spPr>
          <a:xfrm>
            <a:off x="10767600" y="3397641"/>
            <a:ext cx="130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Outside</a:t>
            </a:r>
            <a:r>
              <a:rPr lang="fr-FR" dirty="0">
                <a:solidFill>
                  <a:srgbClr val="FF0000"/>
                </a:solidFill>
              </a:rPr>
              <a:t> the table (2cm)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E8493397-7C5A-4DEA-A7F3-2F631D341891}"/>
              </a:ext>
            </a:extLst>
          </p:cNvPr>
          <p:cNvCxnSpPr>
            <a:endCxn id="16" idx="3"/>
          </p:cNvCxnSpPr>
          <p:nvPr/>
        </p:nvCxnSpPr>
        <p:spPr>
          <a:xfrm flipH="1">
            <a:off x="10912708" y="4101363"/>
            <a:ext cx="529875" cy="6417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27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E9A967-2662-4E27-B2AC-8D5DD19C2844}"/>
              </a:ext>
            </a:extLst>
          </p:cNvPr>
          <p:cNvSpPr/>
          <p:nvPr/>
        </p:nvSpPr>
        <p:spPr>
          <a:xfrm>
            <a:off x="0" y="0"/>
            <a:ext cx="12192000" cy="738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78D892-3AE5-449D-8B09-08C34C7CA0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5315"/>
          <a:stretch/>
        </p:blipFill>
        <p:spPr bwMode="auto">
          <a:xfrm>
            <a:off x="0" y="-1"/>
            <a:ext cx="1222127" cy="67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 descr="Résultat de recherche d'images pour &quot;logo chara array&quot;">
            <a:extLst>
              <a:ext uri="{FF2B5EF4-FFF2-40B4-BE49-F238E27FC236}">
                <a16:creationId xmlns:a16="http://schemas.microsoft.com/office/drawing/2014/main" id="{04442192-7EC6-47D8-A9A2-BB67BF9FC1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61" y="33554"/>
            <a:ext cx="651061" cy="671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BDCFA22-F3D1-4A2F-AE3E-9F0F9D7D0B87}"/>
              </a:ext>
            </a:extLst>
          </p:cNvPr>
          <p:cNvSpPr txBox="1"/>
          <p:nvPr/>
        </p:nvSpPr>
        <p:spPr>
          <a:xfrm>
            <a:off x="1325459" y="76726"/>
            <a:ext cx="331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INJECTION TABLE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68536D-5101-42ED-854B-B53F59E1B83D}"/>
              </a:ext>
            </a:extLst>
          </p:cNvPr>
          <p:cNvSpPr txBox="1"/>
          <p:nvPr/>
        </p:nvSpPr>
        <p:spPr>
          <a:xfrm>
            <a:off x="8956387" y="104724"/>
            <a:ext cx="239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Mechanical</a:t>
            </a:r>
            <a:r>
              <a:rPr lang="fr-FR" sz="2400" dirty="0"/>
              <a:t> </a:t>
            </a:r>
            <a:r>
              <a:rPr lang="fr-FR" sz="2400" dirty="0" err="1"/>
              <a:t>Study</a:t>
            </a:r>
            <a:endParaRPr lang="fr-FR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D9097-5E05-44D8-A2F5-C09E51D24DD6}"/>
              </a:ext>
            </a:extLst>
          </p:cNvPr>
          <p:cNvSpPr/>
          <p:nvPr/>
        </p:nvSpPr>
        <p:spPr>
          <a:xfrm>
            <a:off x="0" y="6551802"/>
            <a:ext cx="12192000" cy="306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C0C0C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FDBA1C-F85E-4619-9302-A76D55D3B94D}"/>
              </a:ext>
            </a:extLst>
          </p:cNvPr>
          <p:cNvSpPr txBox="1"/>
          <p:nvPr/>
        </p:nvSpPr>
        <p:spPr>
          <a:xfrm>
            <a:off x="8951561" y="6543412"/>
            <a:ext cx="324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SPICA-VIS Design </a:t>
            </a:r>
            <a:r>
              <a:rPr lang="fr-FR" sz="1400" dirty="0" err="1"/>
              <a:t>Review</a:t>
            </a:r>
            <a:r>
              <a:rPr lang="fr-FR" sz="1400" dirty="0"/>
              <a:t>, July 23-24, 2020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7374BE-1608-44CB-930A-CBCD3436156D}"/>
              </a:ext>
            </a:extLst>
          </p:cNvPr>
          <p:cNvSpPr txBox="1"/>
          <p:nvPr/>
        </p:nvSpPr>
        <p:spPr>
          <a:xfrm>
            <a:off x="1" y="6551802"/>
            <a:ext cx="2525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Philippe Berio/Christophe Bailet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57CD940-D823-42FE-B98A-2564DC220D70}"/>
              </a:ext>
            </a:extLst>
          </p:cNvPr>
          <p:cNvSpPr txBox="1"/>
          <p:nvPr/>
        </p:nvSpPr>
        <p:spPr>
          <a:xfrm>
            <a:off x="521059" y="1083818"/>
            <a:ext cx="49224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Injection Module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Lens System (no OAP)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No motorization (coupling optimization down with the PI </a:t>
            </a:r>
            <a:r>
              <a:rPr lang="en-US" dirty="0" err="1"/>
              <a:t>TipTilt</a:t>
            </a:r>
            <a:r>
              <a:rPr lang="en-US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Based on Thorlabs tubes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Thorlabs high precision zoom housing =&gt; fiber at the focus of the plano-convex lens (+/-10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Testbench developed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Coupling at 725nm: 75%</a:t>
            </a:r>
          </a:p>
          <a:p>
            <a:pPr lvl="1"/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Coupling over the spectral band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Stability?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F2D75D0-271D-42DD-BAD7-48CEBB2112C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67229" y="1163480"/>
            <a:ext cx="5760720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30D1158-A26A-417B-89AC-EF2ECFB5256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30" y="2888850"/>
            <a:ext cx="5204501" cy="3251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9687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437</Words>
  <Application>Microsoft Office PowerPoint</Application>
  <PresentationFormat>Grand écran</PresentationFormat>
  <Paragraphs>87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Berio</dc:creator>
  <cp:lastModifiedBy>Denis Mourard</cp:lastModifiedBy>
  <cp:revision>16</cp:revision>
  <dcterms:created xsi:type="dcterms:W3CDTF">2020-06-17T07:15:18Z</dcterms:created>
  <dcterms:modified xsi:type="dcterms:W3CDTF">2020-07-23T10:02:46Z</dcterms:modified>
</cp:coreProperties>
</file>