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0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8C4B2F-A997-47D8-A6B0-C754A862A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B152C0-868E-4670-86BF-1F7410F80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3F93AE-453A-4F89-AF33-F7E72CE0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14D61B-169B-4630-AD53-8CC402E2E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378FAF-6012-4AC6-838E-6A0F2940B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05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9370F7-F2ED-45A8-921F-99FFBBD09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E1F1FE-9F35-4FCC-9586-329368AEB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0F9F78-654A-4739-9D9D-E91A7EE0D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3DB83E-6145-4F07-9CDA-DD33A30E3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4A3A80-A9BE-41AA-AC9E-7B176CFC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10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EFA2D27-73EA-45AC-97C0-941D939DFC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F93882-7155-43B3-B883-B09D30A044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E5F624-AC3D-4215-9822-70622CF7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2E3F67-4D6A-4D8B-8D38-9F7E8A781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8128E4-0D53-4718-BF59-870E26C2B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52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17E53C-3E7F-43FF-B7C7-8F2BBF43E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18CD62-6046-4E3F-939B-DAABE12D1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59B0DC-40BC-42BB-A16E-FC839C338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2AB156-BD75-4806-A0A9-C4F357AF1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6B18FD-5C7C-4AD8-B58F-22F2E8D2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671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86BCC7-2A43-4FC8-89CB-D2DD424F5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F3F4B5-068D-4756-9DF2-43A38F7FC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BA5323-E6B0-47B0-B2D3-612F0683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B10A3-38C1-4178-9932-899FF50A1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2AACF0-A244-4366-B129-C82C814C3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965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F01DB0-2BD4-4763-A244-ED7E663D3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FE4C4A-4358-4977-BDC0-98D493B9D9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6E4406-EDB0-4C34-93D8-480891674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FE7E9E-D40A-4518-813B-F89DE082C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8DADA6-A22F-4A26-BF05-7D257473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79AB2A-7F44-4DBF-8F85-E64A547D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07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C427BE-F7F2-442F-B789-97B59ABD1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D33FDE-69C4-498C-8628-D2DB987F4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B9208BA-A00A-4FBE-8F7B-F49D48911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38AE62D-F1AB-4737-A5A7-B45235117B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6F23CB7-7E92-44CB-AB88-CCC4C4389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1CE79C6-BD67-40BD-BCA8-D6213A434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24FF01E-DC43-4378-B52A-CB7D30824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A2C928A-A8D6-4D27-AB2E-7F354FFE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68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3D4EDC-66B3-41F7-BE77-860394A15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1FC33A6-13F7-4A68-B49A-FBD84F180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9B9512-00FF-4197-B9FE-D2169E958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228B66E-9CB0-4D61-A046-EE2CD06A4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19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2DA7E17-5640-4E98-A744-84A52FC85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F12A907-CCA2-4919-85F1-5612D5B5B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75B885-E981-47F4-96ED-AB98A2939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042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737A6C-DF1F-46D9-9107-E29237DE3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5F3FAF-15E0-401D-B031-92CE04201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71899C-413F-4982-8E7C-44928A40F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896451-83C7-48C2-A081-3F1A43EB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ABEE11-CB3D-4F91-AC90-62C0F8B22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CEB2C5-D2C3-48C6-B3B3-98E3D4264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39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D3C55A-4C8E-4F07-916F-0482B4961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7AC77CE-32DC-4983-B706-1F41575AAF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D5EB367-0238-49B3-9105-B3EC20B23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6F9E52-122A-497A-A7D9-11A118DAE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998507-CD27-41CB-A720-F135549F9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B2EFE3-FE57-4B71-9C89-A556F1883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21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EE5CDF-B048-4823-92FD-77805CC7E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9CE7CA-E7CA-444F-9E1F-E33E9E32A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4955DA-B13B-4184-93D5-6EFDF98A94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A7649-40AB-47DD-B695-3CE5D95B5C88}" type="datetimeFigureOut">
              <a:rPr lang="fr-FR" smtClean="0"/>
              <a:t>23/07/2020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5AAE5E-1E0E-4F1E-85D7-EE390385E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FC1227-14BE-4FFB-91D1-8D5E4125A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71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CD5378-05EC-4F20-B1B2-3E2A05730F61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8C7B6D0-E183-4D25-A43E-7880FBC4554F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 5" descr="Résultat de recherche d'images pour &quot;logo chara array&quot;">
            <a:extLst>
              <a:ext uri="{FF2B5EF4-FFF2-40B4-BE49-F238E27FC236}">
                <a16:creationId xmlns:a16="http://schemas.microsoft.com/office/drawing/2014/main" id="{A5E0DE2C-4A04-4AC9-9FED-EC99736B860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8C3205C-40CD-4877-AE35-C1C99BCA5B7C}"/>
              </a:ext>
            </a:extLst>
          </p:cNvPr>
          <p:cNvSpPr txBox="1"/>
          <p:nvPr/>
        </p:nvSpPr>
        <p:spPr>
          <a:xfrm>
            <a:off x="1445818" y="43170"/>
            <a:ext cx="651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SPICA-VIS DESIGN REVIEW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6063D9-49A9-4F04-8EFD-FB774880F683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B7F6FD0-1489-42AD-8E3D-10AC150532F0}"/>
              </a:ext>
            </a:extLst>
          </p:cNvPr>
          <p:cNvSpPr txBox="1"/>
          <p:nvPr/>
        </p:nvSpPr>
        <p:spPr>
          <a:xfrm>
            <a:off x="1" y="6551802"/>
            <a:ext cx="1202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Philippe Berio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E7A8905-48E6-4848-AF2E-63A90B4D590D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29F40F7-DD56-488A-B11D-280E07CF5092}"/>
              </a:ext>
            </a:extLst>
          </p:cNvPr>
          <p:cNvSpPr txBox="1"/>
          <p:nvPr/>
        </p:nvSpPr>
        <p:spPr>
          <a:xfrm>
            <a:off x="1445818" y="1061953"/>
            <a:ext cx="992161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Board: </a:t>
            </a:r>
            <a:r>
              <a:rPr lang="en-US" dirty="0"/>
              <a:t>Judith </a:t>
            </a:r>
            <a:r>
              <a:rPr lang="en-US" dirty="0" err="1"/>
              <a:t>Sturmann</a:t>
            </a:r>
            <a:r>
              <a:rPr lang="en-US" dirty="0"/>
              <a:t>, </a:t>
            </a:r>
            <a:r>
              <a:rPr lang="en-US" dirty="0" err="1"/>
              <a:t>Karine</a:t>
            </a:r>
            <a:r>
              <a:rPr lang="en-US" dirty="0"/>
              <a:t> </a:t>
            </a:r>
            <a:r>
              <a:rPr lang="en-US" dirty="0" err="1"/>
              <a:t>Perraut</a:t>
            </a:r>
            <a:r>
              <a:rPr lang="en-US" dirty="0"/>
              <a:t>, Theo ten </a:t>
            </a:r>
            <a:r>
              <a:rPr lang="en-US" dirty="0" err="1"/>
              <a:t>Brummelaar</a:t>
            </a:r>
            <a:r>
              <a:rPr lang="en-US" dirty="0"/>
              <a:t>, John Monnier and Frantz </a:t>
            </a:r>
            <a:r>
              <a:rPr lang="en-US" dirty="0" err="1"/>
              <a:t>Martinache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SPICA-VIS team: </a:t>
            </a:r>
            <a:r>
              <a:rPr lang="en-US" dirty="0"/>
              <a:t>Denis </a:t>
            </a:r>
            <a:r>
              <a:rPr lang="en-US" dirty="0" err="1"/>
              <a:t>Mourard</a:t>
            </a:r>
            <a:r>
              <a:rPr lang="en-US" dirty="0"/>
              <a:t>, Stéphane Lagarde, Julien </a:t>
            </a:r>
            <a:r>
              <a:rPr lang="en-US" dirty="0" err="1"/>
              <a:t>Dejonghe</a:t>
            </a:r>
            <a:r>
              <a:rPr lang="en-US" dirty="0"/>
              <a:t>, Frédéric </a:t>
            </a:r>
            <a:r>
              <a:rPr lang="en-US" dirty="0" err="1"/>
              <a:t>Morand</a:t>
            </a:r>
            <a:r>
              <a:rPr lang="en-US" dirty="0"/>
              <a:t>, Cyril </a:t>
            </a:r>
            <a:r>
              <a:rPr lang="en-US" dirty="0" err="1"/>
              <a:t>Pannetier</a:t>
            </a:r>
            <a:r>
              <a:rPr lang="en-US" dirty="0"/>
              <a:t>, Christophe </a:t>
            </a:r>
            <a:r>
              <a:rPr lang="en-US" dirty="0" err="1"/>
              <a:t>Bailet</a:t>
            </a:r>
            <a:r>
              <a:rPr lang="en-US" dirty="0"/>
              <a:t>, Daniel </a:t>
            </a:r>
            <a:r>
              <a:rPr lang="en-US" dirty="0" err="1"/>
              <a:t>Lecron</a:t>
            </a:r>
            <a:r>
              <a:rPr lang="en-US" dirty="0"/>
              <a:t>, </a:t>
            </a:r>
            <a:r>
              <a:rPr lang="en-US" dirty="0" err="1"/>
              <a:t>Fatmé</a:t>
            </a:r>
            <a:r>
              <a:rPr lang="en-US" dirty="0"/>
              <a:t> </a:t>
            </a:r>
            <a:r>
              <a:rPr lang="en-US" dirty="0" err="1"/>
              <a:t>Allouche</a:t>
            </a:r>
            <a:r>
              <a:rPr lang="en-US" dirty="0"/>
              <a:t>, Philippe Berio</a:t>
            </a:r>
          </a:p>
          <a:p>
            <a:endParaRPr lang="en-US" dirty="0"/>
          </a:p>
          <a:p>
            <a:r>
              <a:rPr lang="en-US" b="1" dirty="0"/>
              <a:t>Goal:</a:t>
            </a:r>
          </a:p>
          <a:p>
            <a:r>
              <a:rPr lang="en-US" b="1" dirty="0"/>
              <a:t>	Evaluate the SPICA-VIS design against its requirements  &amp;   Identify issues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Design Review Agenda: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Session 1:</a:t>
            </a:r>
            <a:r>
              <a:rPr lang="en-US" b="1" dirty="0"/>
              <a:t> </a:t>
            </a:r>
            <a:r>
              <a:rPr lang="en-US" dirty="0"/>
              <a:t>Management/System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Session 2: Injection table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Session 3: Spectrograph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Session 4: Software</a:t>
            </a:r>
          </a:p>
          <a:p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FD009EC-2A85-4B20-BA6D-ED42A137CC10}"/>
              </a:ext>
            </a:extLst>
          </p:cNvPr>
          <p:cNvSpPr txBox="1"/>
          <p:nvPr/>
        </p:nvSpPr>
        <p:spPr>
          <a:xfrm>
            <a:off x="2274771" y="3278283"/>
            <a:ext cx="3821229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Implantation of SPICA-VIS in the CHARA focal lab</a:t>
            </a:r>
          </a:p>
          <a:p>
            <a:pPr algn="ctr"/>
            <a:r>
              <a:rPr lang="en-US" sz="1400" dirty="0"/>
              <a:t>Optical design and co-alignment procedure</a:t>
            </a:r>
          </a:p>
          <a:p>
            <a:pPr algn="ctr"/>
            <a:r>
              <a:rPr lang="en-US" sz="1400" dirty="0"/>
              <a:t>Control software design</a:t>
            </a:r>
          </a:p>
          <a:p>
            <a:pPr algn="ctr"/>
            <a:r>
              <a:rPr lang="en-US" sz="1400" dirty="0"/>
              <a:t>Schedule of the project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37A6710-3D96-4336-8941-F53C6D947342}"/>
              </a:ext>
            </a:extLst>
          </p:cNvPr>
          <p:cNvSpPr txBox="1"/>
          <p:nvPr/>
        </p:nvSpPr>
        <p:spPr>
          <a:xfrm>
            <a:off x="7241405" y="3182033"/>
            <a:ext cx="2675823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Finalize mechanical study</a:t>
            </a:r>
          </a:p>
          <a:p>
            <a:pPr algn="ctr"/>
            <a:r>
              <a:rPr lang="en-US" sz="1400" dirty="0"/>
              <a:t>Ordering/Manufacturing</a:t>
            </a:r>
          </a:p>
          <a:p>
            <a:pPr algn="ctr"/>
            <a:r>
              <a:rPr lang="en-US" sz="1400" dirty="0"/>
              <a:t>Coding</a:t>
            </a:r>
          </a:p>
          <a:p>
            <a:pPr algn="ctr"/>
            <a:r>
              <a:rPr lang="en-US" sz="1400" dirty="0"/>
              <a:t>Assembly/Integration</a:t>
            </a:r>
          </a:p>
          <a:p>
            <a:pPr algn="ctr"/>
            <a:r>
              <a:rPr lang="en-US" sz="1400" dirty="0"/>
              <a:t>Next funding requests (INSU, ERC)</a:t>
            </a:r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E0884BA8-FFFA-4A10-9B46-E58F3F200CEE}"/>
              </a:ext>
            </a:extLst>
          </p:cNvPr>
          <p:cNvSpPr/>
          <p:nvPr/>
        </p:nvSpPr>
        <p:spPr>
          <a:xfrm>
            <a:off x="6189044" y="3613462"/>
            <a:ext cx="911192" cy="2837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332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445818" y="43170"/>
            <a:ext cx="651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MANAGEMENT/SYSTEM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1" y="6551802"/>
            <a:ext cx="1202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Philippe Berio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F586F90-F228-43A0-A89C-52D63AC6F248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pic>
        <p:nvPicPr>
          <p:cNvPr id="52" name="Image 51">
            <a:extLst>
              <a:ext uri="{FF2B5EF4-FFF2-40B4-BE49-F238E27FC236}">
                <a16:creationId xmlns:a16="http://schemas.microsoft.com/office/drawing/2014/main" id="{AB1975A7-E09D-4AE3-838E-C3FBDED533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28" y="794083"/>
            <a:ext cx="12192000" cy="5693335"/>
          </a:xfrm>
          <a:prstGeom prst="rect">
            <a:avLst/>
          </a:prstGeom>
        </p:spPr>
      </p:pic>
      <p:grpSp>
        <p:nvGrpSpPr>
          <p:cNvPr id="53" name="Groupe 52">
            <a:extLst>
              <a:ext uri="{FF2B5EF4-FFF2-40B4-BE49-F238E27FC236}">
                <a16:creationId xmlns:a16="http://schemas.microsoft.com/office/drawing/2014/main" id="{06EECEC8-59BE-415B-9FB7-9DF4ED18B398}"/>
              </a:ext>
            </a:extLst>
          </p:cNvPr>
          <p:cNvGrpSpPr/>
          <p:nvPr/>
        </p:nvGrpSpPr>
        <p:grpSpPr>
          <a:xfrm>
            <a:off x="8075584" y="1173930"/>
            <a:ext cx="2496196" cy="1433285"/>
            <a:chOff x="8096422" y="1221921"/>
            <a:chExt cx="2496196" cy="1433285"/>
          </a:xfrm>
        </p:grpSpPr>
        <p:cxnSp>
          <p:nvCxnSpPr>
            <p:cNvPr id="54" name="Connecteur droit avec flèche 53">
              <a:extLst>
                <a:ext uri="{FF2B5EF4-FFF2-40B4-BE49-F238E27FC236}">
                  <a16:creationId xmlns:a16="http://schemas.microsoft.com/office/drawing/2014/main" id="{1F009F24-710B-42B8-BC17-10557215010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817430" y="1598064"/>
              <a:ext cx="335116" cy="105714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156BADA0-6FC1-488D-BC01-6F4A06BAC0E0}"/>
                </a:ext>
              </a:extLst>
            </p:cNvPr>
            <p:cNvSpPr txBox="1"/>
            <p:nvPr/>
          </p:nvSpPr>
          <p:spPr>
            <a:xfrm>
              <a:off x="8096422" y="1221921"/>
              <a:ext cx="24961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End of Design (Jan.2021)</a:t>
              </a:r>
            </a:p>
          </p:txBody>
        </p:sp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8FAEBE4B-28F4-41F7-88FE-B0A6C7332DAC}"/>
              </a:ext>
            </a:extLst>
          </p:cNvPr>
          <p:cNvGrpSpPr/>
          <p:nvPr/>
        </p:nvGrpSpPr>
        <p:grpSpPr>
          <a:xfrm>
            <a:off x="9657184" y="2060890"/>
            <a:ext cx="2397967" cy="2105916"/>
            <a:chOff x="9657184" y="2039329"/>
            <a:chExt cx="2397967" cy="2105916"/>
          </a:xfrm>
        </p:grpSpPr>
        <p:cxnSp>
          <p:nvCxnSpPr>
            <p:cNvPr id="57" name="Connecteur droit avec flèche 56">
              <a:extLst>
                <a:ext uri="{FF2B5EF4-FFF2-40B4-BE49-F238E27FC236}">
                  <a16:creationId xmlns:a16="http://schemas.microsoft.com/office/drawing/2014/main" id="{7CBF3A6E-93C3-4531-B18D-E66D40B1A125}"/>
                </a:ext>
              </a:extLst>
            </p:cNvPr>
            <p:cNvCxnSpPr/>
            <p:nvPr/>
          </p:nvCxnSpPr>
          <p:spPr>
            <a:xfrm flipH="1">
              <a:off x="10592618" y="2615024"/>
              <a:ext cx="298776" cy="153022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9EEBCA00-1A78-4A15-B40A-3092A9224765}"/>
                </a:ext>
              </a:extLst>
            </p:cNvPr>
            <p:cNvSpPr txBox="1"/>
            <p:nvPr/>
          </p:nvSpPr>
          <p:spPr>
            <a:xfrm>
              <a:off x="9657184" y="2039329"/>
              <a:ext cx="23979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rgbClr val="FF0000"/>
                  </a:solidFill>
                </a:rPr>
                <a:t>End of </a:t>
              </a:r>
              <a:r>
                <a:rPr lang="fr-FR" dirty="0" err="1">
                  <a:solidFill>
                    <a:srgbClr val="FF0000"/>
                  </a:solidFill>
                </a:rPr>
                <a:t>Integration</a:t>
              </a:r>
              <a:r>
                <a:rPr lang="fr-FR" dirty="0">
                  <a:solidFill>
                    <a:srgbClr val="FF0000"/>
                  </a:solidFill>
                </a:rPr>
                <a:t> at Nice (Sept. 2021)</a:t>
              </a: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EE6F2EEB-B3B4-4866-B334-FAB31C1C725B}"/>
              </a:ext>
            </a:extLst>
          </p:cNvPr>
          <p:cNvGrpSpPr/>
          <p:nvPr/>
        </p:nvGrpSpPr>
        <p:grpSpPr>
          <a:xfrm>
            <a:off x="7365257" y="5816630"/>
            <a:ext cx="3167940" cy="733593"/>
            <a:chOff x="7403840" y="5775649"/>
            <a:chExt cx="3167940" cy="733593"/>
          </a:xfrm>
        </p:grpSpPr>
        <p:cxnSp>
          <p:nvCxnSpPr>
            <p:cNvPr id="60" name="Connecteur droit avec flèche 59">
              <a:extLst>
                <a:ext uri="{FF2B5EF4-FFF2-40B4-BE49-F238E27FC236}">
                  <a16:creationId xmlns:a16="http://schemas.microsoft.com/office/drawing/2014/main" id="{E041EE6E-49D1-4620-905E-82E7C4DCE03D}"/>
                </a:ext>
              </a:extLst>
            </p:cNvPr>
            <p:cNvCxnSpPr/>
            <p:nvPr/>
          </p:nvCxnSpPr>
          <p:spPr>
            <a:xfrm flipV="1">
              <a:off x="9657184" y="5775649"/>
              <a:ext cx="914596" cy="42920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F289B240-BEF9-41EE-BF76-68FB2CF5150B}"/>
                </a:ext>
              </a:extLst>
            </p:cNvPr>
            <p:cNvSpPr txBox="1"/>
            <p:nvPr/>
          </p:nvSpPr>
          <p:spPr>
            <a:xfrm>
              <a:off x="7403840" y="5862911"/>
              <a:ext cx="23979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err="1">
                  <a:solidFill>
                    <a:srgbClr val="FF0000"/>
                  </a:solidFill>
                </a:rPr>
                <a:t>Integration</a:t>
              </a:r>
              <a:r>
                <a:rPr lang="fr-FR" dirty="0">
                  <a:solidFill>
                    <a:srgbClr val="FF0000"/>
                  </a:solidFill>
                </a:rPr>
                <a:t> at CHARA (Nov./</a:t>
              </a:r>
              <a:r>
                <a:rPr lang="fr-FR" dirty="0" err="1">
                  <a:solidFill>
                    <a:srgbClr val="FF0000"/>
                  </a:solidFill>
                </a:rPr>
                <a:t>Dec</a:t>
              </a:r>
              <a:r>
                <a:rPr lang="fr-FR" dirty="0">
                  <a:solidFill>
                    <a:srgbClr val="FF0000"/>
                  </a:solidFill>
                </a:rPr>
                <a:t>. 2021)</a:t>
              </a:r>
            </a:p>
          </p:txBody>
        </p:sp>
      </p:grp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C316CD12-7FB4-4C9D-8A59-B926D4FEDDFF}"/>
              </a:ext>
            </a:extLst>
          </p:cNvPr>
          <p:cNvGrpSpPr/>
          <p:nvPr/>
        </p:nvGrpSpPr>
        <p:grpSpPr>
          <a:xfrm>
            <a:off x="4539342" y="2415616"/>
            <a:ext cx="2864498" cy="1177215"/>
            <a:chOff x="4254759" y="2603241"/>
            <a:chExt cx="2864498" cy="1177215"/>
          </a:xfrm>
        </p:grpSpPr>
        <p:cxnSp>
          <p:nvCxnSpPr>
            <p:cNvPr id="63" name="Connecteur droit avec flèche 62">
              <a:extLst>
                <a:ext uri="{FF2B5EF4-FFF2-40B4-BE49-F238E27FC236}">
                  <a16:creationId xmlns:a16="http://schemas.microsoft.com/office/drawing/2014/main" id="{F7FD410A-9380-4D3A-B257-2FCF72DB1301}"/>
                </a:ext>
              </a:extLst>
            </p:cNvPr>
            <p:cNvCxnSpPr/>
            <p:nvPr/>
          </p:nvCxnSpPr>
          <p:spPr>
            <a:xfrm flipV="1">
              <a:off x="5952931" y="2603241"/>
              <a:ext cx="1166326" cy="825759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A4540001-2578-4EA1-A85A-374649EAC162}"/>
                </a:ext>
              </a:extLst>
            </p:cNvPr>
            <p:cNvSpPr txBox="1"/>
            <p:nvPr/>
          </p:nvSpPr>
          <p:spPr>
            <a:xfrm>
              <a:off x="4254759" y="3411124"/>
              <a:ext cx="26084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Design </a:t>
              </a:r>
              <a:r>
                <a:rPr lang="fr-FR" dirty="0" err="1">
                  <a:solidFill>
                    <a:srgbClr val="FF0000"/>
                  </a:solidFill>
                </a:rPr>
                <a:t>Review</a:t>
              </a:r>
              <a:r>
                <a:rPr lang="fr-FR" dirty="0">
                  <a:solidFill>
                    <a:srgbClr val="FF0000"/>
                  </a:solidFill>
                </a:rPr>
                <a:t> (July 2020)</a:t>
              </a:r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7F7BF165-5D00-4EDB-A4BD-D15369680327}"/>
              </a:ext>
            </a:extLst>
          </p:cNvPr>
          <p:cNvSpPr txBox="1"/>
          <p:nvPr/>
        </p:nvSpPr>
        <p:spPr>
          <a:xfrm>
            <a:off x="10013401" y="104724"/>
            <a:ext cx="1319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Schedule</a:t>
            </a:r>
          </a:p>
        </p:txBody>
      </p:sp>
    </p:spTree>
    <p:extLst>
      <p:ext uri="{BB962C8B-B14F-4D97-AF65-F5344CB8AC3E}">
        <p14:creationId xmlns:p14="http://schemas.microsoft.com/office/powerpoint/2010/main" val="3011446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445817" y="59893"/>
            <a:ext cx="651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MANAGEMENT/SYSTEM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1" y="6551802"/>
            <a:ext cx="1202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Philippe Berio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BFC4A85-BCFE-4D49-8ABB-5C324672DFE3}"/>
              </a:ext>
            </a:extLst>
          </p:cNvPr>
          <p:cNvSpPr txBox="1"/>
          <p:nvPr/>
        </p:nvSpPr>
        <p:spPr>
          <a:xfrm>
            <a:off x="4517005" y="2031891"/>
            <a:ext cx="193007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Prime </a:t>
            </a:r>
            <a:r>
              <a:rPr lang="fr-FR" b="1" dirty="0" err="1"/>
              <a:t>Investigator</a:t>
            </a:r>
            <a:endParaRPr lang="fr-FR" b="1" dirty="0"/>
          </a:p>
          <a:p>
            <a:pPr algn="ctr"/>
            <a:r>
              <a:rPr lang="fr-FR" sz="1400" u="sng" dirty="0"/>
              <a:t>Denis </a:t>
            </a:r>
            <a:r>
              <a:rPr lang="fr-FR" sz="1400" u="sng" dirty="0" err="1"/>
              <a:t>Mourard</a:t>
            </a:r>
            <a:endParaRPr lang="fr-FR" sz="1400" u="sng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1851DA9-A97E-46B9-A379-41400B267C0B}"/>
              </a:ext>
            </a:extLst>
          </p:cNvPr>
          <p:cNvSpPr txBox="1"/>
          <p:nvPr/>
        </p:nvSpPr>
        <p:spPr>
          <a:xfrm>
            <a:off x="6693204" y="2031891"/>
            <a:ext cx="1771126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Project Manager</a:t>
            </a:r>
          </a:p>
          <a:p>
            <a:pPr algn="ctr"/>
            <a:r>
              <a:rPr lang="fr-FR" sz="1400" u="sng" dirty="0"/>
              <a:t>Philippe Berio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56681DF-E2D5-4E9C-8699-1A7956FBEAEE}"/>
              </a:ext>
            </a:extLst>
          </p:cNvPr>
          <p:cNvSpPr txBox="1"/>
          <p:nvPr/>
        </p:nvSpPr>
        <p:spPr>
          <a:xfrm>
            <a:off x="8930575" y="1723981"/>
            <a:ext cx="1489830" cy="123110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System Team</a:t>
            </a:r>
          </a:p>
          <a:p>
            <a:pPr algn="ctr"/>
            <a:r>
              <a:rPr lang="fr-FR" sz="1400" u="sng" dirty="0"/>
              <a:t>Stéphane Lagarde</a:t>
            </a:r>
          </a:p>
          <a:p>
            <a:pPr algn="ctr"/>
            <a:r>
              <a:rPr lang="fr-FR" sz="1400" dirty="0"/>
              <a:t>Denis </a:t>
            </a:r>
            <a:r>
              <a:rPr lang="fr-FR" sz="1400" dirty="0" err="1"/>
              <a:t>Mourard</a:t>
            </a:r>
            <a:endParaRPr lang="fr-FR" sz="1400" dirty="0"/>
          </a:p>
          <a:p>
            <a:pPr algn="ctr"/>
            <a:r>
              <a:rPr lang="fr-FR" sz="1400" dirty="0"/>
              <a:t>Philippe Berio</a:t>
            </a:r>
          </a:p>
          <a:p>
            <a:pPr algn="ctr"/>
            <a:r>
              <a:rPr lang="fr-FR" sz="1400" dirty="0"/>
              <a:t>Julien </a:t>
            </a:r>
            <a:r>
              <a:rPr lang="fr-FR" sz="1400" dirty="0" err="1"/>
              <a:t>Dejonghe</a:t>
            </a:r>
            <a:endParaRPr lang="fr-FR" sz="14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A0B69AE-3470-4F0B-95CB-2806AE08BB42}"/>
              </a:ext>
            </a:extLst>
          </p:cNvPr>
          <p:cNvSpPr txBox="1"/>
          <p:nvPr/>
        </p:nvSpPr>
        <p:spPr>
          <a:xfrm>
            <a:off x="3718650" y="4627748"/>
            <a:ext cx="1461619" cy="8002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Optical </a:t>
            </a:r>
            <a:r>
              <a:rPr lang="fr-FR" b="1" dirty="0" err="1"/>
              <a:t>Study</a:t>
            </a:r>
            <a:endParaRPr lang="fr-FR" b="1" dirty="0"/>
          </a:p>
          <a:p>
            <a:pPr algn="ctr"/>
            <a:r>
              <a:rPr lang="fr-FR" sz="1400" dirty="0"/>
              <a:t>Julien </a:t>
            </a:r>
            <a:r>
              <a:rPr lang="fr-FR" sz="1400" dirty="0" err="1"/>
              <a:t>Dejonghe</a:t>
            </a:r>
            <a:endParaRPr lang="fr-FR" sz="1400" dirty="0"/>
          </a:p>
          <a:p>
            <a:pPr algn="ctr"/>
            <a:r>
              <a:rPr lang="fr-FR" sz="1400" dirty="0"/>
              <a:t>Cyril Pannetier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137DD08-F11F-4085-8EC5-C7D4C09A9BAD}"/>
              </a:ext>
            </a:extLst>
          </p:cNvPr>
          <p:cNvSpPr txBox="1"/>
          <p:nvPr/>
        </p:nvSpPr>
        <p:spPr>
          <a:xfrm>
            <a:off x="5618958" y="4628351"/>
            <a:ext cx="1877694" cy="8002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b="1" dirty="0" err="1"/>
              <a:t>Mechanical</a:t>
            </a:r>
            <a:r>
              <a:rPr lang="fr-FR" b="1" dirty="0"/>
              <a:t> </a:t>
            </a:r>
            <a:r>
              <a:rPr lang="fr-FR" b="1" dirty="0" err="1"/>
              <a:t>Study</a:t>
            </a:r>
            <a:endParaRPr lang="fr-FR" b="1" dirty="0"/>
          </a:p>
          <a:p>
            <a:pPr algn="ctr"/>
            <a:r>
              <a:rPr lang="fr-FR" sz="1400" dirty="0"/>
              <a:t>Christophe Bailet</a:t>
            </a:r>
          </a:p>
          <a:p>
            <a:pPr algn="ctr"/>
            <a:r>
              <a:rPr lang="fr-FR" sz="1400" dirty="0"/>
              <a:t>Julien </a:t>
            </a:r>
            <a:r>
              <a:rPr lang="fr-FR" sz="1400" dirty="0" err="1"/>
              <a:t>Dejonghe</a:t>
            </a:r>
            <a:endParaRPr lang="fr-FR" sz="1400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A4BC87D-52C5-4D75-92B3-7D7B3E761AFB}"/>
              </a:ext>
            </a:extLst>
          </p:cNvPr>
          <p:cNvSpPr txBox="1"/>
          <p:nvPr/>
        </p:nvSpPr>
        <p:spPr>
          <a:xfrm>
            <a:off x="7857485" y="4627748"/>
            <a:ext cx="1806521" cy="8002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Control Software</a:t>
            </a:r>
          </a:p>
          <a:p>
            <a:pPr algn="ctr"/>
            <a:r>
              <a:rPr lang="fr-FR" sz="1400" dirty="0"/>
              <a:t>Frédéric Morand</a:t>
            </a:r>
          </a:p>
          <a:p>
            <a:pPr algn="ctr"/>
            <a:r>
              <a:rPr lang="fr-FR" sz="1400" dirty="0"/>
              <a:t>Daniel </a:t>
            </a:r>
            <a:r>
              <a:rPr lang="fr-FR" sz="1400" dirty="0" err="1"/>
              <a:t>Lecron</a:t>
            </a:r>
            <a:endParaRPr lang="fr-FR" sz="1400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7188878-7430-4C1C-BDFE-1C0F1BA00CF2}"/>
              </a:ext>
            </a:extLst>
          </p:cNvPr>
          <p:cNvSpPr txBox="1"/>
          <p:nvPr/>
        </p:nvSpPr>
        <p:spPr>
          <a:xfrm>
            <a:off x="10118133" y="4627747"/>
            <a:ext cx="1275029" cy="8002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Pipeline</a:t>
            </a:r>
          </a:p>
          <a:p>
            <a:pPr algn="ctr"/>
            <a:r>
              <a:rPr lang="fr-FR" sz="1400" dirty="0"/>
              <a:t>Philippe Berio</a:t>
            </a:r>
          </a:p>
          <a:p>
            <a:pPr algn="ctr"/>
            <a:r>
              <a:rPr lang="fr-FR" sz="1400" dirty="0"/>
              <a:t>Denis </a:t>
            </a:r>
            <a:r>
              <a:rPr lang="fr-FR" sz="1400" dirty="0" err="1"/>
              <a:t>Mourard</a:t>
            </a:r>
            <a:endParaRPr lang="fr-FR" sz="1400" dirty="0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B8CB682E-77BC-415D-BD52-9A64EE8CBD84}"/>
              </a:ext>
            </a:extLst>
          </p:cNvPr>
          <p:cNvCxnSpPr>
            <a:cxnSpLocks/>
          </p:cNvCxnSpPr>
          <p:nvPr/>
        </p:nvCxnSpPr>
        <p:spPr>
          <a:xfrm>
            <a:off x="2323750" y="3878118"/>
            <a:ext cx="8366580" cy="127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0868435-9054-422C-9E19-AEDCAAB8829B}"/>
              </a:ext>
            </a:extLst>
          </p:cNvPr>
          <p:cNvCxnSpPr/>
          <p:nvPr/>
        </p:nvCxnSpPr>
        <p:spPr>
          <a:xfrm>
            <a:off x="4451688" y="3890863"/>
            <a:ext cx="0" cy="7368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C2FDDCF4-63C4-4B10-A8A8-9281420F0095}"/>
              </a:ext>
            </a:extLst>
          </p:cNvPr>
          <p:cNvCxnSpPr/>
          <p:nvPr/>
        </p:nvCxnSpPr>
        <p:spPr>
          <a:xfrm>
            <a:off x="6557805" y="3890863"/>
            <a:ext cx="0" cy="7368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1F51327A-328E-4531-BD90-220F04F2A8A2}"/>
              </a:ext>
            </a:extLst>
          </p:cNvPr>
          <p:cNvCxnSpPr/>
          <p:nvPr/>
        </p:nvCxnSpPr>
        <p:spPr>
          <a:xfrm>
            <a:off x="8760745" y="3890863"/>
            <a:ext cx="0" cy="7368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FDD00CEE-4BF8-46A7-8F4F-A79E62C47CB1}"/>
              </a:ext>
            </a:extLst>
          </p:cNvPr>
          <p:cNvCxnSpPr/>
          <p:nvPr/>
        </p:nvCxnSpPr>
        <p:spPr>
          <a:xfrm>
            <a:off x="10694132" y="3890863"/>
            <a:ext cx="0" cy="7368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C2330498-D9D4-4B14-99C9-F4F6EE78B5A6}"/>
              </a:ext>
            </a:extLst>
          </p:cNvPr>
          <p:cNvCxnSpPr>
            <a:cxnSpLocks/>
          </p:cNvCxnSpPr>
          <p:nvPr/>
        </p:nvCxnSpPr>
        <p:spPr>
          <a:xfrm>
            <a:off x="5484974" y="3418112"/>
            <a:ext cx="41905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C774877F-56C8-42C4-BE77-6DA8E2337AE3}"/>
              </a:ext>
            </a:extLst>
          </p:cNvPr>
          <p:cNvCxnSpPr>
            <a:stCxn id="2" idx="2"/>
          </p:cNvCxnSpPr>
          <p:nvPr/>
        </p:nvCxnSpPr>
        <p:spPr>
          <a:xfrm flipH="1">
            <a:off x="5482044" y="2616666"/>
            <a:ext cx="1" cy="801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3635A1A2-C2F3-441A-9BD8-BD5C747D795C}"/>
              </a:ext>
            </a:extLst>
          </p:cNvPr>
          <p:cNvCxnSpPr>
            <a:cxnSpLocks/>
          </p:cNvCxnSpPr>
          <p:nvPr/>
        </p:nvCxnSpPr>
        <p:spPr>
          <a:xfrm flipH="1">
            <a:off x="7536727" y="2626041"/>
            <a:ext cx="1" cy="12520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0621D615-2D61-4543-9E69-D3FD0A867173}"/>
              </a:ext>
            </a:extLst>
          </p:cNvPr>
          <p:cNvCxnSpPr>
            <a:cxnSpLocks/>
          </p:cNvCxnSpPr>
          <p:nvPr/>
        </p:nvCxnSpPr>
        <p:spPr>
          <a:xfrm flipH="1">
            <a:off x="9675785" y="2952072"/>
            <a:ext cx="1" cy="4663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4A897A48-249A-43B2-ABC5-202301A0A879}"/>
              </a:ext>
            </a:extLst>
          </p:cNvPr>
          <p:cNvSpPr txBox="1"/>
          <p:nvPr/>
        </p:nvSpPr>
        <p:spPr>
          <a:xfrm>
            <a:off x="10571780" y="121447"/>
            <a:ext cx="854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Team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03C305AF-2BAD-4641-9F16-D26385DC7BF4}"/>
              </a:ext>
            </a:extLst>
          </p:cNvPr>
          <p:cNvSpPr txBox="1"/>
          <p:nvPr/>
        </p:nvSpPr>
        <p:spPr>
          <a:xfrm>
            <a:off x="715842" y="1861463"/>
            <a:ext cx="1459950" cy="18774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Science Team</a:t>
            </a:r>
          </a:p>
          <a:p>
            <a:pPr algn="ctr"/>
            <a:r>
              <a:rPr lang="fr-FR" sz="1400" u="sng" dirty="0"/>
              <a:t>Nicolas </a:t>
            </a:r>
            <a:r>
              <a:rPr lang="fr-FR" sz="1400" u="sng" dirty="0" err="1"/>
              <a:t>Nardetto</a:t>
            </a:r>
            <a:endParaRPr lang="fr-FR" sz="1400" u="sng" dirty="0"/>
          </a:p>
          <a:p>
            <a:pPr algn="ctr"/>
            <a:r>
              <a:rPr lang="fr-FR" sz="1400" dirty="0"/>
              <a:t>Denis </a:t>
            </a:r>
            <a:r>
              <a:rPr lang="fr-FR" sz="1400" dirty="0" err="1"/>
              <a:t>Mourard</a:t>
            </a:r>
            <a:endParaRPr lang="fr-FR" sz="1400" dirty="0"/>
          </a:p>
          <a:p>
            <a:pPr algn="ctr"/>
            <a:r>
              <a:rPr lang="fr-FR" sz="1400" dirty="0"/>
              <a:t>…</a:t>
            </a:r>
          </a:p>
          <a:p>
            <a:pPr algn="ctr"/>
            <a:r>
              <a:rPr lang="fr-FR" sz="1400" dirty="0"/>
              <a:t>…</a:t>
            </a:r>
          </a:p>
          <a:p>
            <a:pPr algn="ctr"/>
            <a:r>
              <a:rPr lang="fr-FR" sz="1400" dirty="0"/>
              <a:t>…</a:t>
            </a:r>
          </a:p>
          <a:p>
            <a:pPr algn="ctr"/>
            <a:r>
              <a:rPr lang="fr-FR" sz="1400" dirty="0"/>
              <a:t>…</a:t>
            </a:r>
          </a:p>
          <a:p>
            <a:pPr algn="ctr"/>
            <a:endParaRPr lang="fr-FR" sz="1400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55B60A20-25DF-41B8-A35A-FB7925687DE4}"/>
              </a:ext>
            </a:extLst>
          </p:cNvPr>
          <p:cNvSpPr txBox="1"/>
          <p:nvPr/>
        </p:nvSpPr>
        <p:spPr>
          <a:xfrm>
            <a:off x="1751975" y="4627746"/>
            <a:ext cx="1316322" cy="8002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AIT/AIV</a:t>
            </a:r>
          </a:p>
          <a:p>
            <a:pPr algn="ctr"/>
            <a:r>
              <a:rPr lang="fr-FR" sz="1400" dirty="0" err="1"/>
              <a:t>Fatmé</a:t>
            </a:r>
            <a:r>
              <a:rPr lang="fr-FR" sz="1400" dirty="0"/>
              <a:t> Allouche</a:t>
            </a:r>
          </a:p>
          <a:p>
            <a:pPr algn="ctr"/>
            <a:r>
              <a:rPr lang="fr-FR" sz="1400" dirty="0"/>
              <a:t>All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91DCCB18-E493-4C4E-B097-FF5A87BE8B24}"/>
              </a:ext>
            </a:extLst>
          </p:cNvPr>
          <p:cNvCxnSpPr/>
          <p:nvPr/>
        </p:nvCxnSpPr>
        <p:spPr>
          <a:xfrm>
            <a:off x="2313893" y="3878118"/>
            <a:ext cx="0" cy="7368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152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240543" y="76726"/>
            <a:ext cx="6518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MANAGEMENT/SYSTEM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1" y="6551802"/>
            <a:ext cx="1202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Philippe Berio</a:t>
            </a: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3D1536D6-7BB1-41F4-8AE6-8301B4D58A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893984"/>
              </p:ext>
            </p:extLst>
          </p:nvPr>
        </p:nvGraphicFramePr>
        <p:xfrm>
          <a:off x="216917" y="814957"/>
          <a:ext cx="6768269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2412">
                  <a:extLst>
                    <a:ext uri="{9D8B030D-6E8A-4147-A177-3AD203B41FA5}">
                      <a16:colId xmlns:a16="http://schemas.microsoft.com/office/drawing/2014/main" val="2923477422"/>
                    </a:ext>
                  </a:extLst>
                </a:gridCol>
                <a:gridCol w="1409158">
                  <a:extLst>
                    <a:ext uri="{9D8B030D-6E8A-4147-A177-3AD203B41FA5}">
                      <a16:colId xmlns:a16="http://schemas.microsoft.com/office/drawing/2014/main" val="3376326283"/>
                    </a:ext>
                  </a:extLst>
                </a:gridCol>
                <a:gridCol w="2736699">
                  <a:extLst>
                    <a:ext uri="{9D8B030D-6E8A-4147-A177-3AD203B41FA5}">
                      <a16:colId xmlns:a16="http://schemas.microsoft.com/office/drawing/2014/main" val="1018482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Module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Cost</a:t>
                      </a:r>
                      <a:r>
                        <a:rPr lang="fr-FR" dirty="0"/>
                        <a:t> (k€)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Remaining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Expenses</a:t>
                      </a:r>
                      <a:r>
                        <a:rPr lang="fr-FR" dirty="0"/>
                        <a:t> (k€)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892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930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138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PERISCOPE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276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49.6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38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BCO+BCS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965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SFI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912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Spectral 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057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953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Vgroove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21.9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21.9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469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Workstation/</a:t>
                      </a:r>
                      <a:r>
                        <a:rPr lang="fr-FR" dirty="0" err="1"/>
                        <a:t>Det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448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Mech</a:t>
                      </a:r>
                      <a:r>
                        <a:rPr lang="fr-FR" dirty="0"/>
                        <a:t>. </a:t>
                      </a:r>
                      <a:r>
                        <a:rPr lang="fr-FR" dirty="0" err="1"/>
                        <a:t>Manufacturing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00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Transport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664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STS VIS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613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226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649351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8D241DA1-424E-4584-87E2-EC8885D470D9}"/>
              </a:ext>
            </a:extLst>
          </p:cNvPr>
          <p:cNvSpPr txBox="1"/>
          <p:nvPr/>
        </p:nvSpPr>
        <p:spPr>
          <a:xfrm>
            <a:off x="7625275" y="1039372"/>
            <a:ext cx="403431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/>
              <a:t>Spectrograph</a:t>
            </a:r>
            <a:r>
              <a:rPr lang="fr-FR" b="1" dirty="0"/>
              <a:t>/</a:t>
            </a:r>
            <a:r>
              <a:rPr lang="fr-FR" b="1" dirty="0" err="1"/>
              <a:t>Coating</a:t>
            </a:r>
            <a:r>
              <a:rPr lang="fr-FR" b="1" dirty="0"/>
              <a:t>/</a:t>
            </a:r>
            <a:r>
              <a:rPr lang="fr-FR" b="1" dirty="0" err="1"/>
              <a:t>Retrofeed</a:t>
            </a:r>
            <a:r>
              <a:rPr lang="fr-FR" b="1" dirty="0"/>
              <a:t> Source</a:t>
            </a:r>
          </a:p>
          <a:p>
            <a:r>
              <a:rPr lang="fr-FR" dirty="0"/>
              <a:t>	</a:t>
            </a:r>
            <a:r>
              <a:rPr lang="fr-FR" dirty="0">
                <a:sym typeface="Wingdings" panose="05000000000000000000" pitchFamily="2" charset="2"/>
              </a:rPr>
              <a:t> </a:t>
            </a:r>
            <a:r>
              <a:rPr lang="fr-FR" dirty="0"/>
              <a:t>No estimation of the </a:t>
            </a:r>
            <a:r>
              <a:rPr lang="fr-FR" dirty="0" err="1"/>
              <a:t>cost</a:t>
            </a:r>
            <a:endParaRPr lang="fr-FR" dirty="0"/>
          </a:p>
          <a:p>
            <a:r>
              <a:rPr lang="fr-FR" dirty="0"/>
              <a:t>	</a:t>
            </a:r>
            <a:r>
              <a:rPr lang="fr-FR" dirty="0">
                <a:sym typeface="Wingdings" panose="05000000000000000000" pitchFamily="2" charset="2"/>
              </a:rPr>
              <a:t> </a:t>
            </a:r>
            <a:r>
              <a:rPr lang="fr-FR" dirty="0" err="1">
                <a:sym typeface="Wingdings" panose="05000000000000000000" pitchFamily="2" charset="2"/>
              </a:rPr>
              <a:t>should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err="1">
                <a:sym typeface="Wingdings" panose="05000000000000000000" pitchFamily="2" charset="2"/>
              </a:rPr>
              <a:t>be</a:t>
            </a:r>
            <a:r>
              <a:rPr lang="fr-FR" dirty="0">
                <a:sym typeface="Wingdings" panose="05000000000000000000" pitchFamily="2" charset="2"/>
              </a:rPr>
              <a:t> &lt; 30k€</a:t>
            </a:r>
          </a:p>
          <a:p>
            <a:endParaRPr lang="fr-FR" dirty="0">
              <a:sym typeface="Wingdings" panose="05000000000000000000" pitchFamily="2" charset="2"/>
            </a:endParaRPr>
          </a:p>
          <a:p>
            <a:r>
              <a:rPr lang="fr-FR" b="1" dirty="0" err="1">
                <a:sym typeface="Wingdings" panose="05000000000000000000" pitchFamily="2" charset="2"/>
              </a:rPr>
              <a:t>Margin</a:t>
            </a:r>
            <a:r>
              <a:rPr lang="fr-FR" dirty="0">
                <a:sym typeface="Wingdings" panose="05000000000000000000" pitchFamily="2" charset="2"/>
              </a:rPr>
              <a:t>    10k€</a:t>
            </a:r>
          </a:p>
          <a:p>
            <a:endParaRPr lang="fr-FR" dirty="0">
              <a:sym typeface="Wingdings" panose="05000000000000000000" pitchFamily="2" charset="2"/>
            </a:endParaRPr>
          </a:p>
          <a:p>
            <a:r>
              <a:rPr lang="fr-FR" b="1" dirty="0" err="1">
                <a:sym typeface="Wingdings" panose="05000000000000000000" pitchFamily="2" charset="2"/>
              </a:rPr>
              <a:t>Travels</a:t>
            </a:r>
            <a:r>
              <a:rPr lang="fr-FR" b="1" dirty="0">
                <a:sym typeface="Wingdings" panose="05000000000000000000" pitchFamily="2" charset="2"/>
              </a:rPr>
              <a:t> 	</a:t>
            </a:r>
            <a:r>
              <a:rPr lang="fr-FR" dirty="0">
                <a:sym typeface="Wingdings" panose="05000000000000000000" pitchFamily="2" charset="2"/>
              </a:rPr>
              <a:t>10k€</a:t>
            </a:r>
            <a:endParaRPr lang="fr-FR" dirty="0"/>
          </a:p>
          <a:p>
            <a:r>
              <a:rPr lang="fr-FR" dirty="0"/>
              <a:t>	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03CA4EF-025C-4758-B6BC-3F76EBE25E21}"/>
              </a:ext>
            </a:extLst>
          </p:cNvPr>
          <p:cNvSpPr txBox="1"/>
          <p:nvPr/>
        </p:nvSpPr>
        <p:spPr>
          <a:xfrm>
            <a:off x="7625275" y="3708464"/>
            <a:ext cx="2823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ym typeface="Wingdings" panose="05000000000000000000" pitchFamily="2" charset="2"/>
              </a:rPr>
              <a:t>Total </a:t>
            </a:r>
            <a:r>
              <a:rPr lang="fr-FR" b="1" dirty="0" err="1">
                <a:sym typeface="Wingdings" panose="05000000000000000000" pitchFamily="2" charset="2"/>
              </a:rPr>
              <a:t>Cost</a:t>
            </a:r>
            <a:r>
              <a:rPr lang="fr-FR" b="1" dirty="0">
                <a:sym typeface="Wingdings" panose="05000000000000000000" pitchFamily="2" charset="2"/>
              </a:rPr>
              <a:t>: 276k€</a:t>
            </a:r>
          </a:p>
          <a:p>
            <a:r>
              <a:rPr lang="fr-FR" b="1" dirty="0" err="1">
                <a:sym typeface="Wingdings" panose="05000000000000000000" pitchFamily="2" charset="2"/>
              </a:rPr>
              <a:t>Remaining</a:t>
            </a:r>
            <a:r>
              <a:rPr lang="fr-FR" b="1" dirty="0">
                <a:sym typeface="Wingdings" panose="05000000000000000000" pitchFamily="2" charset="2"/>
              </a:rPr>
              <a:t> </a:t>
            </a:r>
            <a:r>
              <a:rPr lang="fr-FR" b="1" dirty="0" err="1">
                <a:sym typeface="Wingdings" panose="05000000000000000000" pitchFamily="2" charset="2"/>
              </a:rPr>
              <a:t>Expenses</a:t>
            </a:r>
            <a:r>
              <a:rPr lang="fr-FR" b="1" dirty="0">
                <a:sym typeface="Wingdings" panose="05000000000000000000" pitchFamily="2" charset="2"/>
              </a:rPr>
              <a:t>: 196k€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C943DB2-2B03-4279-83CA-0DB6376FF380}"/>
              </a:ext>
            </a:extLst>
          </p:cNvPr>
          <p:cNvSpPr txBox="1"/>
          <p:nvPr/>
        </p:nvSpPr>
        <p:spPr>
          <a:xfrm>
            <a:off x="7625275" y="4765083"/>
            <a:ext cx="422910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>
                <a:sym typeface="Wingdings" panose="05000000000000000000" pitchFamily="2" charset="2"/>
              </a:rPr>
              <a:t>Available</a:t>
            </a:r>
            <a:r>
              <a:rPr lang="fr-FR" b="1" dirty="0">
                <a:sym typeface="Wingdings" panose="05000000000000000000" pitchFamily="2" charset="2"/>
              </a:rPr>
              <a:t> </a:t>
            </a:r>
            <a:r>
              <a:rPr lang="fr-FR" b="1" dirty="0" err="1">
                <a:sym typeface="Wingdings" panose="05000000000000000000" pitchFamily="2" charset="2"/>
              </a:rPr>
              <a:t>Funding</a:t>
            </a:r>
            <a:r>
              <a:rPr lang="fr-FR" b="1" dirty="0">
                <a:sym typeface="Wingdings" panose="05000000000000000000" pitchFamily="2" charset="2"/>
              </a:rPr>
              <a:t> : 144k€</a:t>
            </a:r>
          </a:p>
          <a:p>
            <a:r>
              <a:rPr lang="fr-FR" sz="1200" b="1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fr-FR" sz="1200" dirty="0">
                <a:sym typeface="Wingdings" panose="05000000000000000000" pitchFamily="2" charset="2"/>
              </a:rPr>
              <a:t> </a:t>
            </a:r>
            <a:r>
              <a:rPr lang="fr-FR" sz="1200" dirty="0" err="1">
                <a:sym typeface="Wingdings" panose="05000000000000000000" pitchFamily="2" charset="2"/>
              </a:rPr>
              <a:t>including</a:t>
            </a:r>
            <a:r>
              <a:rPr lang="fr-FR" sz="1200" dirty="0">
                <a:sym typeface="Wingdings" panose="05000000000000000000" pitchFamily="2" charset="2"/>
              </a:rPr>
              <a:t> 40k€ </a:t>
            </a:r>
            <a:r>
              <a:rPr lang="fr-FR" sz="1200" dirty="0" err="1">
                <a:sym typeface="Wingdings" panose="05000000000000000000" pitchFamily="2" charset="2"/>
              </a:rPr>
              <a:t>from</a:t>
            </a:r>
            <a:r>
              <a:rPr lang="fr-FR" sz="1200" dirty="0">
                <a:sym typeface="Wingdings" panose="05000000000000000000" pitchFamily="2" charset="2"/>
              </a:rPr>
              <a:t> Aarhus </a:t>
            </a:r>
            <a:r>
              <a:rPr lang="fr-FR" sz="1200" dirty="0" err="1">
                <a:sym typeface="Wingdings" panose="05000000000000000000" pitchFamily="2" charset="2"/>
              </a:rPr>
              <a:t>University</a:t>
            </a:r>
            <a:r>
              <a:rPr lang="fr-FR" sz="1200" dirty="0">
                <a:sym typeface="Wingdings" panose="05000000000000000000" pitchFamily="2" charset="2"/>
              </a:rPr>
              <a:t>, Danemark</a:t>
            </a:r>
            <a:endParaRPr lang="fr-FR" sz="12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endParaRPr lang="fr-FR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fr-FR" b="1" dirty="0" err="1">
                <a:solidFill>
                  <a:srgbClr val="FF0000"/>
                </a:solidFill>
                <a:sym typeface="Wingdings" panose="05000000000000000000" pitchFamily="2" charset="2"/>
              </a:rPr>
              <a:t>Missing</a:t>
            </a:r>
            <a:r>
              <a:rPr lang="fr-FR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fr-FR" b="1" dirty="0" err="1">
                <a:solidFill>
                  <a:srgbClr val="FF0000"/>
                </a:solidFill>
                <a:sym typeface="Wingdings" panose="05000000000000000000" pitchFamily="2" charset="2"/>
              </a:rPr>
              <a:t>Funding</a:t>
            </a:r>
            <a:r>
              <a:rPr lang="fr-FR" b="1" dirty="0">
                <a:solidFill>
                  <a:srgbClr val="FF0000"/>
                </a:solidFill>
                <a:sym typeface="Wingdings" panose="05000000000000000000" pitchFamily="2" charset="2"/>
              </a:rPr>
              <a:t> : 52k€</a:t>
            </a:r>
          </a:p>
          <a:p>
            <a:r>
              <a:rPr lang="fr-FR" b="1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fr-FR" sz="1200" dirty="0">
                <a:sym typeface="Wingdings" panose="05000000000000000000" pitchFamily="2" charset="2"/>
              </a:rPr>
              <a:t>2nd part of the INSU </a:t>
            </a:r>
            <a:r>
              <a:rPr lang="fr-FR" sz="1200" dirty="0" err="1">
                <a:sym typeface="Wingdings" panose="05000000000000000000" pitchFamily="2" charset="2"/>
              </a:rPr>
              <a:t>request</a:t>
            </a:r>
            <a:r>
              <a:rPr lang="fr-FR" sz="1200" dirty="0">
                <a:sym typeface="Wingdings" panose="05000000000000000000" pitchFamily="2" charset="2"/>
              </a:rPr>
              <a:t> 	</a:t>
            </a:r>
            <a:endParaRPr lang="fr-FR" sz="12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4F36F17-D76B-4134-8E2B-1FCC86103CFA}"/>
              </a:ext>
            </a:extLst>
          </p:cNvPr>
          <p:cNvSpPr txBox="1"/>
          <p:nvPr/>
        </p:nvSpPr>
        <p:spPr>
          <a:xfrm>
            <a:off x="10282527" y="121447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/>
              <a:t>Funding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2651304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315</Words>
  <Application>Microsoft Office PowerPoint</Application>
  <PresentationFormat>Grand écran</PresentationFormat>
  <Paragraphs>136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Berio</dc:creator>
  <cp:lastModifiedBy>Philippe Berio</cp:lastModifiedBy>
  <cp:revision>41</cp:revision>
  <dcterms:created xsi:type="dcterms:W3CDTF">2020-06-17T07:15:18Z</dcterms:created>
  <dcterms:modified xsi:type="dcterms:W3CDTF">2020-07-23T08:16:15Z</dcterms:modified>
</cp:coreProperties>
</file>