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6" r:id="rId2"/>
    <p:sldId id="283" r:id="rId3"/>
    <p:sldId id="274" r:id="rId4"/>
    <p:sldId id="275" r:id="rId5"/>
    <p:sldId id="276" r:id="rId6"/>
    <p:sldId id="258" r:id="rId7"/>
    <p:sldId id="259" r:id="rId8"/>
    <p:sldId id="277" r:id="rId9"/>
    <p:sldId id="278" r:id="rId10"/>
    <p:sldId id="280" r:id="rId11"/>
    <p:sldId id="279" r:id="rId12"/>
    <p:sldId id="271" r:id="rId13"/>
    <p:sldId id="281" r:id="rId14"/>
    <p:sldId id="273" r:id="rId15"/>
    <p:sldId id="282" r:id="rId16"/>
  </p:sldIdLst>
  <p:sldSz cx="12192000" cy="6858000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E670"/>
    <a:srgbClr val="FDEB69"/>
    <a:srgbClr val="0A9797"/>
    <a:srgbClr val="4D5D85"/>
    <a:srgbClr val="556A8F"/>
    <a:srgbClr val="46517D"/>
    <a:srgbClr val="E25F1E"/>
    <a:srgbClr val="E74F5A"/>
    <a:srgbClr val="8A14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7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200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FD35AEA-FFD3-44B2-A43B-9CA6AD423D2C}" type="datetimeFigureOut">
              <a:rPr lang="fr-FR" smtClean="0"/>
              <a:t>23/07/2020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3323CEF-8906-4655-A22D-A52A1AE663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4608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F153A2-2045-4719-927B-59D9A5209F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0C99672-F48A-4D57-8FB6-33A77A83C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CF4805-A64E-4F6A-9732-E32DEB0B6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09BBA-E6E0-4C79-85F5-179020240D71}" type="datetime1">
              <a:rPr lang="fr-FR" smtClean="0"/>
              <a:t>23/07/2020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2A2E4A-4434-4296-AC7C-C282BBEDA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Julien Dejonghe - Design SPICA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C830C8-17B8-45BB-A3CE-085E1191B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B269-F416-4B00-90AF-8C5BC2C354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768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5CAB9C-6443-48C9-AFC1-CF21946D2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16E308C-AAC3-4AC7-A03F-F4C29BF5B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68A2DE-D26F-4A4A-8B8B-6F8FB3C72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58163-5D26-4EA5-B473-215A0D84EF1B}" type="datetime1">
              <a:rPr lang="fr-FR" smtClean="0"/>
              <a:t>23/07/2020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B1E22F-55C0-4F78-A8BF-3146DAA34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Julien Dejonghe - Design SPICA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0442FE-C1F2-4749-B80F-189E7637F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B269-F416-4B00-90AF-8C5BC2C354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0897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048B9E0-E8D3-4623-BADB-4F7104ADCC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4BA2EB4-78F7-4324-8C5C-798E84BC86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2514EE-1B56-470D-AA65-17D7E9DB4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92A7F-C236-48CF-8662-8713AEA9DCB1}" type="datetime1">
              <a:rPr lang="fr-FR" smtClean="0"/>
              <a:t>23/07/2020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15D1F4-1501-420E-886E-2DB4585E7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Julien Dejonghe - Design SPICA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817B80-C46A-4DC3-8EF5-2363539CA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B269-F416-4B00-90AF-8C5BC2C354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5602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656AA3-9B58-4D56-9996-1AE33E2E0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69D679-C38F-40CC-B0EB-A3A67A171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CD5A68-94AB-484D-A8C7-2AFF92E6B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15005-CA94-484D-8FD5-83C4CBF46FBF}" type="datetime1">
              <a:rPr lang="fr-FR" smtClean="0"/>
              <a:t>23/07/2020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54CE94-9141-4796-A7C8-40909CF92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Julien Dejonghe - Design SPICA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B3A141-2655-4073-9100-9D47C2D50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B269-F416-4B00-90AF-8C5BC2C354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7745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F8EDC5-348B-4F75-8C53-3D084B166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A5085BE-66FF-4B63-ADFD-F16B3D798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EE1DF2-3773-429C-AE89-A62B9B527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223BE-35B3-4B07-9459-094E6497FA7F}" type="datetime1">
              <a:rPr lang="fr-FR" smtClean="0"/>
              <a:t>23/07/2020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8BC4C8-EEB9-49C8-A745-E27B5049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Julien Dejonghe - Design SPICA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3753DA-F259-4DB6-9DCD-3AC484A99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B269-F416-4B00-90AF-8C5BC2C354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224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E4F952-C8B5-4BE7-8D52-E2D7BB073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239CD9-4CE6-406E-B805-925F297F6F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293F2A2-D6DD-469F-8582-151309FEFD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5273FBF-A959-4439-958B-303B8B979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4711E-145A-4AED-A134-97C9648FA6DE}" type="datetime1">
              <a:rPr lang="fr-FR" smtClean="0"/>
              <a:t>23/07/2020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B244DFB-0A33-4A79-9750-4A9CE6A8D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Julien Dejonghe - Design SPICA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62BFF00-60B0-4AB2-BA9E-D0EB75E0E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B269-F416-4B00-90AF-8C5BC2C354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3189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CCBCB0-D862-4658-A5B4-38EEF654C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9D2F1E-55C2-4092-8FB5-7002A212D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B9E61F0-E443-4D2F-8478-DF811E953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AACB6F1-6C15-418B-8129-3E4158815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1BC03AA-5C57-47A5-A255-50A9692068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8417803-E7F9-42A4-B77A-0E9F9DF6B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9412F-373D-489F-94DC-8916F997FC12}" type="datetime1">
              <a:rPr lang="fr-FR" smtClean="0"/>
              <a:t>23/07/2020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8E09F3-AB10-48D2-ACFD-CF9A9B753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Julien Dejonghe - Design SPICA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B077D6F-0878-4D54-ACB5-758A93C1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B269-F416-4B00-90AF-8C5BC2C354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5311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4473A5-58F1-4B12-8792-94852241F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7FCA739-0923-4281-9072-C3D764C0C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1ACBC-27AB-4E9E-ACA8-2E59644F301E}" type="datetime1">
              <a:rPr lang="fr-FR" smtClean="0"/>
              <a:t>23/07/2020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5B277B9-ABC9-4247-AADB-6061179CA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Julien Dejonghe - Design SPICA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D2C7048-3ABB-4FA3-9BBF-7CD929E67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B269-F416-4B00-90AF-8C5BC2C354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0600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38282C2-2116-4F81-A2C2-4D486ADBA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3638-A510-4402-A4FB-6E434103253F}" type="datetime1">
              <a:rPr lang="fr-FR" smtClean="0"/>
              <a:t>23/07/2020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9AA8821-A5E5-4E36-A257-53848ED8D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Julien Dejonghe - Design SPICA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FFD13C-9C98-40A9-9982-FEDB28BB7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B269-F416-4B00-90AF-8C5BC2C354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2403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2E79B-F491-48AE-B9E9-77DB3533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B8395C-F80A-4233-9B4D-C86BA8F76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4B23F9E-CD30-4405-A46E-2FF0AE7D8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E2D10B-34C3-404E-8878-011410A7E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A489-73D0-4761-B709-29B465D162F8}" type="datetime1">
              <a:rPr lang="fr-FR" smtClean="0"/>
              <a:t>23/07/2020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581229B-F9B7-4766-8CF4-A71757C8C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Julien Dejonghe - Design SPICA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C351A7E-E701-44DE-A97E-6CCB7DBDB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B269-F416-4B00-90AF-8C5BC2C354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135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7145A2-160F-4089-BDCA-D3A20B03E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C695E96-C075-427F-9AB4-FA7CC04AFA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04491D8-1145-4D96-869C-9B28FC9F3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FEDECC1-48F6-49E8-AA47-45766312A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A65E-4FBC-4C76-B104-EA4D47A8B34C}" type="datetime1">
              <a:rPr lang="fr-FR" smtClean="0"/>
              <a:t>23/07/2020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A2E4869-7CCB-4897-98AD-BDD4812F0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Julien Dejonghe - Design SPICA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B29654-DB80-4455-A4C7-5B464A2C0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B269-F416-4B00-90AF-8C5BC2C354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1922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6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75945C3-3855-423D-AB5A-C2518EA82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001AAE1-FA53-48CF-A672-1E23B4489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F18B66-461D-466F-89D8-D7ED6EA3C3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D8936-26CE-4CF5-A876-6A9A67A6E1D4}" type="datetime1">
              <a:rPr lang="fr-FR" smtClean="0"/>
              <a:t>23/07/2020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90686F-F79F-4F8C-A40A-74203314A2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Julien Dejonghe - Design SPICA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AAD162-2F36-4671-98E7-D4FECD480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5B269-F416-4B00-90AF-8C5BC2C354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183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2AB03C7C-6BD7-429A-9A84-46DA58640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7616" cy="6858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67B59D-9858-4EFE-A731-709626D50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15005-CA94-484D-8FD5-83C4CBF46FBF}" type="datetime1">
              <a:rPr lang="fr-FR" smtClean="0"/>
              <a:t>23/07/2020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AF2838-BDB1-4AF0-97D1-0553DD28E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Julien Dejonghe - Design SPICA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97D582-074B-4B44-B485-E54FC4F5A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B269-F416-4B00-90AF-8C5BC2C354C0}" type="slidenum">
              <a:rPr lang="fr-FR" smtClean="0"/>
              <a:t>1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797A774-3049-45BD-837B-7E54202E2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006" y="3687330"/>
            <a:ext cx="3681110" cy="303414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30568B1-C7A3-46E8-9785-AFB71CE57A74}"/>
              </a:ext>
            </a:extLst>
          </p:cNvPr>
          <p:cNvSpPr txBox="1"/>
          <p:nvPr/>
        </p:nvSpPr>
        <p:spPr>
          <a:xfrm>
            <a:off x="1291683" y="1688675"/>
            <a:ext cx="3681110" cy="4524315"/>
          </a:xfrm>
          <a:prstGeom prst="rect">
            <a:avLst/>
          </a:prstGeom>
          <a:solidFill>
            <a:schemeClr val="accent4">
              <a:lumMod val="20000"/>
              <a:lumOff val="80000"/>
              <a:alpha val="82000"/>
            </a:schemeClr>
          </a:solidFill>
          <a:ln w="19050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SPICA-VIS @ CHARA ARRAY</a:t>
            </a:r>
          </a:p>
          <a:p>
            <a:pPr algn="ctr"/>
            <a:endParaRPr lang="fr-FR" sz="1200" b="1" dirty="0"/>
          </a:p>
          <a:p>
            <a:pPr algn="ctr"/>
            <a:r>
              <a:rPr lang="fr-FR" sz="1200" b="1" i="1" dirty="0"/>
              <a:t>MAIN IMPUTS</a:t>
            </a:r>
          </a:p>
          <a:p>
            <a:pPr algn="ctr"/>
            <a:endParaRPr lang="fr-FR" sz="1200" b="1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6 </a:t>
            </a:r>
            <a:r>
              <a:rPr lang="fr-FR" sz="1200" dirty="0" err="1"/>
              <a:t>telescopes</a:t>
            </a:r>
            <a:r>
              <a:rPr lang="fr-FR" sz="1200" dirty="0"/>
              <a:t>, 1016 mm </a:t>
            </a:r>
            <a:r>
              <a:rPr lang="fr-FR" sz="1200" dirty="0" err="1"/>
              <a:t>diameter</a:t>
            </a:r>
            <a:endParaRPr lang="fr-FR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err="1"/>
              <a:t>Baselines</a:t>
            </a:r>
            <a:r>
              <a:rPr lang="fr-FR" sz="1200" dirty="0"/>
              <a:t> up to 330 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6 </a:t>
            </a:r>
            <a:r>
              <a:rPr lang="fr-FR" sz="1200" dirty="0" err="1"/>
              <a:t>beams</a:t>
            </a:r>
            <a:r>
              <a:rPr lang="fr-FR" sz="1200" dirty="0"/>
              <a:t> </a:t>
            </a:r>
            <a:r>
              <a:rPr lang="fr-FR" sz="1200" dirty="0" err="1"/>
              <a:t>separated</a:t>
            </a:r>
            <a:r>
              <a:rPr lang="fr-FR" sz="1200" dirty="0"/>
              <a:t> by 3 </a:t>
            </a:r>
            <a:r>
              <a:rPr lang="fr-FR" sz="1200" dirty="0" err="1"/>
              <a:t>inches</a:t>
            </a:r>
            <a:r>
              <a:rPr lang="fr-FR" sz="1200" dirty="0"/>
              <a:t> (76,2 mm)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Beam </a:t>
            </a:r>
            <a:r>
              <a:rPr lang="fr-FR" sz="1200" dirty="0" err="1"/>
              <a:t>diameter</a:t>
            </a:r>
            <a:r>
              <a:rPr lang="fr-FR" sz="1200" dirty="0"/>
              <a:t>: ¾ </a:t>
            </a:r>
            <a:r>
              <a:rPr lang="fr-FR" sz="1200" dirty="0" err="1"/>
              <a:t>inches</a:t>
            </a:r>
            <a:r>
              <a:rPr lang="fr-FR" sz="1200" dirty="0"/>
              <a:t> (19,05 mm)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Magnification: 53,33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Field of </a:t>
            </a:r>
            <a:r>
              <a:rPr lang="fr-FR" sz="1200" dirty="0" err="1"/>
              <a:t>view</a:t>
            </a:r>
            <a:r>
              <a:rPr lang="fr-FR" sz="1200" dirty="0"/>
              <a:t>: 0,3 to 0,6 arc-seconds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Pupil max-min distance </a:t>
            </a:r>
            <a:r>
              <a:rPr lang="fr-FR" sz="1200" dirty="0" err="1"/>
              <a:t>from</a:t>
            </a:r>
            <a:r>
              <a:rPr lang="fr-FR" sz="1200" dirty="0"/>
              <a:t> North </a:t>
            </a:r>
            <a:r>
              <a:rPr lang="fr-FR" sz="1200" dirty="0" err="1"/>
              <a:t>side</a:t>
            </a:r>
            <a:r>
              <a:rPr lang="fr-FR" sz="1200" dirty="0"/>
              <a:t> of table: approx 27 m – 16m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Pupil </a:t>
            </a:r>
            <a:r>
              <a:rPr lang="fr-FR" sz="1200" dirty="0" err="1"/>
              <a:t>stabilization</a:t>
            </a:r>
            <a:r>
              <a:rPr lang="fr-FR" sz="1200" dirty="0"/>
              <a:t> </a:t>
            </a:r>
            <a:r>
              <a:rPr lang="fr-FR" sz="1200" dirty="0" err="1"/>
              <a:t>after</a:t>
            </a:r>
            <a:r>
              <a:rPr lang="fr-FR" sz="1200" dirty="0"/>
              <a:t> </a:t>
            </a:r>
            <a:r>
              <a:rPr lang="fr-FR" sz="1200" dirty="0" err="1"/>
              <a:t>LabAO</a:t>
            </a:r>
            <a:r>
              <a:rPr lang="fr-FR" sz="1200" dirty="0"/>
              <a:t>: +/- 2% (TBC)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Image </a:t>
            </a:r>
            <a:r>
              <a:rPr lang="fr-FR" sz="1200" dirty="0" err="1"/>
              <a:t>stabilization</a:t>
            </a:r>
            <a:r>
              <a:rPr lang="fr-FR" sz="1200" dirty="0"/>
              <a:t> </a:t>
            </a:r>
            <a:r>
              <a:rPr lang="fr-FR" sz="1200" dirty="0" err="1"/>
              <a:t>after</a:t>
            </a:r>
            <a:r>
              <a:rPr lang="fr-FR" sz="1200" dirty="0"/>
              <a:t> </a:t>
            </a:r>
            <a:r>
              <a:rPr lang="fr-FR" sz="1200" dirty="0" err="1"/>
              <a:t>LabAO</a:t>
            </a:r>
            <a:r>
              <a:rPr lang="fr-FR" sz="1200" dirty="0"/>
              <a:t>: +/- 0,3’’ (</a:t>
            </a:r>
            <a:r>
              <a:rPr lang="fr-FR" sz="1200" dirty="0" err="1"/>
              <a:t>confirmed</a:t>
            </a:r>
            <a:r>
              <a:rPr lang="fr-FR" sz="1200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 dirty="0"/>
          </a:p>
          <a:p>
            <a:r>
              <a:rPr lang="fr-FR" sz="1200" dirty="0">
                <a:sym typeface="Wingdings" panose="05000000000000000000" pitchFamily="2" charset="2"/>
              </a:rPr>
              <a:t></a:t>
            </a:r>
            <a:endParaRPr lang="fr-FR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err="1"/>
              <a:t>Margin</a:t>
            </a:r>
            <a:r>
              <a:rPr lang="fr-FR" sz="1200" dirty="0"/>
              <a:t> for the </a:t>
            </a:r>
            <a:r>
              <a:rPr lang="fr-FR" sz="1200" dirty="0" err="1"/>
              <a:t>field</a:t>
            </a:r>
            <a:r>
              <a:rPr lang="fr-FR" sz="1200" dirty="0"/>
              <a:t>: +/- 0,3’’ on sky (</a:t>
            </a:r>
            <a:r>
              <a:rPr lang="fr-FR" sz="1200" dirty="0" err="1"/>
              <a:t>unvigneted</a:t>
            </a:r>
            <a:r>
              <a:rPr lang="fr-FR" sz="1200" dirty="0"/>
              <a:t>), +/-2,1 mm on the entrance </a:t>
            </a:r>
            <a:r>
              <a:rPr lang="fr-FR" sz="1200" dirty="0" err="1"/>
              <a:t>optics</a:t>
            </a:r>
            <a:r>
              <a:rPr lang="fr-FR" sz="1200" dirty="0"/>
              <a:t> (min </a:t>
            </a:r>
            <a:r>
              <a:rPr lang="fr-FR" sz="1200" dirty="0" err="1"/>
              <a:t>diameter</a:t>
            </a:r>
            <a:r>
              <a:rPr lang="fr-FR" sz="1200" dirty="0"/>
              <a:t> 28 mm)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Beam must </a:t>
            </a:r>
            <a:r>
              <a:rPr lang="fr-FR" sz="1200" dirty="0" err="1"/>
              <a:t>remain</a:t>
            </a:r>
            <a:r>
              <a:rPr lang="fr-FR" sz="1200" dirty="0"/>
              <a:t> </a:t>
            </a:r>
            <a:r>
              <a:rPr lang="fr-FR" sz="1200" dirty="0" err="1"/>
              <a:t>centered</a:t>
            </a:r>
            <a:r>
              <a:rPr lang="fr-FR" sz="1200" dirty="0"/>
              <a:t> on fast tip-tilt mirror (</a:t>
            </a:r>
            <a:r>
              <a:rPr lang="fr-FR" sz="1200" dirty="0" err="1"/>
              <a:t>otherwise</a:t>
            </a:r>
            <a:r>
              <a:rPr lang="fr-FR" sz="1200" dirty="0"/>
              <a:t> </a:t>
            </a:r>
            <a:r>
              <a:rPr lang="fr-FR" sz="1200" dirty="0" err="1"/>
              <a:t>it</a:t>
            </a:r>
            <a:r>
              <a:rPr lang="fr-FR" sz="1200" dirty="0"/>
              <a:t> </a:t>
            </a:r>
            <a:r>
              <a:rPr lang="fr-FR" sz="1200" dirty="0" err="1"/>
              <a:t>generates</a:t>
            </a:r>
            <a:r>
              <a:rPr lang="fr-FR" sz="1200" dirty="0"/>
              <a:t> fast piston): Fast tip-tilt </a:t>
            </a:r>
            <a:r>
              <a:rPr lang="fr-FR" sz="1200" dirty="0" err="1"/>
              <a:t>placed</a:t>
            </a:r>
            <a:r>
              <a:rPr lang="fr-FR" sz="1200" dirty="0"/>
              <a:t> at pupil 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All </a:t>
            </a:r>
            <a:r>
              <a:rPr lang="fr-FR" sz="1200" dirty="0" err="1"/>
              <a:t>motorized</a:t>
            </a:r>
            <a:r>
              <a:rPr lang="fr-FR" sz="1200" dirty="0"/>
              <a:t> tip-tilt </a:t>
            </a:r>
            <a:r>
              <a:rPr lang="fr-FR" sz="1200" dirty="0" err="1"/>
              <a:t>mirrors</a:t>
            </a:r>
            <a:r>
              <a:rPr lang="fr-FR" sz="1200" dirty="0"/>
              <a:t> must </a:t>
            </a:r>
            <a:r>
              <a:rPr lang="fr-FR" sz="1200" dirty="0" err="1"/>
              <a:t>rotate</a:t>
            </a:r>
            <a:r>
              <a:rPr lang="fr-FR" sz="1200" dirty="0"/>
              <a:t> </a:t>
            </a:r>
            <a:r>
              <a:rPr lang="fr-FR" sz="1200" dirty="0" err="1"/>
              <a:t>around</a:t>
            </a:r>
            <a:r>
              <a:rPr lang="fr-FR" sz="1200" dirty="0"/>
              <a:t> the center of the </a:t>
            </a:r>
            <a:r>
              <a:rPr lang="fr-FR" sz="1200" dirty="0" err="1"/>
              <a:t>optical</a:t>
            </a:r>
            <a:r>
              <a:rPr lang="fr-FR" sz="1200" dirty="0"/>
              <a:t> surface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CA43654-BEB2-40E2-B8F4-423D3D52CC7D}"/>
              </a:ext>
            </a:extLst>
          </p:cNvPr>
          <p:cNvSpPr txBox="1"/>
          <p:nvPr/>
        </p:nvSpPr>
        <p:spPr>
          <a:xfrm>
            <a:off x="3550527" y="45515"/>
            <a:ext cx="5090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SPICA-VIS CONCEPT DESIGN: INJECTION TABLE</a:t>
            </a:r>
          </a:p>
        </p:txBody>
      </p:sp>
    </p:spTree>
    <p:extLst>
      <p:ext uri="{BB962C8B-B14F-4D97-AF65-F5344CB8AC3E}">
        <p14:creationId xmlns:p14="http://schemas.microsoft.com/office/powerpoint/2010/main" val="2036153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906C091-A1A0-4130-8A39-2F8DF0514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3638-A510-4402-A4FB-6E434103253F}" type="datetime1">
              <a:rPr lang="fr-FR" smtClean="0"/>
              <a:t>23/07/2020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A115F93-89A2-415E-9C28-F5CFDA2C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Julien Dejonghe - Design SPICA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B22E26-62AD-4AC0-8CE1-B9A4719D3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B269-F416-4B00-90AF-8C5BC2C354C0}" type="slidenum">
              <a:rPr lang="fr-FR" smtClean="0"/>
              <a:t>10</a:t>
            </a:fld>
            <a:endParaRPr lang="fr-FR"/>
          </a:p>
        </p:txBody>
      </p:sp>
      <p:graphicFrame>
        <p:nvGraphicFramePr>
          <p:cNvPr id="5" name="Tableau 22">
            <a:extLst>
              <a:ext uri="{FF2B5EF4-FFF2-40B4-BE49-F238E27FC236}">
                <a16:creationId xmlns:a16="http://schemas.microsoft.com/office/drawing/2014/main" id="{D0065395-6D2E-4A02-80D0-F86455C69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107325"/>
              </p:ext>
            </p:extLst>
          </p:nvPr>
        </p:nvGraphicFramePr>
        <p:xfrm>
          <a:off x="580606" y="1003755"/>
          <a:ext cx="11473777" cy="322970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97780">
                  <a:extLst>
                    <a:ext uri="{9D8B030D-6E8A-4147-A177-3AD203B41FA5}">
                      <a16:colId xmlns:a16="http://schemas.microsoft.com/office/drawing/2014/main" val="4234186090"/>
                    </a:ext>
                  </a:extLst>
                </a:gridCol>
                <a:gridCol w="914517">
                  <a:extLst>
                    <a:ext uri="{9D8B030D-6E8A-4147-A177-3AD203B41FA5}">
                      <a16:colId xmlns:a16="http://schemas.microsoft.com/office/drawing/2014/main" val="2960107295"/>
                    </a:ext>
                  </a:extLst>
                </a:gridCol>
                <a:gridCol w="956148">
                  <a:extLst>
                    <a:ext uri="{9D8B030D-6E8A-4147-A177-3AD203B41FA5}">
                      <a16:colId xmlns:a16="http://schemas.microsoft.com/office/drawing/2014/main" val="1476310559"/>
                    </a:ext>
                  </a:extLst>
                </a:gridCol>
                <a:gridCol w="956148">
                  <a:extLst>
                    <a:ext uri="{9D8B030D-6E8A-4147-A177-3AD203B41FA5}">
                      <a16:colId xmlns:a16="http://schemas.microsoft.com/office/drawing/2014/main" val="46181829"/>
                    </a:ext>
                  </a:extLst>
                </a:gridCol>
                <a:gridCol w="956148">
                  <a:extLst>
                    <a:ext uri="{9D8B030D-6E8A-4147-A177-3AD203B41FA5}">
                      <a16:colId xmlns:a16="http://schemas.microsoft.com/office/drawing/2014/main" val="2867767334"/>
                    </a:ext>
                  </a:extLst>
                </a:gridCol>
                <a:gridCol w="956148">
                  <a:extLst>
                    <a:ext uri="{9D8B030D-6E8A-4147-A177-3AD203B41FA5}">
                      <a16:colId xmlns:a16="http://schemas.microsoft.com/office/drawing/2014/main" val="1497741560"/>
                    </a:ext>
                  </a:extLst>
                </a:gridCol>
                <a:gridCol w="956148">
                  <a:extLst>
                    <a:ext uri="{9D8B030D-6E8A-4147-A177-3AD203B41FA5}">
                      <a16:colId xmlns:a16="http://schemas.microsoft.com/office/drawing/2014/main" val="4044740478"/>
                    </a:ext>
                  </a:extLst>
                </a:gridCol>
                <a:gridCol w="956148">
                  <a:extLst>
                    <a:ext uri="{9D8B030D-6E8A-4147-A177-3AD203B41FA5}">
                      <a16:colId xmlns:a16="http://schemas.microsoft.com/office/drawing/2014/main" val="608053089"/>
                    </a:ext>
                  </a:extLst>
                </a:gridCol>
                <a:gridCol w="956148">
                  <a:extLst>
                    <a:ext uri="{9D8B030D-6E8A-4147-A177-3AD203B41FA5}">
                      <a16:colId xmlns:a16="http://schemas.microsoft.com/office/drawing/2014/main" val="3550790323"/>
                    </a:ext>
                  </a:extLst>
                </a:gridCol>
                <a:gridCol w="956148">
                  <a:extLst>
                    <a:ext uri="{9D8B030D-6E8A-4147-A177-3AD203B41FA5}">
                      <a16:colId xmlns:a16="http://schemas.microsoft.com/office/drawing/2014/main" val="313972547"/>
                    </a:ext>
                  </a:extLst>
                </a:gridCol>
                <a:gridCol w="956148">
                  <a:extLst>
                    <a:ext uri="{9D8B030D-6E8A-4147-A177-3AD203B41FA5}">
                      <a16:colId xmlns:a16="http://schemas.microsoft.com/office/drawing/2014/main" val="278660605"/>
                    </a:ext>
                  </a:extLst>
                </a:gridCol>
                <a:gridCol w="956148">
                  <a:extLst>
                    <a:ext uri="{9D8B030D-6E8A-4147-A177-3AD203B41FA5}">
                      <a16:colId xmlns:a16="http://schemas.microsoft.com/office/drawing/2014/main" val="2740576566"/>
                    </a:ext>
                  </a:extLst>
                </a:gridCol>
              </a:tblGrid>
              <a:tr h="944864">
                <a:tc>
                  <a:txBody>
                    <a:bodyPr/>
                    <a:lstStyle/>
                    <a:p>
                      <a:r>
                        <a:rPr lang="fr-FR" sz="1200" dirty="0"/>
                        <a:t>Pupil </a:t>
                      </a:r>
                      <a:r>
                        <a:rPr lang="fr-FR" sz="1200" dirty="0" err="1"/>
                        <a:t>lateral</a:t>
                      </a:r>
                      <a:r>
                        <a:rPr lang="fr-FR" sz="1200" dirty="0"/>
                        <a:t> shift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208656"/>
                  </a:ext>
                </a:extLst>
              </a:tr>
              <a:tr h="775154">
                <a:tc>
                  <a:txBody>
                    <a:bodyPr/>
                    <a:lstStyle/>
                    <a:p>
                      <a:r>
                        <a:rPr lang="fr-FR" sz="1200" dirty="0" err="1"/>
                        <a:t>Syst</a:t>
                      </a:r>
                      <a:r>
                        <a:rPr lang="fr-FR" sz="1200" dirty="0"/>
                        <a:t> </a:t>
                      </a:r>
                      <a:r>
                        <a:rPr lang="fr-FR" sz="1200" dirty="0" err="1"/>
                        <a:t>efficiency</a:t>
                      </a:r>
                      <a:endParaRPr lang="fr-FR" sz="1200" dirty="0"/>
                    </a:p>
                    <a:p>
                      <a:r>
                        <a:rPr lang="fr-FR" sz="1200" dirty="0"/>
                        <a:t>(</a:t>
                      </a:r>
                      <a:r>
                        <a:rPr lang="fr-FR" sz="1200" dirty="0" err="1"/>
                        <a:t>vignetting</a:t>
                      </a:r>
                      <a:r>
                        <a:rPr lang="fr-FR" sz="12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0,937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0,937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0,937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0,929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0,882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0,819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0,753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0,688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0,620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0,552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0,486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609489"/>
                  </a:ext>
                </a:extLst>
              </a:tr>
              <a:tr h="686728">
                <a:tc>
                  <a:txBody>
                    <a:bodyPr/>
                    <a:lstStyle/>
                    <a:p>
                      <a:r>
                        <a:rPr lang="fr-FR" sz="1200" dirty="0" err="1"/>
                        <a:t>Receiver</a:t>
                      </a:r>
                      <a:r>
                        <a:rPr lang="fr-FR" sz="1200" dirty="0"/>
                        <a:t> </a:t>
                      </a:r>
                      <a:r>
                        <a:rPr lang="fr-FR" sz="1200" dirty="0" err="1"/>
                        <a:t>efficiency</a:t>
                      </a:r>
                      <a:endParaRPr lang="fr-FR" sz="1200" dirty="0"/>
                    </a:p>
                    <a:p>
                      <a:r>
                        <a:rPr lang="fr-FR" sz="1200" dirty="0"/>
                        <a:t>(injection </a:t>
                      </a:r>
                      <a:r>
                        <a:rPr lang="fr-FR" sz="1200" dirty="0" err="1"/>
                        <a:t>quality</a:t>
                      </a:r>
                      <a:r>
                        <a:rPr lang="fr-FR" sz="12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0,711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0,697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0,651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0,586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0,538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0,495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0,447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0,393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0,339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0,290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0,241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8894271"/>
                  </a:ext>
                </a:extLst>
              </a:tr>
              <a:tr h="686728">
                <a:tc>
                  <a:txBody>
                    <a:bodyPr/>
                    <a:lstStyle/>
                    <a:p>
                      <a:r>
                        <a:rPr lang="fr-FR" sz="1200" dirty="0" err="1"/>
                        <a:t>Coupling</a:t>
                      </a:r>
                      <a:r>
                        <a:rPr lang="fr-FR" sz="1200" dirty="0"/>
                        <a:t> </a:t>
                      </a:r>
                      <a:r>
                        <a:rPr lang="fr-FR" sz="1200" dirty="0" err="1"/>
                        <a:t>efficiency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0,666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0,653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0,610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0,544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0,475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0,405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0,336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0,270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0,211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0,160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0,117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368682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2AA6DF46-68BC-4CFB-BEF3-0E3093C6E70E}"/>
              </a:ext>
            </a:extLst>
          </p:cNvPr>
          <p:cNvSpPr txBox="1"/>
          <p:nvPr/>
        </p:nvSpPr>
        <p:spPr>
          <a:xfrm>
            <a:off x="580606" y="241096"/>
            <a:ext cx="4090248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err="1"/>
              <a:t>Fiber</a:t>
            </a:r>
            <a:r>
              <a:rPr lang="fr-FR" sz="1600" b="1" dirty="0"/>
              <a:t> Injection: </a:t>
            </a:r>
            <a:r>
              <a:rPr lang="fr-FR" sz="1600" b="1" dirty="0" err="1"/>
              <a:t>effect</a:t>
            </a:r>
            <a:r>
              <a:rPr lang="fr-FR" sz="1600" b="1" dirty="0"/>
              <a:t> of </a:t>
            </a:r>
            <a:r>
              <a:rPr lang="fr-FR" sz="1600" b="1" dirty="0" err="1"/>
              <a:t>beam</a:t>
            </a:r>
            <a:r>
              <a:rPr lang="fr-FR" sz="1600" b="1" dirty="0"/>
              <a:t> </a:t>
            </a:r>
            <a:r>
              <a:rPr lang="fr-FR" sz="1600" b="1" dirty="0" err="1"/>
              <a:t>centering</a:t>
            </a:r>
            <a:r>
              <a:rPr lang="fr-FR" sz="1600" b="1" dirty="0"/>
              <a:t> </a:t>
            </a:r>
            <a:r>
              <a:rPr lang="fr-FR" sz="1600" b="1" dirty="0" err="1"/>
              <a:t>error</a:t>
            </a:r>
            <a:endParaRPr lang="fr-FR" sz="12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77396A5-4FE4-4BC1-AE01-2D4D5A263510}"/>
              </a:ext>
            </a:extLst>
          </p:cNvPr>
          <p:cNvSpPr txBox="1"/>
          <p:nvPr/>
        </p:nvSpPr>
        <p:spPr>
          <a:xfrm>
            <a:off x="604459" y="4334400"/>
            <a:ext cx="321068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fr-FR" sz="1200" dirty="0"/>
          </a:p>
          <a:p>
            <a:r>
              <a:rPr lang="fr-FR" sz="1200" dirty="0">
                <a:sym typeface="Wingdings" panose="05000000000000000000" pitchFamily="2" charset="2"/>
              </a:rPr>
              <a:t> Beam </a:t>
            </a:r>
            <a:r>
              <a:rPr lang="fr-FR" sz="1200" dirty="0" err="1">
                <a:sym typeface="Wingdings" panose="05000000000000000000" pitchFamily="2" charset="2"/>
              </a:rPr>
              <a:t>should</a:t>
            </a:r>
            <a:r>
              <a:rPr lang="fr-FR" sz="1200" dirty="0">
                <a:sym typeface="Wingdings" panose="05000000000000000000" pitchFamily="2" charset="2"/>
              </a:rPr>
              <a:t> </a:t>
            </a:r>
            <a:r>
              <a:rPr lang="fr-FR" sz="1200" dirty="0" err="1">
                <a:sym typeface="Wingdings" panose="05000000000000000000" pitchFamily="2" charset="2"/>
              </a:rPr>
              <a:t>be</a:t>
            </a:r>
            <a:r>
              <a:rPr lang="fr-FR" sz="1200" dirty="0">
                <a:sym typeface="Wingdings" panose="05000000000000000000" pitchFamily="2" charset="2"/>
              </a:rPr>
              <a:t> </a:t>
            </a:r>
            <a:r>
              <a:rPr lang="fr-FR" sz="1200" dirty="0" err="1">
                <a:sym typeface="Wingdings" panose="05000000000000000000" pitchFamily="2" charset="2"/>
              </a:rPr>
              <a:t>centerd</a:t>
            </a:r>
            <a:r>
              <a:rPr lang="fr-FR" sz="1200" dirty="0">
                <a:sym typeface="Wingdings" panose="05000000000000000000" pitchFamily="2" charset="2"/>
              </a:rPr>
              <a:t> </a:t>
            </a:r>
            <a:r>
              <a:rPr lang="fr-FR" sz="1200" dirty="0" err="1">
                <a:sym typeface="Wingdings" panose="05000000000000000000" pitchFamily="2" charset="2"/>
              </a:rPr>
              <a:t>within</a:t>
            </a:r>
            <a:r>
              <a:rPr lang="fr-FR" sz="1200" dirty="0">
                <a:sym typeface="Wingdings" panose="05000000000000000000" pitchFamily="2" charset="2"/>
              </a:rPr>
              <a:t> 1mm (5%)</a:t>
            </a:r>
            <a:endParaRPr lang="fr-FR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692621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7724283-C850-4D3B-A226-DDBAB1F09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3638-A510-4402-A4FB-6E434103253F}" type="datetime1">
              <a:rPr lang="fr-FR" smtClean="0"/>
              <a:t>23/07/2020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BF2B2E3-AE18-4BAA-B834-A719E0FAF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Julien Dejonghe - Design SPICA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2043CF2-D9A8-4E6F-A8C6-4E7F6F6EE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B269-F416-4B00-90AF-8C5BC2C354C0}" type="slidenum">
              <a:rPr lang="fr-FR" smtClean="0"/>
              <a:t>11</a:t>
            </a:fld>
            <a:endParaRPr lang="fr-FR"/>
          </a:p>
        </p:txBody>
      </p:sp>
      <p:pic>
        <p:nvPicPr>
          <p:cNvPr id="6" name="Image 5" descr="Une image contenant carte, texte&#10;&#10;Description générée automatiquement">
            <a:extLst>
              <a:ext uri="{FF2B5EF4-FFF2-40B4-BE49-F238E27FC236}">
                <a16:creationId xmlns:a16="http://schemas.microsoft.com/office/drawing/2014/main" id="{EFB0CADF-18AE-4BC6-9003-6EDA7FE68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873" y="336952"/>
            <a:ext cx="7491721" cy="369513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5CAC25C-0238-48D9-AFE3-3216E93B350F}"/>
              </a:ext>
            </a:extLst>
          </p:cNvPr>
          <p:cNvSpPr txBox="1"/>
          <p:nvPr/>
        </p:nvSpPr>
        <p:spPr>
          <a:xfrm>
            <a:off x="600514" y="423392"/>
            <a:ext cx="2585388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600" b="1" dirty="0"/>
              <a:t>Science/</a:t>
            </a:r>
            <a:r>
              <a:rPr lang="fr-FR" sz="1600" b="1" dirty="0" err="1"/>
              <a:t>Tracking</a:t>
            </a:r>
            <a:r>
              <a:rPr lang="fr-FR" sz="1600" b="1" dirty="0"/>
              <a:t> </a:t>
            </a:r>
            <a:r>
              <a:rPr lang="fr-FR" sz="1600" b="1" dirty="0" err="1"/>
              <a:t>beam</a:t>
            </a:r>
            <a:r>
              <a:rPr lang="fr-FR" sz="1600" b="1" dirty="0"/>
              <a:t> ratio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AC9E2D4-0036-4CDB-BFC1-8481DCBC9918}"/>
              </a:ext>
            </a:extLst>
          </p:cNvPr>
          <p:cNvSpPr txBox="1"/>
          <p:nvPr/>
        </p:nvSpPr>
        <p:spPr>
          <a:xfrm>
            <a:off x="600514" y="1020646"/>
            <a:ext cx="1831536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/>
              <a:t>Simulation of the </a:t>
            </a:r>
            <a:r>
              <a:rPr lang="fr-FR" sz="1200" dirty="0" err="1"/>
              <a:t>number</a:t>
            </a:r>
            <a:r>
              <a:rPr lang="fr-FR" sz="1200" dirty="0"/>
              <a:t> of photons on the </a:t>
            </a:r>
            <a:r>
              <a:rPr lang="fr-FR" sz="1200" dirty="0" err="1"/>
              <a:t>tracking</a:t>
            </a:r>
            <a:r>
              <a:rPr lang="fr-FR" sz="1200" dirty="0"/>
              <a:t> detector, </a:t>
            </a:r>
            <a:r>
              <a:rPr lang="fr-FR" sz="1200" dirty="0" err="1"/>
              <a:t>function</a:t>
            </a:r>
            <a:r>
              <a:rPr lang="fr-FR" sz="1200" dirty="0"/>
              <a:t> of magnitude, for </a:t>
            </a:r>
            <a:r>
              <a:rPr lang="fr-FR" sz="1200" dirty="0" err="1"/>
              <a:t>different</a:t>
            </a:r>
            <a:r>
              <a:rPr lang="fr-FR" sz="1200" dirty="0"/>
              <a:t> </a:t>
            </a:r>
            <a:r>
              <a:rPr lang="fr-FR" sz="1200" dirty="0" err="1"/>
              <a:t>Strehl</a:t>
            </a:r>
            <a:r>
              <a:rPr lang="fr-FR" sz="1200" dirty="0"/>
              <a:t> ratios </a:t>
            </a:r>
            <a:r>
              <a:rPr lang="fr-FR" sz="1200" i="1" dirty="0"/>
              <a:t>(simulation by Ph Berio)</a:t>
            </a:r>
          </a:p>
          <a:p>
            <a:endParaRPr lang="fr-FR" sz="12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9AC8921-1D5A-4A49-8487-626746039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14" y="2533796"/>
            <a:ext cx="4425324" cy="3720438"/>
          </a:xfrm>
          <a:prstGeom prst="rect">
            <a:avLst/>
          </a:prstGeom>
          <a:ln w="15875">
            <a:solidFill>
              <a:schemeClr val="bg2"/>
            </a:solidFill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15AA08D-46A1-499B-B051-FA7855E49BF9}"/>
              </a:ext>
            </a:extLst>
          </p:cNvPr>
          <p:cNvSpPr txBox="1"/>
          <p:nvPr/>
        </p:nvSpPr>
        <p:spPr>
          <a:xfrm>
            <a:off x="8545913" y="4570922"/>
            <a:ext cx="3210681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Custom </a:t>
            </a:r>
            <a:r>
              <a:rPr lang="fr-FR" sz="1200" dirty="0" err="1"/>
              <a:t>beamsplitter</a:t>
            </a:r>
            <a:r>
              <a:rPr lang="fr-FR" sz="1200" dirty="0"/>
              <a:t>, R/T = 20/80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Wedge to </a:t>
            </a:r>
            <a:r>
              <a:rPr lang="fr-FR" sz="1200" dirty="0" err="1"/>
              <a:t>avoid</a:t>
            </a:r>
            <a:r>
              <a:rPr lang="fr-FR" sz="1200" dirty="0"/>
              <a:t> </a:t>
            </a:r>
            <a:r>
              <a:rPr lang="fr-FR" sz="1200" dirty="0" err="1"/>
              <a:t>ghost</a:t>
            </a:r>
            <a:endParaRPr lang="fr-FR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Max wedge to minimise dispersion </a:t>
            </a:r>
            <a:r>
              <a:rPr lang="fr-FR" sz="1200" dirty="0" err="1"/>
              <a:t>effect</a:t>
            </a:r>
            <a:r>
              <a:rPr lang="fr-FR" sz="1200" dirty="0"/>
              <a:t>: 1’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Min wedge to </a:t>
            </a:r>
            <a:r>
              <a:rPr lang="fr-FR" sz="1200" dirty="0" err="1"/>
              <a:t>exclude</a:t>
            </a:r>
            <a:r>
              <a:rPr lang="fr-FR" sz="1200" dirty="0"/>
              <a:t> </a:t>
            </a:r>
            <a:r>
              <a:rPr lang="fr-FR" sz="1200" dirty="0" err="1"/>
              <a:t>ghost</a:t>
            </a:r>
            <a:r>
              <a:rPr lang="fr-FR" sz="1200" dirty="0"/>
              <a:t> injection </a:t>
            </a:r>
            <a:r>
              <a:rPr lang="fr-FR" sz="1200" dirty="0" err="1"/>
              <a:t>into</a:t>
            </a:r>
            <a:r>
              <a:rPr lang="fr-FR" sz="1200" dirty="0"/>
              <a:t> </a:t>
            </a:r>
            <a:r>
              <a:rPr lang="fr-FR" sz="1200" dirty="0" err="1"/>
              <a:t>fiber</a:t>
            </a:r>
            <a:r>
              <a:rPr lang="fr-FR" sz="1200" dirty="0"/>
              <a:t>: a few </a:t>
            </a:r>
            <a:r>
              <a:rPr lang="fr-FR" sz="1200" dirty="0" err="1"/>
              <a:t>arcsec</a:t>
            </a:r>
            <a:endParaRPr lang="fr-FR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 dirty="0"/>
          </a:p>
          <a:p>
            <a:r>
              <a:rPr lang="fr-FR" sz="1200" dirty="0">
                <a:sym typeface="Wingdings" panose="05000000000000000000" pitchFamily="2" charset="2"/>
              </a:rPr>
              <a:t> Newport </a:t>
            </a:r>
            <a:r>
              <a:rPr lang="fr-FR" sz="1200" dirty="0" err="1">
                <a:sym typeface="Wingdings" panose="05000000000000000000" pitchFamily="2" charset="2"/>
              </a:rPr>
              <a:t>window</a:t>
            </a:r>
            <a:r>
              <a:rPr lang="fr-FR" sz="1200" dirty="0">
                <a:sym typeface="Wingdings" panose="05000000000000000000" pitchFamily="2" charset="2"/>
              </a:rPr>
              <a:t>, 10’’ – 30’’ wedge</a:t>
            </a:r>
            <a:endParaRPr lang="fr-FR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842327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867B4B9-94DE-455C-882A-95ECCD305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3638-A510-4402-A4FB-6E434103253F}" type="datetime1">
              <a:rPr lang="fr-FR" smtClean="0"/>
              <a:t>23/07/2020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3429DE-EE63-40BD-8AF3-3C2C544CC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Julien Dejonghe - Design SPICA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42914B-72FC-49BA-B575-835A09746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B269-F416-4B00-90AF-8C5BC2C354C0}" type="slidenum">
              <a:rPr lang="fr-FR" smtClean="0"/>
              <a:t>12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FB8D240-E72B-4B45-969F-BA9E409A74AA}"/>
              </a:ext>
            </a:extLst>
          </p:cNvPr>
          <p:cNvSpPr txBox="1"/>
          <p:nvPr/>
        </p:nvSpPr>
        <p:spPr>
          <a:xfrm>
            <a:off x="600514" y="423392"/>
            <a:ext cx="1918859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600" b="1" dirty="0"/>
              <a:t>Image/Pupil Camera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C771F1B-30AE-4ACC-B709-6E981455330B}"/>
              </a:ext>
            </a:extLst>
          </p:cNvPr>
          <p:cNvSpPr txBox="1"/>
          <p:nvPr/>
        </p:nvSpPr>
        <p:spPr>
          <a:xfrm>
            <a:off x="600514" y="1017959"/>
            <a:ext cx="2109280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/>
              <a:t>Fast camera </a:t>
            </a:r>
            <a:r>
              <a:rPr lang="fr-FR" sz="1200" dirty="0" err="1"/>
              <a:t>with</a:t>
            </a:r>
            <a:r>
              <a:rPr lang="fr-FR" sz="1200" dirty="0"/>
              <a:t> </a:t>
            </a:r>
            <a:r>
              <a:rPr lang="fr-FR" sz="1200" dirty="0" err="1"/>
              <a:t>windowing</a:t>
            </a:r>
            <a:r>
              <a:rPr lang="fr-FR" sz="1200" dirty="0"/>
              <a:t> to </a:t>
            </a:r>
            <a:r>
              <a:rPr lang="fr-FR" sz="1200" dirty="0" err="1"/>
              <a:t>stabilize</a:t>
            </a:r>
            <a:r>
              <a:rPr lang="fr-FR" sz="1200" dirty="0"/>
              <a:t> injection </a:t>
            </a:r>
            <a:r>
              <a:rPr lang="fr-FR" sz="1200" dirty="0" err="1"/>
              <a:t>into</a:t>
            </a:r>
            <a:r>
              <a:rPr lang="fr-FR" sz="1200" dirty="0"/>
              <a:t> </a:t>
            </a:r>
            <a:r>
              <a:rPr lang="fr-FR" sz="1200" dirty="0" err="1"/>
              <a:t>fibers</a:t>
            </a:r>
            <a:r>
              <a:rPr lang="fr-FR" sz="1200" dirty="0"/>
              <a:t>.</a:t>
            </a:r>
          </a:p>
          <a:p>
            <a:r>
              <a:rPr lang="fr-FR" sz="1200" dirty="0"/>
              <a:t>2,44 L/D on 5-6 pixels</a:t>
            </a:r>
          </a:p>
          <a:p>
            <a:pPr marL="171450" indent="-171450">
              <a:buFont typeface="Wingdings" panose="05000000000000000000" pitchFamily="2" charset="2"/>
              <a:buChar char="è"/>
            </a:pPr>
            <a:r>
              <a:rPr lang="fr-FR" sz="1200" dirty="0">
                <a:sym typeface="Wingdings" panose="05000000000000000000" pitchFamily="2" charset="2"/>
              </a:rPr>
              <a:t>F = 1000 mm?</a:t>
            </a:r>
          </a:p>
          <a:p>
            <a:pPr marL="171450" indent="-171450">
              <a:buFont typeface="Wingdings" panose="05000000000000000000" pitchFamily="2" charset="2"/>
              <a:buChar char="è"/>
            </a:pPr>
            <a:endParaRPr lang="fr-FR" sz="1200" dirty="0"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è"/>
            </a:pPr>
            <a:r>
              <a:rPr lang="fr-FR" sz="1200" dirty="0">
                <a:sym typeface="Wingdings" panose="05000000000000000000" pitchFamily="2" charset="2"/>
              </a:rPr>
              <a:t>Parabole Edmund diam. 203,2 – F1016</a:t>
            </a:r>
          </a:p>
          <a:p>
            <a:pPr marL="171450" indent="-171450">
              <a:buFont typeface="Wingdings" panose="05000000000000000000" pitchFamily="2" charset="2"/>
              <a:buChar char="è"/>
            </a:pPr>
            <a:r>
              <a:rPr lang="fr-FR" sz="1200" dirty="0">
                <a:sym typeface="Wingdings" panose="05000000000000000000" pitchFamily="2" charset="2"/>
              </a:rPr>
              <a:t>6,1 pixels @ 750 nm</a:t>
            </a:r>
            <a:endParaRPr lang="fr-FR" sz="1200" dirty="0"/>
          </a:p>
          <a:p>
            <a:endParaRPr lang="fr-FR" sz="12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8F290AA-03DC-4BAE-B09A-A7611986A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758" y="413155"/>
            <a:ext cx="5411187" cy="2481129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C81C45-00D1-4895-A8DF-82846DB22315}"/>
              </a:ext>
            </a:extLst>
          </p:cNvPr>
          <p:cNvGrpSpPr/>
          <p:nvPr/>
        </p:nvGrpSpPr>
        <p:grpSpPr>
          <a:xfrm>
            <a:off x="3311492" y="423392"/>
            <a:ext cx="2817745" cy="4543532"/>
            <a:chOff x="3765145" y="2314468"/>
            <a:chExt cx="2817745" cy="454353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3539F52-44E2-4C7C-ABB4-6E1D34306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5145" y="2712720"/>
              <a:ext cx="2817745" cy="4145280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F0BBB5F-0AA6-4354-9DFB-BD38AF500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65145" y="2314468"/>
              <a:ext cx="2817745" cy="398252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54325E70-D87C-4763-AF60-55F4D9DFB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5261496"/>
            <a:ext cx="6486144" cy="92493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2308138-39AB-4FE2-B6FD-B9E78972F1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2795" y="4596384"/>
            <a:ext cx="4232008" cy="159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77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e 30">
            <a:extLst>
              <a:ext uri="{FF2B5EF4-FFF2-40B4-BE49-F238E27FC236}">
                <a16:creationId xmlns:a16="http://schemas.microsoft.com/office/drawing/2014/main" id="{C595FCF3-DF3B-4DFE-8FA8-3BB1E22CD5FF}"/>
              </a:ext>
            </a:extLst>
          </p:cNvPr>
          <p:cNvGrpSpPr/>
          <p:nvPr/>
        </p:nvGrpSpPr>
        <p:grpSpPr>
          <a:xfrm>
            <a:off x="5652663" y="136525"/>
            <a:ext cx="4329537" cy="2710043"/>
            <a:chOff x="7639784" y="1997659"/>
            <a:chExt cx="4329537" cy="2710043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8B93085-D8A3-4437-AA60-CBAD20856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39784" y="1997659"/>
              <a:ext cx="4290095" cy="2710043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CD7712E6-46D1-4E9D-B248-82B924A9B601}"/>
                </a:ext>
              </a:extLst>
            </p:cNvPr>
            <p:cNvCxnSpPr>
              <a:cxnSpLocks/>
            </p:cNvCxnSpPr>
            <p:nvPr/>
          </p:nvCxnSpPr>
          <p:spPr>
            <a:xfrm>
              <a:off x="11369523" y="2588474"/>
              <a:ext cx="0" cy="37176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0380A9D9-5B26-4E10-9D2C-2EAF322BAA8F}"/>
                </a:ext>
              </a:extLst>
            </p:cNvPr>
            <p:cNvSpPr txBox="1"/>
            <p:nvPr/>
          </p:nvSpPr>
          <p:spPr>
            <a:xfrm>
              <a:off x="11349728" y="2617557"/>
              <a:ext cx="6195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50 </a:t>
              </a:r>
              <a:r>
                <a:rPr lang="fr-FR" sz="1400" dirty="0" err="1"/>
                <a:t>pix</a:t>
              </a:r>
              <a:endParaRPr lang="fr-FR" sz="1400" dirty="0"/>
            </a:p>
          </p:txBody>
        </p: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70F9B0EB-77D7-4E9E-A726-B4DFE90059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98257" y="2358130"/>
              <a:ext cx="2919913" cy="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70D24191-B88A-4D24-B413-9A8BC97D4291}"/>
                </a:ext>
              </a:extLst>
            </p:cNvPr>
            <p:cNvSpPr txBox="1"/>
            <p:nvPr/>
          </p:nvSpPr>
          <p:spPr>
            <a:xfrm>
              <a:off x="9369714" y="2066708"/>
              <a:ext cx="713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436 </a:t>
              </a:r>
              <a:r>
                <a:rPr lang="fr-FR" sz="1400" dirty="0" err="1"/>
                <a:t>pix</a:t>
              </a:r>
              <a:endParaRPr lang="fr-FR" sz="1400" dirty="0"/>
            </a:p>
          </p:txBody>
        </p:sp>
      </p:grp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5618B1-9633-45B0-9E3C-B5423A23F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>
            <a:noFill/>
          </a:ln>
        </p:spPr>
        <p:txBody>
          <a:bodyPr/>
          <a:lstStyle/>
          <a:p>
            <a:fld id="{2BC53638-A510-4402-A4FB-6E434103253F}" type="datetime1">
              <a:rPr lang="fr-FR" smtClean="0"/>
              <a:t>23/07/2020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6B726DB-001A-43FD-9130-8155993EE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>
            <a:noFill/>
          </a:ln>
        </p:spPr>
        <p:txBody>
          <a:bodyPr/>
          <a:lstStyle/>
          <a:p>
            <a:r>
              <a:rPr lang="fr-FR"/>
              <a:t>Julien Dejonghe - Design SPICA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527DD47-56FC-4C21-A9E2-873ACF6E6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/>
          <a:p>
            <a:fld id="{F625B269-F416-4B00-90AF-8C5BC2C354C0}" type="slidenum">
              <a:rPr lang="fr-FR" smtClean="0"/>
              <a:t>13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7753F6E-D50B-49A4-A7D6-BD9AE64BF125}"/>
              </a:ext>
            </a:extLst>
          </p:cNvPr>
          <p:cNvSpPr txBox="1"/>
          <p:nvPr/>
        </p:nvSpPr>
        <p:spPr>
          <a:xfrm>
            <a:off x="600514" y="423392"/>
            <a:ext cx="2967607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600" b="1" dirty="0"/>
              <a:t>Image/Pupil </a:t>
            </a:r>
            <a:r>
              <a:rPr lang="fr-FR" sz="1600" b="1" dirty="0" err="1"/>
              <a:t>visualization</a:t>
            </a:r>
            <a:r>
              <a:rPr lang="fr-FR" sz="1600" b="1" dirty="0"/>
              <a:t> system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381062D-D9D8-4A16-AB79-76070C0F75B8}"/>
              </a:ext>
            </a:extLst>
          </p:cNvPr>
          <p:cNvGrpSpPr/>
          <p:nvPr/>
        </p:nvGrpSpPr>
        <p:grpSpPr>
          <a:xfrm>
            <a:off x="600514" y="1152316"/>
            <a:ext cx="2797150" cy="4986727"/>
            <a:chOff x="600514" y="1152316"/>
            <a:chExt cx="2797150" cy="498672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C34330B-E28F-4CC3-842E-CCDA2B521F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246" r="5240" b="1244"/>
            <a:stretch/>
          </p:blipFill>
          <p:spPr>
            <a:xfrm>
              <a:off x="600514" y="1152316"/>
              <a:ext cx="2797150" cy="4986727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AAABECE-180F-4F7A-8CC0-9AC908F843B8}"/>
                </a:ext>
              </a:extLst>
            </p:cNvPr>
            <p:cNvSpPr txBox="1"/>
            <p:nvPr/>
          </p:nvSpPr>
          <p:spPr>
            <a:xfrm>
              <a:off x="658919" y="1152316"/>
              <a:ext cx="78658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Image mode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A1DB927F-87B0-49A0-8F5D-C2E6654B1C3E}"/>
              </a:ext>
            </a:extLst>
          </p:cNvPr>
          <p:cNvSpPr txBox="1"/>
          <p:nvPr/>
        </p:nvSpPr>
        <p:spPr>
          <a:xfrm>
            <a:off x="2290498" y="1152316"/>
            <a:ext cx="1257689" cy="18774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Detector</a:t>
            </a:r>
          </a:p>
          <a:p>
            <a:endParaRPr lang="fr-FR" sz="1600" dirty="0"/>
          </a:p>
          <a:p>
            <a:r>
              <a:rPr lang="fr-FR" sz="1400" i="1" dirty="0"/>
              <a:t>6 </a:t>
            </a:r>
            <a:r>
              <a:rPr lang="fr-FR" sz="1400" i="1" dirty="0" err="1"/>
              <a:t>separated</a:t>
            </a:r>
            <a:r>
              <a:rPr lang="fr-FR" sz="1400" i="1" dirty="0"/>
              <a:t> images</a:t>
            </a:r>
          </a:p>
          <a:p>
            <a:r>
              <a:rPr lang="fr-FR" sz="1400" i="1" dirty="0"/>
              <a:t>(</a:t>
            </a:r>
            <a:r>
              <a:rPr lang="fr-FR" sz="1400" i="1" dirty="0" err="1"/>
              <a:t>beams</a:t>
            </a:r>
            <a:r>
              <a:rPr lang="fr-FR" sz="1400" i="1" dirty="0"/>
              <a:t> are </a:t>
            </a:r>
            <a:r>
              <a:rPr lang="fr-FR" sz="1400" i="1" dirty="0" err="1"/>
              <a:t>tilted</a:t>
            </a:r>
            <a:r>
              <a:rPr lang="fr-FR" sz="1400" i="1" dirty="0"/>
              <a:t> </a:t>
            </a:r>
            <a:r>
              <a:rPr lang="fr-FR" sz="1400" i="1" dirty="0" err="1"/>
              <a:t>before</a:t>
            </a:r>
            <a:r>
              <a:rPr lang="fr-FR" sz="1400" i="1" dirty="0"/>
              <a:t> large parabola)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4656D207-2E4F-4547-8B02-3CECC581B072}"/>
              </a:ext>
            </a:extLst>
          </p:cNvPr>
          <p:cNvGrpSpPr/>
          <p:nvPr/>
        </p:nvGrpSpPr>
        <p:grpSpPr>
          <a:xfrm>
            <a:off x="2681141" y="3531511"/>
            <a:ext cx="4369865" cy="2716186"/>
            <a:chOff x="2764903" y="3352680"/>
            <a:chExt cx="4369865" cy="2716186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ABEDBC7-FA6C-4659-9C9C-225E54AF5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64903" y="3352680"/>
              <a:ext cx="4290095" cy="2716186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E9DDE764-0E15-4FA9-9A1A-5768AA12AB84}"/>
                </a:ext>
              </a:extLst>
            </p:cNvPr>
            <p:cNvCxnSpPr/>
            <p:nvPr/>
          </p:nvCxnSpPr>
          <p:spPr>
            <a:xfrm>
              <a:off x="6512482" y="3915866"/>
              <a:ext cx="0" cy="41880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6BB525B-F64A-4F42-B0C5-611C2ED1AB7C}"/>
                </a:ext>
              </a:extLst>
            </p:cNvPr>
            <p:cNvSpPr txBox="1"/>
            <p:nvPr/>
          </p:nvSpPr>
          <p:spPr>
            <a:xfrm>
              <a:off x="6512482" y="3871332"/>
              <a:ext cx="6222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36 </a:t>
              </a:r>
              <a:r>
                <a:rPr lang="fr-FR" sz="1400" dirty="0" err="1"/>
                <a:t>pix</a:t>
              </a:r>
              <a:endParaRPr lang="fr-FR" sz="1400" dirty="0"/>
            </a:p>
            <a:p>
              <a:r>
                <a:rPr lang="fr-FR" sz="1400" dirty="0"/>
                <a:t>= 2’’</a:t>
              </a:r>
            </a:p>
          </p:txBody>
        </p: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FD9E4A4B-B5B0-47D1-A9BF-33CD6E984D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41216" y="3720422"/>
              <a:ext cx="2919913" cy="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E190E67E-9E3E-466E-AF0A-B8182E33A432}"/>
                </a:ext>
              </a:extLst>
            </p:cNvPr>
            <p:cNvSpPr txBox="1"/>
            <p:nvPr/>
          </p:nvSpPr>
          <p:spPr>
            <a:xfrm>
              <a:off x="4512673" y="3429000"/>
              <a:ext cx="713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216 </a:t>
              </a:r>
              <a:r>
                <a:rPr lang="fr-FR" sz="1400" dirty="0" err="1"/>
                <a:t>pix</a:t>
              </a:r>
              <a:endParaRPr lang="fr-FR" sz="1400" dirty="0"/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CAA356C-7B87-4BE8-B161-7B781635545A}"/>
              </a:ext>
            </a:extLst>
          </p:cNvPr>
          <p:cNvGrpSpPr/>
          <p:nvPr/>
        </p:nvGrpSpPr>
        <p:grpSpPr>
          <a:xfrm>
            <a:off x="8914931" y="1152316"/>
            <a:ext cx="2980207" cy="4986727"/>
            <a:chOff x="8914931" y="1152316"/>
            <a:chExt cx="2980207" cy="498672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8E9580B-17A7-40CA-9936-C7D7EB5192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244"/>
            <a:stretch/>
          </p:blipFill>
          <p:spPr>
            <a:xfrm>
              <a:off x="8926989" y="1152316"/>
              <a:ext cx="2797149" cy="4986727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426090C8-F32C-4242-BD74-B9C4E32F651F}"/>
                </a:ext>
              </a:extLst>
            </p:cNvPr>
            <p:cNvSpPr txBox="1"/>
            <p:nvPr/>
          </p:nvSpPr>
          <p:spPr>
            <a:xfrm>
              <a:off x="9077512" y="1152316"/>
              <a:ext cx="78658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Pupil mode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17E4123-CB08-4828-8BF7-26FEDA0B92F9}"/>
                </a:ext>
              </a:extLst>
            </p:cNvPr>
            <p:cNvSpPr txBox="1"/>
            <p:nvPr/>
          </p:nvSpPr>
          <p:spPr>
            <a:xfrm>
              <a:off x="10742299" y="1152316"/>
              <a:ext cx="91678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Detector</a:t>
              </a: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74E65DF1-8EBC-4129-9C6D-CB70920BD634}"/>
                </a:ext>
              </a:extLst>
            </p:cNvPr>
            <p:cNvSpPr/>
            <p:nvPr/>
          </p:nvSpPr>
          <p:spPr>
            <a:xfrm>
              <a:off x="9195092" y="5733605"/>
              <a:ext cx="2217458" cy="220465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F300 lens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2D7C2FED-78E4-4D4E-9719-E46745BA3009}"/>
                </a:ext>
              </a:extLst>
            </p:cNvPr>
            <p:cNvSpPr txBox="1"/>
            <p:nvPr/>
          </p:nvSpPr>
          <p:spPr>
            <a:xfrm>
              <a:off x="10506248" y="3783026"/>
              <a:ext cx="1388890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400" i="1" dirty="0" err="1"/>
                <a:t>Reapeatability</a:t>
              </a:r>
              <a:r>
                <a:rPr lang="fr-FR" sz="1400" i="1" dirty="0"/>
                <a:t>: +/- 0,01 mm</a:t>
              </a:r>
            </a:p>
            <a:p>
              <a:r>
                <a:rPr lang="fr-FR" sz="1400" i="1" dirty="0" err="1"/>
                <a:t>Lateral</a:t>
              </a:r>
              <a:r>
                <a:rPr lang="fr-FR" sz="1400" i="1" dirty="0"/>
                <a:t> lens </a:t>
              </a:r>
              <a:r>
                <a:rPr lang="fr-FR" sz="1400" i="1" dirty="0" err="1"/>
                <a:t>movement</a:t>
              </a:r>
              <a:r>
                <a:rPr lang="fr-FR" sz="1400" i="1" dirty="0"/>
                <a:t> enables </a:t>
              </a:r>
              <a:r>
                <a:rPr lang="fr-FR" sz="1400" i="1" dirty="0" err="1"/>
                <a:t>adjustment</a:t>
              </a:r>
              <a:r>
                <a:rPr lang="fr-FR" sz="1400" i="1" dirty="0"/>
                <a:t> of 6 </a:t>
              </a:r>
              <a:r>
                <a:rPr lang="fr-FR" sz="1400" i="1" dirty="0" err="1"/>
                <a:t>pupils</a:t>
              </a:r>
              <a:r>
                <a:rPr lang="fr-FR" sz="1400" i="1" dirty="0"/>
                <a:t> position on detector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6A98E380-A29D-4B6D-B71C-CC12AECC439C}"/>
                </a:ext>
              </a:extLst>
            </p:cNvPr>
            <p:cNvSpPr txBox="1"/>
            <p:nvPr/>
          </p:nvSpPr>
          <p:spPr>
            <a:xfrm>
              <a:off x="8914931" y="5120909"/>
              <a:ext cx="13888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600" dirty="0" err="1"/>
                <a:t>Removable</a:t>
              </a:r>
              <a:r>
                <a:rPr lang="fr-FR" sz="1600" dirty="0"/>
                <a:t> lens</a:t>
              </a:r>
              <a:endParaRPr lang="fr-FR" sz="1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48485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05F8A57-3B78-48A2-B846-9D5B2530E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3638-A510-4402-A4FB-6E434103253F}" type="datetime1">
              <a:rPr lang="fr-FR" smtClean="0"/>
              <a:t>23/07/2020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B04DF14-5C7D-4F84-A312-EED731BE8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Julien Dejonghe - Design SPICA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028C3C8-A10D-4BBA-94A6-1E4F0D4B7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B269-F416-4B00-90AF-8C5BC2C354C0}" type="slidenum">
              <a:rPr lang="fr-FR" smtClean="0"/>
              <a:t>14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D256B7-9883-47EA-B994-F1AB79D87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404" y="3604811"/>
            <a:ext cx="3631376" cy="246747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37DF9CC-F75C-4026-A39B-2B2648CA2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291" y="517327"/>
            <a:ext cx="3631376" cy="245816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1B13832-F45A-4E3D-8E99-527C003B52C7}"/>
              </a:ext>
            </a:extLst>
          </p:cNvPr>
          <p:cNvSpPr txBox="1"/>
          <p:nvPr/>
        </p:nvSpPr>
        <p:spPr>
          <a:xfrm>
            <a:off x="381344" y="348050"/>
            <a:ext cx="91371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600" b="1" dirty="0" err="1"/>
              <a:t>Coatings</a:t>
            </a:r>
            <a:endParaRPr lang="fr-FR" sz="1600" b="1" dirty="0"/>
          </a:p>
        </p:txBody>
      </p:sp>
      <p:pic>
        <p:nvPicPr>
          <p:cNvPr id="13" name="Image 12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CD33F34E-6BA6-4BDD-A497-88A2F16666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404" y="506509"/>
            <a:ext cx="3631376" cy="2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33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4F0E598-234D-447F-BA6D-2F9F7B4E5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3638-A510-4402-A4FB-6E434103253F}" type="datetime1">
              <a:rPr lang="fr-FR" smtClean="0"/>
              <a:t>23/07/2020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6655151-6F41-4FA7-B0ED-57EE60F7C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Julien Dejonghe - Design SPICA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8585B32-E1B3-4E67-95F5-00592521C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B269-F416-4B00-90AF-8C5BC2C354C0}" type="slidenum">
              <a:rPr lang="fr-FR" smtClean="0"/>
              <a:t>15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1DEC18B-8DE0-4040-9F0A-D9E232733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528" y="544104"/>
            <a:ext cx="5702818" cy="12431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C66BE9F-5436-4B61-9DF5-02937F275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529" y="3777216"/>
            <a:ext cx="5703244" cy="237093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A5DC708-4A91-4052-A955-4998D000A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529" y="1978346"/>
            <a:ext cx="5702817" cy="160780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C57ADCF-5A91-474C-89AB-A010B8C4E165}"/>
              </a:ext>
            </a:extLst>
          </p:cNvPr>
          <p:cNvSpPr txBox="1"/>
          <p:nvPr/>
        </p:nvSpPr>
        <p:spPr>
          <a:xfrm>
            <a:off x="381344" y="348050"/>
            <a:ext cx="1146468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600" b="1" dirty="0"/>
              <a:t>Shopping…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A4D9D3A-E1EA-49C3-A995-32822BED2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826" y="894799"/>
            <a:ext cx="5702817" cy="386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6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582F12-DC70-4A7E-B289-6D8441C42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15005-CA94-484D-8FD5-83C4CBF46FBF}" type="datetime1">
              <a:rPr lang="fr-FR" smtClean="0"/>
              <a:t>23/07/2020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3C3F79-8EE8-4A9B-A1A5-0B9928C49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Julien Dejonghe - Design SPICA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C2729C-FC5E-4692-92EE-C5E0487C8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B269-F416-4B00-90AF-8C5BC2C354C0}" type="slidenum">
              <a:rPr lang="fr-FR" smtClean="0"/>
              <a:t>2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9DAB27A-89DA-448B-A598-506260F07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5646"/>
            <a:ext cx="12192000" cy="550670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AE4A930-E023-4B45-A1B5-B8EDDAB1F047}"/>
              </a:ext>
            </a:extLst>
          </p:cNvPr>
          <p:cNvSpPr txBox="1"/>
          <p:nvPr/>
        </p:nvSpPr>
        <p:spPr>
          <a:xfrm>
            <a:off x="483954" y="273063"/>
            <a:ext cx="2987293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600" b="1" dirty="0"/>
              <a:t>SPICA implantation in CHARA </a:t>
            </a:r>
            <a:r>
              <a:rPr lang="fr-FR" sz="1600" b="1" dirty="0" err="1"/>
              <a:t>lab</a:t>
            </a:r>
            <a:endParaRPr lang="fr-FR" sz="1600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E8CC6DA-ABE7-458E-BE97-7558A53011A9}"/>
              </a:ext>
            </a:extLst>
          </p:cNvPr>
          <p:cNvSpPr txBox="1"/>
          <p:nvPr/>
        </p:nvSpPr>
        <p:spPr>
          <a:xfrm rot="16200000">
            <a:off x="9626600" y="4226380"/>
            <a:ext cx="1707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Metrology</a:t>
            </a:r>
            <a:r>
              <a:rPr lang="fr-FR" dirty="0">
                <a:solidFill>
                  <a:schemeClr val="bg1"/>
                </a:solidFill>
              </a:rPr>
              <a:t> Table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DA426FE-581A-42AA-884F-E4FBFE94302C}"/>
              </a:ext>
            </a:extLst>
          </p:cNvPr>
          <p:cNvSpPr txBox="1"/>
          <p:nvPr/>
        </p:nvSpPr>
        <p:spPr>
          <a:xfrm>
            <a:off x="7235913" y="3059667"/>
            <a:ext cx="1691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MIRC / SPICA FT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80F1E18-F177-488F-9E80-E756A40CA162}"/>
              </a:ext>
            </a:extLst>
          </p:cNvPr>
          <p:cNvSpPr txBox="1"/>
          <p:nvPr/>
        </p:nvSpPr>
        <p:spPr>
          <a:xfrm>
            <a:off x="5693833" y="3059667"/>
            <a:ext cx="120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CHARA IRC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7D92E49-2C25-4387-81AC-F36D89027149}"/>
              </a:ext>
            </a:extLst>
          </p:cNvPr>
          <p:cNvSpPr txBox="1"/>
          <p:nvPr/>
        </p:nvSpPr>
        <p:spPr>
          <a:xfrm>
            <a:off x="3468565" y="3059667"/>
            <a:ext cx="1349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Visible Table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96BC498-1503-4B14-8943-BACEA680C1DF}"/>
              </a:ext>
            </a:extLst>
          </p:cNvPr>
          <p:cNvSpPr txBox="1"/>
          <p:nvPr/>
        </p:nvSpPr>
        <p:spPr>
          <a:xfrm>
            <a:off x="1466038" y="3025800"/>
            <a:ext cx="1378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SPICA </a:t>
            </a:r>
            <a:r>
              <a:rPr lang="fr-FR" dirty="0" err="1">
                <a:solidFill>
                  <a:schemeClr val="bg1"/>
                </a:solidFill>
              </a:rPr>
              <a:t>Inject</a:t>
            </a:r>
            <a:r>
              <a:rPr lang="fr-FR" dirty="0">
                <a:solidFill>
                  <a:schemeClr val="bg1"/>
                </a:solidFill>
              </a:rPr>
              <a:t>°</a:t>
            </a:r>
          </a:p>
          <a:p>
            <a:r>
              <a:rPr lang="fr-FR" dirty="0">
                <a:solidFill>
                  <a:schemeClr val="bg1"/>
                </a:solidFill>
              </a:rPr>
              <a:t>Table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4E15C16-6B97-479D-A90E-9701B7DCA84E}"/>
              </a:ext>
            </a:extLst>
          </p:cNvPr>
          <p:cNvSpPr txBox="1"/>
          <p:nvPr/>
        </p:nvSpPr>
        <p:spPr>
          <a:xfrm>
            <a:off x="2155490" y="1608791"/>
            <a:ext cx="9006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SPICA </a:t>
            </a:r>
          </a:p>
          <a:p>
            <a:r>
              <a:rPr lang="fr-FR" dirty="0" err="1">
                <a:solidFill>
                  <a:schemeClr val="bg1"/>
                </a:solidFill>
              </a:rPr>
              <a:t>Spectro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Table</a:t>
            </a:r>
          </a:p>
        </p:txBody>
      </p:sp>
    </p:spTree>
    <p:extLst>
      <p:ext uri="{BB962C8B-B14F-4D97-AF65-F5344CB8AC3E}">
        <p14:creationId xmlns:p14="http://schemas.microsoft.com/office/powerpoint/2010/main" val="2028776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8B929E-A389-45B8-9A8D-4B3F8F01E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3638-A510-4402-A4FB-6E434103253F}" type="datetime1">
              <a:rPr lang="fr-FR" smtClean="0"/>
              <a:t>23/07/2020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15DE32B-2EC0-45D7-BBB3-1F7B34CCB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Julien Dejonghe - Design SPICA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743E71-BF07-4AD9-93F9-31D70BC10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B269-F416-4B00-90AF-8C5BC2C354C0}" type="slidenum">
              <a:rPr lang="fr-FR" smtClean="0"/>
              <a:t>3</a:t>
            </a:fld>
            <a:endParaRPr lang="fr-FR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2E03912B-2BFB-400E-BC4C-E79CA492D740}"/>
              </a:ext>
            </a:extLst>
          </p:cNvPr>
          <p:cNvSpPr txBox="1"/>
          <p:nvPr/>
        </p:nvSpPr>
        <p:spPr>
          <a:xfrm>
            <a:off x="483954" y="273063"/>
            <a:ext cx="2887201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600" b="1" dirty="0"/>
              <a:t>CHARA </a:t>
            </a:r>
            <a:r>
              <a:rPr lang="fr-FR" sz="1600" b="1" dirty="0" err="1"/>
              <a:t>Beams</a:t>
            </a:r>
            <a:r>
              <a:rPr lang="fr-FR" sz="1600" b="1" dirty="0"/>
              <a:t> &amp; Pupil Positions</a:t>
            </a:r>
          </a:p>
        </p:txBody>
      </p: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30EF07D1-F586-4011-8C74-8F1DA73BF06D}"/>
              </a:ext>
            </a:extLst>
          </p:cNvPr>
          <p:cNvGrpSpPr/>
          <p:nvPr/>
        </p:nvGrpSpPr>
        <p:grpSpPr>
          <a:xfrm>
            <a:off x="766796" y="752691"/>
            <a:ext cx="10881773" cy="5462585"/>
            <a:chOff x="1113596" y="49216"/>
            <a:chExt cx="10881773" cy="5462585"/>
          </a:xfrm>
        </p:grpSpPr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047C9EAD-9BD3-4389-A42C-B48AE72EB514}"/>
                </a:ext>
              </a:extLst>
            </p:cNvPr>
            <p:cNvGrpSpPr/>
            <p:nvPr/>
          </p:nvGrpSpPr>
          <p:grpSpPr>
            <a:xfrm>
              <a:off x="1113596" y="254000"/>
              <a:ext cx="10881773" cy="5257801"/>
              <a:chOff x="-2390916" y="625071"/>
              <a:chExt cx="10881773" cy="5257801"/>
            </a:xfrm>
          </p:grpSpPr>
          <p:grpSp>
            <p:nvGrpSpPr>
              <p:cNvPr id="6" name="Groupe 5">
                <a:extLst>
                  <a:ext uri="{FF2B5EF4-FFF2-40B4-BE49-F238E27FC236}">
                    <a16:creationId xmlns:a16="http://schemas.microsoft.com/office/drawing/2014/main" id="{8F564473-4426-4666-AC63-8E18230A950B}"/>
                  </a:ext>
                </a:extLst>
              </p:cNvPr>
              <p:cNvGrpSpPr/>
              <p:nvPr/>
            </p:nvGrpSpPr>
            <p:grpSpPr>
              <a:xfrm>
                <a:off x="1549183" y="625071"/>
                <a:ext cx="6941674" cy="5257801"/>
                <a:chOff x="1830233" y="1277322"/>
                <a:chExt cx="9224344" cy="6240462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28952978-C538-4993-9201-2E937109B9CE}"/>
                    </a:ext>
                  </a:extLst>
                </p:cNvPr>
                <p:cNvSpPr/>
                <p:nvPr/>
              </p:nvSpPr>
              <p:spPr>
                <a:xfrm>
                  <a:off x="1830233" y="2120763"/>
                  <a:ext cx="2062348" cy="449890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dirty="0" err="1"/>
                    <a:t>Metrology</a:t>
                  </a:r>
                  <a:r>
                    <a:rPr lang="fr-FR" dirty="0"/>
                    <a:t> Table</a:t>
                  </a:r>
                </a:p>
              </p:txBody>
            </p:sp>
            <p:cxnSp>
              <p:nvCxnSpPr>
                <p:cNvPr id="8" name="Connecteur droit 7">
                  <a:extLst>
                    <a:ext uri="{FF2B5EF4-FFF2-40B4-BE49-F238E27FC236}">
                      <a16:creationId xmlns:a16="http://schemas.microsoft.com/office/drawing/2014/main" id="{543FB38C-1565-4FF6-BD6E-5153ABA02D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00000" y="5040000"/>
                  <a:ext cx="6488782" cy="0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Connecteur droit 8">
                  <a:extLst>
                    <a:ext uri="{FF2B5EF4-FFF2-40B4-BE49-F238E27FC236}">
                      <a16:creationId xmlns:a16="http://schemas.microsoft.com/office/drawing/2014/main" id="{AA66678F-E18C-458E-81B7-F20D0E45E5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00000" y="4680000"/>
                  <a:ext cx="6488782" cy="0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Connecteur droit 9">
                  <a:extLst>
                    <a:ext uri="{FF2B5EF4-FFF2-40B4-BE49-F238E27FC236}">
                      <a16:creationId xmlns:a16="http://schemas.microsoft.com/office/drawing/2014/main" id="{49210E5B-D17B-466D-9277-4CF84A5ACA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00000" y="4320000"/>
                  <a:ext cx="6488782" cy="0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Connecteur droit 10">
                  <a:extLst>
                    <a:ext uri="{FF2B5EF4-FFF2-40B4-BE49-F238E27FC236}">
                      <a16:creationId xmlns:a16="http://schemas.microsoft.com/office/drawing/2014/main" id="{687BE94C-CCDB-4382-8CB6-32B8D05DB7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99999" y="3942992"/>
                  <a:ext cx="6488782" cy="0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Connecteur droit 11">
                  <a:extLst>
                    <a:ext uri="{FF2B5EF4-FFF2-40B4-BE49-F238E27FC236}">
                      <a16:creationId xmlns:a16="http://schemas.microsoft.com/office/drawing/2014/main" id="{EEC1A381-7972-4F98-B151-3B15B88806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99999" y="3585913"/>
                  <a:ext cx="6488782" cy="12030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Connecteur droit 12">
                  <a:extLst>
                    <a:ext uri="{FF2B5EF4-FFF2-40B4-BE49-F238E27FC236}">
                      <a16:creationId xmlns:a16="http://schemas.microsoft.com/office/drawing/2014/main" id="{DCB0A1C3-2B36-4D5F-B52F-79FA3CE4C0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99999" y="3197230"/>
                  <a:ext cx="6497965" cy="0"/>
                </a:xfrm>
                <a:prstGeom prst="line">
                  <a:avLst/>
                </a:prstGeom>
                <a:ln w="317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Connecteur droit avec flèche 13">
                  <a:extLst>
                    <a:ext uri="{FF2B5EF4-FFF2-40B4-BE49-F238E27FC236}">
                      <a16:creationId xmlns:a16="http://schemas.microsoft.com/office/drawing/2014/main" id="{E6982489-7B73-447A-A336-02D0669F6557}"/>
                    </a:ext>
                  </a:extLst>
                </p:cNvPr>
                <p:cNvCxnSpPr/>
                <p:nvPr/>
              </p:nvCxnSpPr>
              <p:spPr>
                <a:xfrm>
                  <a:off x="5400000" y="4680000"/>
                  <a:ext cx="0" cy="36000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F51E91C9-CBF6-48EA-8D58-1068FC6B6226}"/>
                    </a:ext>
                  </a:extLst>
                </p:cNvPr>
                <p:cNvSpPr txBox="1"/>
                <p:nvPr/>
              </p:nvSpPr>
              <p:spPr>
                <a:xfrm>
                  <a:off x="3892581" y="6206657"/>
                  <a:ext cx="73449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North</a:t>
                  </a:r>
                </a:p>
              </p:txBody>
            </p:sp>
            <p:cxnSp>
              <p:nvCxnSpPr>
                <p:cNvPr id="16" name="Connecteur droit avec flèche 15">
                  <a:extLst>
                    <a:ext uri="{FF2B5EF4-FFF2-40B4-BE49-F238E27FC236}">
                      <a16:creationId xmlns:a16="http://schemas.microsoft.com/office/drawing/2014/main" id="{130EA005-77FC-4CB6-B982-786D557A63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88480" y="6206657"/>
                  <a:ext cx="3831080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EBCF368F-D56A-4FBC-86DD-FB233E31B9BE}"/>
                    </a:ext>
                  </a:extLst>
                </p:cNvPr>
                <p:cNvSpPr txBox="1"/>
                <p:nvPr/>
              </p:nvSpPr>
              <p:spPr>
                <a:xfrm rot="19670621">
                  <a:off x="5247463" y="3794663"/>
                  <a:ext cx="126528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 err="1"/>
                    <a:t>Zero</a:t>
                  </a:r>
                  <a:r>
                    <a:rPr lang="fr-FR" sz="1200" dirty="0"/>
                    <a:t> OPD surface</a:t>
                  </a:r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DC62E306-B882-4F9C-B364-0132B6C6A73B}"/>
                    </a:ext>
                  </a:extLst>
                </p:cNvPr>
                <p:cNvSpPr txBox="1"/>
                <p:nvPr/>
              </p:nvSpPr>
              <p:spPr>
                <a:xfrm>
                  <a:off x="5348703" y="4721981"/>
                  <a:ext cx="140134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/>
                    <a:t>3 </a:t>
                  </a:r>
                  <a:r>
                    <a:rPr lang="fr-FR" sz="1200" dirty="0" err="1"/>
                    <a:t>inches</a:t>
                  </a:r>
                  <a:r>
                    <a:rPr lang="fr-FR" sz="1200" dirty="0"/>
                    <a:t> = 76,2 mm</a:t>
                  </a:r>
                </a:p>
              </p:txBody>
            </p:sp>
            <p:grpSp>
              <p:nvGrpSpPr>
                <p:cNvPr id="19" name="Groupe 18">
                  <a:extLst>
                    <a:ext uri="{FF2B5EF4-FFF2-40B4-BE49-F238E27FC236}">
                      <a16:creationId xmlns:a16="http://schemas.microsoft.com/office/drawing/2014/main" id="{1CC13BF2-ADA5-4A9A-A717-56F8064D5B8B}"/>
                    </a:ext>
                  </a:extLst>
                </p:cNvPr>
                <p:cNvGrpSpPr/>
                <p:nvPr/>
              </p:nvGrpSpPr>
              <p:grpSpPr>
                <a:xfrm>
                  <a:off x="4102849" y="3081704"/>
                  <a:ext cx="3402976" cy="2753852"/>
                  <a:chOff x="6971947" y="3081704"/>
                  <a:chExt cx="3402976" cy="2753852"/>
                </a:xfrm>
              </p:grpSpPr>
              <p:cxnSp>
                <p:nvCxnSpPr>
                  <p:cNvPr id="45" name="Connecteur droit 44">
                    <a:extLst>
                      <a:ext uri="{FF2B5EF4-FFF2-40B4-BE49-F238E27FC236}">
                        <a16:creationId xmlns:a16="http://schemas.microsoft.com/office/drawing/2014/main" id="{A14A3D85-F2D4-4AAA-A61B-8080319C52E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200000" y="3081704"/>
                    <a:ext cx="3174923" cy="1958296"/>
                  </a:xfrm>
                  <a:prstGeom prst="line">
                    <a:avLst/>
                  </a:prstGeom>
                  <a:ln w="15875"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Connecteur droit avec flèche 45">
                    <a:extLst>
                      <a:ext uri="{FF2B5EF4-FFF2-40B4-BE49-F238E27FC236}">
                        <a16:creationId xmlns:a16="http://schemas.microsoft.com/office/drawing/2014/main" id="{DF3B8BEA-6E5B-4DCC-99D6-46D947F3B2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00000" y="5301762"/>
                    <a:ext cx="603173" cy="0"/>
                  </a:xfrm>
                  <a:prstGeom prst="straightConnector1">
                    <a:avLst/>
                  </a:prstGeom>
                  <a:ln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Connecteur droit 46">
                    <a:extLst>
                      <a:ext uri="{FF2B5EF4-FFF2-40B4-BE49-F238E27FC236}">
                        <a16:creationId xmlns:a16="http://schemas.microsoft.com/office/drawing/2014/main" id="{ADFDD480-8D6F-4881-8E4F-9665F5F25C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00000" y="5040000"/>
                    <a:ext cx="0" cy="362873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Connecteur droit 47">
                    <a:extLst>
                      <a:ext uri="{FF2B5EF4-FFF2-40B4-BE49-F238E27FC236}">
                        <a16:creationId xmlns:a16="http://schemas.microsoft.com/office/drawing/2014/main" id="{AE762D2E-B24F-433E-8D4C-52108F31031D}"/>
                      </a:ext>
                    </a:extLst>
                  </p:cNvPr>
                  <p:cNvCxnSpPr/>
                  <p:nvPr/>
                </p:nvCxnSpPr>
                <p:spPr>
                  <a:xfrm>
                    <a:off x="7781192" y="4680000"/>
                    <a:ext cx="21981" cy="722873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9" name="ZoneTexte 48">
                        <a:extLst>
                          <a:ext uri="{FF2B5EF4-FFF2-40B4-BE49-F238E27FC236}">
                            <a16:creationId xmlns:a16="http://schemas.microsoft.com/office/drawing/2014/main" id="{8496829D-74B5-4E12-A359-0D5036E7864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971947" y="5366966"/>
                        <a:ext cx="1245854" cy="46859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sz="1200" dirty="0"/>
                          <a:t>6+</a:t>
                        </a:r>
                        <a14:m>
                          <m:oMath xmlns:m="http://schemas.openxmlformats.org/officeDocument/2006/math">
                            <m:sSup>
                              <m:sSupPr>
                                <m:ctrlPr>
                                  <a:rPr lang="fr-FR" sz="12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sup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3/</m:t>
                                </m:r>
                                <m:r>
                                  <a:rPr lang="fr-FR" sz="120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oMath>
                        </a14:m>
                        <a:r>
                          <a:rPr lang="fr-FR" sz="1200" dirty="0"/>
                          <a:t> </a:t>
                        </a:r>
                        <a:r>
                          <a:rPr lang="fr-FR" sz="1200" dirty="0" err="1"/>
                          <a:t>inches</a:t>
                        </a:r>
                        <a:r>
                          <a:rPr lang="fr-FR" sz="1200" dirty="0"/>
                          <a:t> </a:t>
                        </a:r>
                      </a:p>
                      <a:p>
                        <a:r>
                          <a:rPr lang="fr-FR" sz="1200" dirty="0"/>
                          <a:t>= 284,38227 mm</a:t>
                        </a:r>
                      </a:p>
                    </p:txBody>
                  </p:sp>
                </mc:Choice>
                <mc:Fallback xmlns="">
                  <p:sp>
                    <p:nvSpPr>
                      <p:cNvPr id="49" name="ZoneTexte 48">
                        <a:extLst>
                          <a:ext uri="{FF2B5EF4-FFF2-40B4-BE49-F238E27FC236}">
                            <a16:creationId xmlns:a16="http://schemas.microsoft.com/office/drawing/2014/main" id="{8496829D-74B5-4E12-A359-0D5036E7864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971947" y="5366966"/>
                        <a:ext cx="1245854" cy="468590"/>
                      </a:xfrm>
                      <a:prstGeom prst="rect">
                        <a:avLst/>
                      </a:prstGeom>
                      <a:blipFill>
                        <a:blip r:embed="rId3"/>
                        <a:stretch>
                          <a:fillRect l="-654" r="-32026" b="-3076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fr-FR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5E83FF85-B780-4799-AA85-43B964A45583}"/>
                    </a:ext>
                  </a:extLst>
                </p:cNvPr>
                <p:cNvSpPr txBox="1"/>
                <p:nvPr/>
              </p:nvSpPr>
              <p:spPr>
                <a:xfrm>
                  <a:off x="5219948" y="5929658"/>
                  <a:ext cx="117224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/>
                    <a:t>4,67 to 15,16 m</a:t>
                  </a:r>
                </a:p>
              </p:txBody>
            </p:sp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99956855-A9E7-42CF-81A3-C2BF6333529D}"/>
                    </a:ext>
                  </a:extLst>
                </p:cNvPr>
                <p:cNvSpPr txBox="1"/>
                <p:nvPr/>
              </p:nvSpPr>
              <p:spPr>
                <a:xfrm>
                  <a:off x="5970652" y="2157246"/>
                  <a:ext cx="117224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/>
                    <a:t>5,05 to 15,54 m</a:t>
                  </a:r>
                </a:p>
              </p:txBody>
            </p:sp>
            <p:cxnSp>
              <p:nvCxnSpPr>
                <p:cNvPr id="22" name="Connecteur droit avec flèche 21">
                  <a:extLst>
                    <a:ext uri="{FF2B5EF4-FFF2-40B4-BE49-F238E27FC236}">
                      <a16:creationId xmlns:a16="http://schemas.microsoft.com/office/drawing/2014/main" id="{F4603A12-9E64-40E6-B7D9-8353FE8AE3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88480" y="2538607"/>
                  <a:ext cx="5844070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necteur droit 22">
                  <a:extLst>
                    <a:ext uri="{FF2B5EF4-FFF2-40B4-BE49-F238E27FC236}">
                      <a16:creationId xmlns:a16="http://schemas.microsoft.com/office/drawing/2014/main" id="{8A1DBEBF-020D-4144-920A-56FA109EA2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19560" y="5176635"/>
                  <a:ext cx="6627" cy="23411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0BB381EC-FC3A-44F5-A086-86B3B53DCA9E}"/>
                    </a:ext>
                  </a:extLst>
                </p:cNvPr>
                <p:cNvSpPr txBox="1"/>
                <p:nvPr/>
              </p:nvSpPr>
              <p:spPr>
                <a:xfrm>
                  <a:off x="10183826" y="4901500"/>
                  <a:ext cx="87075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/>
                    <a:t>Vis </a:t>
                  </a:r>
                  <a:r>
                    <a:rPr lang="fr-FR" sz="1200" dirty="0" err="1"/>
                    <a:t>beam</a:t>
                  </a:r>
                  <a:r>
                    <a:rPr lang="fr-FR" sz="1200" dirty="0"/>
                    <a:t> 1</a:t>
                  </a:r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49A7159A-FDA1-46FD-9436-C0B51C30CE38}"/>
                    </a:ext>
                  </a:extLst>
                </p:cNvPr>
                <p:cNvSpPr txBox="1"/>
                <p:nvPr/>
              </p:nvSpPr>
              <p:spPr>
                <a:xfrm>
                  <a:off x="10183826" y="4538383"/>
                  <a:ext cx="87075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/>
                    <a:t>Vis </a:t>
                  </a:r>
                  <a:r>
                    <a:rPr lang="fr-FR" sz="1200" dirty="0" err="1"/>
                    <a:t>beam</a:t>
                  </a:r>
                  <a:r>
                    <a:rPr lang="fr-FR" sz="1200" dirty="0"/>
                    <a:t> 2</a:t>
                  </a:r>
                </a:p>
              </p:txBody>
            </p: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ABEFC03D-27F5-4F9D-A82A-DA73BDEDBE70}"/>
                    </a:ext>
                  </a:extLst>
                </p:cNvPr>
                <p:cNvSpPr txBox="1"/>
                <p:nvPr/>
              </p:nvSpPr>
              <p:spPr>
                <a:xfrm>
                  <a:off x="10183826" y="3854804"/>
                  <a:ext cx="87075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/>
                    <a:t>Vis </a:t>
                  </a:r>
                  <a:r>
                    <a:rPr lang="fr-FR" sz="1200" dirty="0" err="1"/>
                    <a:t>beam</a:t>
                  </a:r>
                  <a:r>
                    <a:rPr lang="fr-FR" sz="1200" dirty="0"/>
                    <a:t> 4</a:t>
                  </a:r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BE2CC48E-112F-4893-8DAB-949E1880E2CC}"/>
                    </a:ext>
                  </a:extLst>
                </p:cNvPr>
                <p:cNvSpPr txBox="1"/>
                <p:nvPr/>
              </p:nvSpPr>
              <p:spPr>
                <a:xfrm>
                  <a:off x="10183826" y="4175266"/>
                  <a:ext cx="87075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/>
                    <a:t>Vis </a:t>
                  </a:r>
                  <a:r>
                    <a:rPr lang="fr-FR" sz="1200" dirty="0" err="1"/>
                    <a:t>beam</a:t>
                  </a:r>
                  <a:r>
                    <a:rPr lang="fr-FR" sz="1200" dirty="0"/>
                    <a:t> 3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45EDE515-0A5E-43EB-9522-D20954C397C9}"/>
                    </a:ext>
                  </a:extLst>
                </p:cNvPr>
                <p:cNvSpPr txBox="1"/>
                <p:nvPr/>
              </p:nvSpPr>
              <p:spPr>
                <a:xfrm>
                  <a:off x="10181076" y="3058731"/>
                  <a:ext cx="87075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/>
                    <a:t>Vis </a:t>
                  </a:r>
                  <a:r>
                    <a:rPr lang="fr-FR" sz="1200" dirty="0" err="1"/>
                    <a:t>beam</a:t>
                  </a:r>
                  <a:r>
                    <a:rPr lang="fr-FR" sz="1200" dirty="0"/>
                    <a:t> 6</a:t>
                  </a:r>
                </a:p>
              </p:txBody>
            </p:sp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id="{A85A4BA9-27F2-414F-9CEB-74721AEE7600}"/>
                    </a:ext>
                  </a:extLst>
                </p:cNvPr>
                <p:cNvSpPr txBox="1"/>
                <p:nvPr/>
              </p:nvSpPr>
              <p:spPr>
                <a:xfrm>
                  <a:off x="10183825" y="3464681"/>
                  <a:ext cx="87075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/>
                    <a:t>Vis </a:t>
                  </a:r>
                  <a:r>
                    <a:rPr lang="fr-FR" sz="1200" dirty="0" err="1"/>
                    <a:t>beam</a:t>
                  </a:r>
                  <a:r>
                    <a:rPr lang="fr-FR" sz="1200" dirty="0"/>
                    <a:t> 5</a:t>
                  </a:r>
                </a:p>
              </p:txBody>
            </p:sp>
            <p:grpSp>
              <p:nvGrpSpPr>
                <p:cNvPr id="30" name="Groupe 29">
                  <a:extLst>
                    <a:ext uri="{FF2B5EF4-FFF2-40B4-BE49-F238E27FC236}">
                      <a16:creationId xmlns:a16="http://schemas.microsoft.com/office/drawing/2014/main" id="{B592C38B-FF5E-4A49-86F2-6279084111FB}"/>
                    </a:ext>
                  </a:extLst>
                </p:cNvPr>
                <p:cNvGrpSpPr/>
                <p:nvPr/>
              </p:nvGrpSpPr>
              <p:grpSpPr>
                <a:xfrm>
                  <a:off x="9675493" y="3070170"/>
                  <a:ext cx="131116" cy="276999"/>
                  <a:chOff x="11510919" y="4592423"/>
                  <a:chExt cx="141612" cy="568452"/>
                </a:xfrm>
              </p:grpSpPr>
              <p:grpSp>
                <p:nvGrpSpPr>
                  <p:cNvPr id="39" name="Groupe 38">
                    <a:extLst>
                      <a:ext uri="{FF2B5EF4-FFF2-40B4-BE49-F238E27FC236}">
                        <a16:creationId xmlns:a16="http://schemas.microsoft.com/office/drawing/2014/main" id="{925C8B12-9981-45BE-8497-7CB7DD2A1489}"/>
                      </a:ext>
                    </a:extLst>
                  </p:cNvPr>
                  <p:cNvGrpSpPr/>
                  <p:nvPr/>
                </p:nvGrpSpPr>
                <p:grpSpPr>
                  <a:xfrm>
                    <a:off x="11510920" y="4592423"/>
                    <a:ext cx="141611" cy="143287"/>
                    <a:chOff x="11510920" y="4592423"/>
                    <a:chExt cx="141611" cy="143287"/>
                  </a:xfrm>
                </p:grpSpPr>
                <p:cxnSp>
                  <p:nvCxnSpPr>
                    <p:cNvPr id="43" name="Connecteur droit 42">
                      <a:extLst>
                        <a:ext uri="{FF2B5EF4-FFF2-40B4-BE49-F238E27FC236}">
                          <a16:creationId xmlns:a16="http://schemas.microsoft.com/office/drawing/2014/main" id="{EE96DE72-EDCA-4B89-A25E-3A4FAEA27F6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3749" y="4592423"/>
                      <a:ext cx="0" cy="14328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Connecteur droit 43">
                      <a:extLst>
                        <a:ext uri="{FF2B5EF4-FFF2-40B4-BE49-F238E27FC236}">
                          <a16:creationId xmlns:a16="http://schemas.microsoft.com/office/drawing/2014/main" id="{2A9D9DB6-5E9E-419D-A65C-75CA3AC4460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10920" y="4735710"/>
                      <a:ext cx="141611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0" name="Groupe 39">
                    <a:extLst>
                      <a:ext uri="{FF2B5EF4-FFF2-40B4-BE49-F238E27FC236}">
                        <a16:creationId xmlns:a16="http://schemas.microsoft.com/office/drawing/2014/main" id="{46E454D0-6D2E-4E4F-8740-D9B631E4F213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1510919" y="5017588"/>
                    <a:ext cx="141611" cy="143287"/>
                    <a:chOff x="11510920" y="4592423"/>
                    <a:chExt cx="141611" cy="143287"/>
                  </a:xfrm>
                </p:grpSpPr>
                <p:cxnSp>
                  <p:nvCxnSpPr>
                    <p:cNvPr id="41" name="Connecteur droit 40">
                      <a:extLst>
                        <a:ext uri="{FF2B5EF4-FFF2-40B4-BE49-F238E27FC236}">
                          <a16:creationId xmlns:a16="http://schemas.microsoft.com/office/drawing/2014/main" id="{253CE229-9496-4564-BDC9-8ED5926C985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3749" y="4592423"/>
                      <a:ext cx="0" cy="14328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Connecteur droit 41">
                      <a:extLst>
                        <a:ext uri="{FF2B5EF4-FFF2-40B4-BE49-F238E27FC236}">
                          <a16:creationId xmlns:a16="http://schemas.microsoft.com/office/drawing/2014/main" id="{8B109C11-0A11-4D98-A782-82934248E50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10920" y="4735710"/>
                      <a:ext cx="141611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Groupe 30">
                  <a:extLst>
                    <a:ext uri="{FF2B5EF4-FFF2-40B4-BE49-F238E27FC236}">
                      <a16:creationId xmlns:a16="http://schemas.microsoft.com/office/drawing/2014/main" id="{739DA122-1279-4332-98F6-FAD69CCF5528}"/>
                    </a:ext>
                  </a:extLst>
                </p:cNvPr>
                <p:cNvGrpSpPr/>
                <p:nvPr/>
              </p:nvGrpSpPr>
              <p:grpSpPr>
                <a:xfrm>
                  <a:off x="7655877" y="4899634"/>
                  <a:ext cx="131116" cy="276999"/>
                  <a:chOff x="11510919" y="4592423"/>
                  <a:chExt cx="141612" cy="568452"/>
                </a:xfrm>
              </p:grpSpPr>
              <p:grpSp>
                <p:nvGrpSpPr>
                  <p:cNvPr id="33" name="Groupe 32">
                    <a:extLst>
                      <a:ext uri="{FF2B5EF4-FFF2-40B4-BE49-F238E27FC236}">
                        <a16:creationId xmlns:a16="http://schemas.microsoft.com/office/drawing/2014/main" id="{7ACDCF73-B77F-4567-91EE-4BE62F4DC515}"/>
                      </a:ext>
                    </a:extLst>
                  </p:cNvPr>
                  <p:cNvGrpSpPr/>
                  <p:nvPr/>
                </p:nvGrpSpPr>
                <p:grpSpPr>
                  <a:xfrm>
                    <a:off x="11510920" y="4592423"/>
                    <a:ext cx="141611" cy="143287"/>
                    <a:chOff x="11510920" y="4592423"/>
                    <a:chExt cx="141611" cy="143287"/>
                  </a:xfrm>
                </p:grpSpPr>
                <p:cxnSp>
                  <p:nvCxnSpPr>
                    <p:cNvPr id="37" name="Connecteur droit 36">
                      <a:extLst>
                        <a:ext uri="{FF2B5EF4-FFF2-40B4-BE49-F238E27FC236}">
                          <a16:creationId xmlns:a16="http://schemas.microsoft.com/office/drawing/2014/main" id="{72EB14D4-9BD3-4B17-9DF0-CFD88D8EA1F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3749" y="4592423"/>
                      <a:ext cx="0" cy="14328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Connecteur droit 37">
                      <a:extLst>
                        <a:ext uri="{FF2B5EF4-FFF2-40B4-BE49-F238E27FC236}">
                          <a16:creationId xmlns:a16="http://schemas.microsoft.com/office/drawing/2014/main" id="{8953EDE6-475A-4109-8A1A-77B92D91AB5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10920" y="4735710"/>
                      <a:ext cx="141611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4" name="Groupe 33">
                    <a:extLst>
                      <a:ext uri="{FF2B5EF4-FFF2-40B4-BE49-F238E27FC236}">
                        <a16:creationId xmlns:a16="http://schemas.microsoft.com/office/drawing/2014/main" id="{0F33070C-B4CA-44A4-A899-10801BEDFDEC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1510919" y="5017588"/>
                    <a:ext cx="141611" cy="143287"/>
                    <a:chOff x="11510920" y="4592423"/>
                    <a:chExt cx="141611" cy="143287"/>
                  </a:xfrm>
                </p:grpSpPr>
                <p:cxnSp>
                  <p:nvCxnSpPr>
                    <p:cNvPr id="35" name="Connecteur droit 34">
                      <a:extLst>
                        <a:ext uri="{FF2B5EF4-FFF2-40B4-BE49-F238E27FC236}">
                          <a16:creationId xmlns:a16="http://schemas.microsoft.com/office/drawing/2014/main" id="{CA4CF1F1-A77F-4112-8807-ED5B218F397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3749" y="4592423"/>
                      <a:ext cx="0" cy="14328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Connecteur droit 35">
                      <a:extLst>
                        <a:ext uri="{FF2B5EF4-FFF2-40B4-BE49-F238E27FC236}">
                          <a16:creationId xmlns:a16="http://schemas.microsoft.com/office/drawing/2014/main" id="{3EEC2107-E0AA-45FF-BFD5-20B232FBB40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10920" y="4735710"/>
                      <a:ext cx="141611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32" name="Connecteur droit 31">
                  <a:extLst>
                    <a:ext uri="{FF2B5EF4-FFF2-40B4-BE49-F238E27FC236}">
                      <a16:creationId xmlns:a16="http://schemas.microsoft.com/office/drawing/2014/main" id="{C7CFE0FB-3533-4E8D-BBB2-2DD069851C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41702" y="1277322"/>
                  <a:ext cx="0" cy="179284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B681E1CE-0291-4E5D-9377-7F47A67202F4}"/>
                  </a:ext>
                </a:extLst>
              </p:cNvPr>
              <p:cNvSpPr/>
              <p:nvPr/>
            </p:nvSpPr>
            <p:spPr>
              <a:xfrm>
                <a:off x="-2390916" y="692742"/>
                <a:ext cx="1551996" cy="325538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/>
                  <a:t>SPICA Table</a:t>
                </a:r>
              </a:p>
              <a:p>
                <a:pPr algn="ctr"/>
                <a:r>
                  <a:rPr lang="fr-FR" dirty="0"/>
                  <a:t>(former Vega)</a:t>
                </a:r>
              </a:p>
            </p:txBody>
          </p:sp>
        </p:grpSp>
        <p:cxnSp>
          <p:nvCxnSpPr>
            <p:cNvPr id="54" name="Connecteur droit avec flèche 53">
              <a:extLst>
                <a:ext uri="{FF2B5EF4-FFF2-40B4-BE49-F238E27FC236}">
                  <a16:creationId xmlns:a16="http://schemas.microsoft.com/office/drawing/2014/main" id="{39317041-4BDD-4E96-8235-7422E08D4E5D}"/>
                </a:ext>
              </a:extLst>
            </p:cNvPr>
            <p:cNvCxnSpPr>
              <a:cxnSpLocks/>
            </p:cNvCxnSpPr>
            <p:nvPr/>
          </p:nvCxnSpPr>
          <p:spPr>
            <a:xfrm>
              <a:off x="2665592" y="720457"/>
              <a:ext cx="3937013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BD485277-E27A-4732-B550-E1C655CC71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02605" y="609600"/>
              <a:ext cx="5732" cy="6167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13E93140-D86A-4313-A394-248A8CCB3672}"/>
                </a:ext>
              </a:extLst>
            </p:cNvPr>
            <p:cNvSpPr txBox="1"/>
            <p:nvPr/>
          </p:nvSpPr>
          <p:spPr>
            <a:xfrm>
              <a:off x="4223938" y="424866"/>
              <a:ext cx="116905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11,62 m </a:t>
              </a:r>
              <a:r>
                <a:rPr lang="fr-FR" sz="1200" dirty="0">
                  <a:solidFill>
                    <a:srgbClr val="FF0000"/>
                  </a:solidFill>
                </a:rPr>
                <a:t>(TBC)</a:t>
              </a:r>
            </a:p>
          </p:txBody>
        </p: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F08C6792-E64C-4138-8801-84131C94245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68358" y="3234937"/>
              <a:ext cx="6859" cy="21562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avec flèche 60">
              <a:extLst>
                <a:ext uri="{FF2B5EF4-FFF2-40B4-BE49-F238E27FC236}">
                  <a16:creationId xmlns:a16="http://schemas.microsoft.com/office/drawing/2014/main" id="{B6DEAF86-7E99-4082-9794-63C1018BE49C}"/>
                </a:ext>
              </a:extLst>
            </p:cNvPr>
            <p:cNvCxnSpPr>
              <a:cxnSpLocks/>
            </p:cNvCxnSpPr>
            <p:nvPr/>
          </p:nvCxnSpPr>
          <p:spPr>
            <a:xfrm>
              <a:off x="2663371" y="5184507"/>
              <a:ext cx="682226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avec flèche 62">
              <a:extLst>
                <a:ext uri="{FF2B5EF4-FFF2-40B4-BE49-F238E27FC236}">
                  <a16:creationId xmlns:a16="http://schemas.microsoft.com/office/drawing/2014/main" id="{A87F37D5-9D50-4B15-840D-A3D1696F1FC6}"/>
                </a:ext>
              </a:extLst>
            </p:cNvPr>
            <p:cNvCxnSpPr>
              <a:cxnSpLocks/>
            </p:cNvCxnSpPr>
            <p:nvPr/>
          </p:nvCxnSpPr>
          <p:spPr>
            <a:xfrm>
              <a:off x="2663371" y="321671"/>
              <a:ext cx="8337122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AA8904F2-A49C-42EB-B2C0-D7A5C9CE4522}"/>
                </a:ext>
              </a:extLst>
            </p:cNvPr>
            <p:cNvSpPr txBox="1"/>
            <p:nvPr/>
          </p:nvSpPr>
          <p:spPr>
            <a:xfrm>
              <a:off x="5997820" y="49216"/>
              <a:ext cx="125079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16,67 to 27,16 m</a:t>
              </a: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4821DBF8-3C0A-40E9-96A7-9189D7C8D9B6}"/>
                </a:ext>
              </a:extLst>
            </p:cNvPr>
            <p:cNvSpPr txBox="1"/>
            <p:nvPr/>
          </p:nvSpPr>
          <p:spPr>
            <a:xfrm>
              <a:off x="5392994" y="4904067"/>
              <a:ext cx="125079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16,29 to 26,78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5649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D95107E-82B0-41D7-8BAD-AAE44628E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3638-A510-4402-A4FB-6E434103253F}" type="datetime1">
              <a:rPr lang="fr-FR" smtClean="0"/>
              <a:t>23/07/2020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25BEA5D-B95F-4CCF-8B08-36D6A93C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Julien Dejonghe - Design SPICA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74B2A28-10BD-432E-906B-7055D8ED6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B269-F416-4B00-90AF-8C5BC2C354C0}" type="slidenum">
              <a:rPr lang="fr-FR" smtClean="0"/>
              <a:t>4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5532964-A0FE-4ABB-94BE-0A2DA85E5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21" y="360535"/>
            <a:ext cx="6164688" cy="276793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F8D84DF-8A42-4943-A136-90E3DF3DD95E}"/>
              </a:ext>
            </a:extLst>
          </p:cNvPr>
          <p:cNvSpPr txBox="1"/>
          <p:nvPr/>
        </p:nvSpPr>
        <p:spPr>
          <a:xfrm rot="19580020">
            <a:off x="2529751" y="870094"/>
            <a:ext cx="1563158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CHARA VISIBLE TABLE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37D7B43-B789-409F-AE0D-0D5A237FA937}"/>
              </a:ext>
            </a:extLst>
          </p:cNvPr>
          <p:cNvSpPr txBox="1"/>
          <p:nvPr/>
        </p:nvSpPr>
        <p:spPr>
          <a:xfrm rot="19580020">
            <a:off x="1413050" y="1624944"/>
            <a:ext cx="995140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SPICA TABLE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F06DC33-1B4E-47C5-88EB-68B4E46EC592}"/>
              </a:ext>
            </a:extLst>
          </p:cNvPr>
          <p:cNvSpPr txBox="1"/>
          <p:nvPr/>
        </p:nvSpPr>
        <p:spPr>
          <a:xfrm>
            <a:off x="5048328" y="528719"/>
            <a:ext cx="792568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 err="1"/>
              <a:t>Periscope</a:t>
            </a:r>
            <a:endParaRPr lang="fr-FR" sz="1200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5CF3D44-53E9-4FD0-A83C-B839393E622B}"/>
              </a:ext>
            </a:extLst>
          </p:cNvPr>
          <p:cNvGrpSpPr/>
          <p:nvPr/>
        </p:nvGrpSpPr>
        <p:grpSpPr>
          <a:xfrm>
            <a:off x="6153882" y="1871520"/>
            <a:ext cx="5650565" cy="4297680"/>
            <a:chOff x="5985830" y="1841863"/>
            <a:chExt cx="5650565" cy="429768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91B8DBE-9BE3-4610-83CB-318A7A358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5830" y="1841863"/>
              <a:ext cx="5650565" cy="4297680"/>
            </a:xfrm>
            <a:prstGeom prst="rect">
              <a:avLst/>
            </a:prstGeom>
          </p:spPr>
        </p:pic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0023F832-D320-43A4-B63C-B159DCF39FED}"/>
                </a:ext>
              </a:extLst>
            </p:cNvPr>
            <p:cNvGrpSpPr/>
            <p:nvPr/>
          </p:nvGrpSpPr>
          <p:grpSpPr>
            <a:xfrm>
              <a:off x="7724978" y="4828032"/>
              <a:ext cx="1184464" cy="540073"/>
              <a:chOff x="7724978" y="4828032"/>
              <a:chExt cx="1184464" cy="540073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FE816948-1D7B-4637-9605-3C906E16D58C}"/>
                  </a:ext>
                </a:extLst>
              </p:cNvPr>
              <p:cNvSpPr txBox="1"/>
              <p:nvPr/>
            </p:nvSpPr>
            <p:spPr>
              <a:xfrm>
                <a:off x="7724978" y="5091106"/>
                <a:ext cx="1184464" cy="27699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M1 (</a:t>
                </a:r>
                <a:r>
                  <a:rPr lang="fr-FR" sz="1200" dirty="0" err="1"/>
                  <a:t>removable</a:t>
                </a:r>
                <a:r>
                  <a:rPr lang="fr-FR" sz="1200" dirty="0"/>
                  <a:t>)</a:t>
                </a:r>
              </a:p>
            </p:txBody>
          </p:sp>
          <p:cxnSp>
            <p:nvCxnSpPr>
              <p:cNvPr id="11" name="Connecteur droit avec flèche 10">
                <a:extLst>
                  <a:ext uri="{FF2B5EF4-FFF2-40B4-BE49-F238E27FC236}">
                    <a16:creationId xmlns:a16="http://schemas.microsoft.com/office/drawing/2014/main" id="{B9B6294A-4181-40A6-8526-A0FA4AD925EA}"/>
                  </a:ext>
                </a:extLst>
              </p:cNvPr>
              <p:cNvCxnSpPr>
                <a:cxnSpLocks/>
                <a:stCxn id="10" idx="0"/>
              </p:cNvCxnSpPr>
              <p:nvPr/>
            </p:nvCxnSpPr>
            <p:spPr>
              <a:xfrm flipH="1" flipV="1">
                <a:off x="8153400" y="4828032"/>
                <a:ext cx="163810" cy="263074"/>
              </a:xfrm>
              <a:prstGeom prst="straightConnector1">
                <a:avLst/>
              </a:prstGeom>
              <a:ln w="15875">
                <a:solidFill>
                  <a:schemeClr val="accent4">
                    <a:lumMod val="20000"/>
                    <a:lumOff val="8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715A546E-72C8-4D20-A1FD-728474C6B4BD}"/>
                </a:ext>
              </a:extLst>
            </p:cNvPr>
            <p:cNvGrpSpPr/>
            <p:nvPr/>
          </p:nvGrpSpPr>
          <p:grpSpPr>
            <a:xfrm>
              <a:off x="9546333" y="1931899"/>
              <a:ext cx="1450852" cy="461665"/>
              <a:chOff x="7504176" y="4975282"/>
              <a:chExt cx="551842" cy="460802"/>
            </a:xfrm>
          </p:grpSpPr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A8E2108C-CA2D-4CFD-A5B1-41BA62C137A8}"/>
                  </a:ext>
                </a:extLst>
              </p:cNvPr>
              <p:cNvSpPr txBox="1"/>
              <p:nvPr/>
            </p:nvSpPr>
            <p:spPr>
              <a:xfrm>
                <a:off x="7760208" y="4975282"/>
                <a:ext cx="295810" cy="46080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M2 Slow </a:t>
                </a:r>
                <a:r>
                  <a:rPr lang="fr-FR" sz="1200" dirty="0" err="1"/>
                  <a:t>tip_tilt</a:t>
                </a:r>
                <a:endParaRPr lang="fr-FR" sz="1200" dirty="0"/>
              </a:p>
            </p:txBody>
          </p:sp>
          <p:cxnSp>
            <p:nvCxnSpPr>
              <p:cNvPr id="16" name="Connecteur droit avec flèche 15">
                <a:extLst>
                  <a:ext uri="{FF2B5EF4-FFF2-40B4-BE49-F238E27FC236}">
                    <a16:creationId xmlns:a16="http://schemas.microsoft.com/office/drawing/2014/main" id="{BE9767CA-2ED9-4440-9B9F-DDEDA925D83D}"/>
                  </a:ext>
                </a:extLst>
              </p:cNvPr>
              <p:cNvCxnSpPr>
                <a:cxnSpLocks/>
                <a:stCxn id="15" idx="1"/>
              </p:cNvCxnSpPr>
              <p:nvPr/>
            </p:nvCxnSpPr>
            <p:spPr>
              <a:xfrm flipH="1">
                <a:off x="7504176" y="5205683"/>
                <a:ext cx="256032" cy="59501"/>
              </a:xfrm>
              <a:prstGeom prst="straightConnector1">
                <a:avLst/>
              </a:prstGeom>
              <a:ln w="15875">
                <a:solidFill>
                  <a:schemeClr val="accent4">
                    <a:lumMod val="20000"/>
                    <a:lumOff val="8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98D9D86A-0EE7-46E8-8AC6-319AF8B3BBBD}"/>
                </a:ext>
              </a:extLst>
            </p:cNvPr>
            <p:cNvSpPr txBox="1"/>
            <p:nvPr/>
          </p:nvSpPr>
          <p:spPr>
            <a:xfrm>
              <a:off x="6182489" y="4144285"/>
              <a:ext cx="1184464" cy="83099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 err="1"/>
                <a:t>Atmospheric</a:t>
              </a:r>
              <a:r>
                <a:rPr lang="fr-FR" sz="1200" dirty="0"/>
                <a:t> Dispersion </a:t>
              </a:r>
              <a:r>
                <a:rPr lang="fr-FR" sz="1200" dirty="0" err="1"/>
                <a:t>Compensator</a:t>
              </a:r>
              <a:r>
                <a:rPr lang="fr-FR" sz="1200" dirty="0"/>
                <a:t> (ADC)</a:t>
              </a:r>
            </a:p>
          </p:txBody>
        </p: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33CAEA7E-76B7-435F-8759-6808EA7AAED7}"/>
                </a:ext>
              </a:extLst>
            </p:cNvPr>
            <p:cNvCxnSpPr>
              <a:cxnSpLocks/>
              <a:stCxn id="21" idx="0"/>
            </p:cNvCxnSpPr>
            <p:nvPr/>
          </p:nvCxnSpPr>
          <p:spPr>
            <a:xfrm flipV="1">
              <a:off x="6774721" y="3864864"/>
              <a:ext cx="427942" cy="279421"/>
            </a:xfrm>
            <a:prstGeom prst="straightConnector1">
              <a:avLst/>
            </a:prstGeom>
            <a:ln w="15875">
              <a:solidFill>
                <a:schemeClr val="accent4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Flèche : courbe vers le haut 25">
              <a:extLst>
                <a:ext uri="{FF2B5EF4-FFF2-40B4-BE49-F238E27FC236}">
                  <a16:creationId xmlns:a16="http://schemas.microsoft.com/office/drawing/2014/main" id="{6ACE3DD3-399D-4872-95E0-0A8DE1512F57}"/>
                </a:ext>
              </a:extLst>
            </p:cNvPr>
            <p:cNvSpPr/>
            <p:nvPr/>
          </p:nvSpPr>
          <p:spPr>
            <a:xfrm rot="11996090">
              <a:off x="9267371" y="1993022"/>
              <a:ext cx="311247" cy="134734"/>
            </a:xfrm>
            <a:prstGeom prst="curvedUp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7" name="Flèche : courbe vers le haut 26">
              <a:extLst>
                <a:ext uri="{FF2B5EF4-FFF2-40B4-BE49-F238E27FC236}">
                  <a16:creationId xmlns:a16="http://schemas.microsoft.com/office/drawing/2014/main" id="{C68995D6-FB99-49F1-AC7D-B48041850627}"/>
                </a:ext>
              </a:extLst>
            </p:cNvPr>
            <p:cNvSpPr/>
            <p:nvPr/>
          </p:nvSpPr>
          <p:spPr>
            <a:xfrm rot="10422996" flipH="1">
              <a:off x="8369138" y="2019817"/>
              <a:ext cx="257107" cy="178230"/>
            </a:xfrm>
            <a:prstGeom prst="curvedUp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FF3F178A-FE46-4D02-8B8A-634A50669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553" y="3711947"/>
            <a:ext cx="5638455" cy="245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8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B616FC6-101E-4F7E-8F1A-5F1409805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3638-A510-4402-A4FB-6E434103253F}" type="datetime1">
              <a:rPr lang="fr-FR" smtClean="0"/>
              <a:t>23/07/2020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968920B-D20B-4BDF-B012-98B2EA94F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Julien Dejonghe - Design SPICA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FDEEC4-9B0D-4513-9371-6AAA10C2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B269-F416-4B00-90AF-8C5BC2C354C0}" type="slidenum">
              <a:rPr lang="fr-FR" smtClean="0"/>
              <a:t>5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AF10749-6822-414A-9CBB-464622FD7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7645"/>
            <a:ext cx="12192000" cy="572271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6CE2905-E813-4305-BAC6-FDBBDF20CCB7}"/>
              </a:ext>
            </a:extLst>
          </p:cNvPr>
          <p:cNvSpPr txBox="1"/>
          <p:nvPr/>
        </p:nvSpPr>
        <p:spPr>
          <a:xfrm>
            <a:off x="10787560" y="4425886"/>
            <a:ext cx="113247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Polarisation Delay </a:t>
            </a:r>
            <a:r>
              <a:rPr lang="fr-FR" sz="1200" dirty="0" err="1"/>
              <a:t>Compensator</a:t>
            </a:r>
            <a:r>
              <a:rPr lang="fr-FR" sz="1200" dirty="0"/>
              <a:t> (PDC)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210C65A2-1E62-4DBF-B14A-E032526F2999}"/>
              </a:ext>
            </a:extLst>
          </p:cNvPr>
          <p:cNvCxnSpPr>
            <a:cxnSpLocks/>
          </p:cNvCxnSpPr>
          <p:nvPr/>
        </p:nvCxnSpPr>
        <p:spPr>
          <a:xfrm flipH="1" flipV="1">
            <a:off x="10222992" y="4553712"/>
            <a:ext cx="595386" cy="286512"/>
          </a:xfrm>
          <a:prstGeom prst="straightConnector1">
            <a:avLst/>
          </a:prstGeom>
          <a:ln w="15875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6F1B1516-7961-4636-9235-647E37D99708}"/>
              </a:ext>
            </a:extLst>
          </p:cNvPr>
          <p:cNvSpPr txBox="1"/>
          <p:nvPr/>
        </p:nvSpPr>
        <p:spPr>
          <a:xfrm>
            <a:off x="6096000" y="4965961"/>
            <a:ext cx="700871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F400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CEFFF75-87C2-49F7-A1E7-96A3D245EC7B}"/>
              </a:ext>
            </a:extLst>
          </p:cNvPr>
          <p:cNvSpPr txBox="1"/>
          <p:nvPr/>
        </p:nvSpPr>
        <p:spPr>
          <a:xfrm>
            <a:off x="9924689" y="4968050"/>
            <a:ext cx="700871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F400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D80A460-E1FF-4721-AE71-B6DD64811F48}"/>
              </a:ext>
            </a:extLst>
          </p:cNvPr>
          <p:cNvSpPr txBox="1"/>
          <p:nvPr/>
        </p:nvSpPr>
        <p:spPr>
          <a:xfrm>
            <a:off x="9616702" y="5638562"/>
            <a:ext cx="131684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Fast tip –tilt M4 for image control</a:t>
            </a:r>
          </a:p>
          <a:p>
            <a:r>
              <a:rPr lang="fr-FR" sz="1200" dirty="0"/>
              <a:t>@ ~ pupil plane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AAA5FBC-9669-4504-BB13-5DB428360CC3}"/>
              </a:ext>
            </a:extLst>
          </p:cNvPr>
          <p:cNvSpPr txBox="1"/>
          <p:nvPr/>
        </p:nvSpPr>
        <p:spPr>
          <a:xfrm>
            <a:off x="6970824" y="5638561"/>
            <a:ext cx="138742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Slow tip –tilt M3 for pupil control</a:t>
            </a:r>
          </a:p>
          <a:p>
            <a:r>
              <a:rPr lang="fr-FR" sz="1200" dirty="0"/>
              <a:t>@ focal plane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97D6ED4-DAFF-4191-A0A8-42EFF8C269EF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9098736" y="5212453"/>
            <a:ext cx="517966" cy="749275"/>
          </a:xfrm>
          <a:prstGeom prst="straightConnector1">
            <a:avLst/>
          </a:prstGeom>
          <a:ln w="15875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B6A5609-84D6-4744-91CF-0D9766AF5377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8358247" y="5212455"/>
            <a:ext cx="578489" cy="749272"/>
          </a:xfrm>
          <a:prstGeom prst="straightConnector1">
            <a:avLst/>
          </a:prstGeom>
          <a:ln w="15875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5499B77-0F7E-449D-BA12-F1FC9CA7372C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9924689" y="4761340"/>
            <a:ext cx="350436" cy="206710"/>
          </a:xfrm>
          <a:prstGeom prst="straightConnector1">
            <a:avLst/>
          </a:prstGeom>
          <a:ln w="15875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8A409584-2C74-453C-B0E7-9B38865CB6E2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6796871" y="4897751"/>
            <a:ext cx="244952" cy="206710"/>
          </a:xfrm>
          <a:prstGeom prst="straightConnector1">
            <a:avLst/>
          </a:prstGeom>
          <a:ln w="15875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DA5A1904-CD85-41B4-BFEA-805A3AC7E9F8}"/>
              </a:ext>
            </a:extLst>
          </p:cNvPr>
          <p:cNvSpPr txBox="1"/>
          <p:nvPr/>
        </p:nvSpPr>
        <p:spPr>
          <a:xfrm>
            <a:off x="4114347" y="5269517"/>
            <a:ext cx="1388009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200" dirty="0"/>
              <a:t>Plate Beam-Splitter</a:t>
            </a:r>
          </a:p>
          <a:p>
            <a:r>
              <a:rPr lang="fr-FR" sz="800" dirty="0"/>
              <a:t>(80%-20%?)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E1DC4EC-F8D6-47F6-A80A-D236B1E53020}"/>
              </a:ext>
            </a:extLst>
          </p:cNvPr>
          <p:cNvSpPr txBox="1"/>
          <p:nvPr/>
        </p:nvSpPr>
        <p:spPr>
          <a:xfrm>
            <a:off x="8896300" y="1915122"/>
            <a:ext cx="404871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M6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5D8474F-89F3-47F3-8F1A-C780001BDB67}"/>
              </a:ext>
            </a:extLst>
          </p:cNvPr>
          <p:cNvSpPr txBox="1"/>
          <p:nvPr/>
        </p:nvSpPr>
        <p:spPr>
          <a:xfrm>
            <a:off x="2084832" y="709639"/>
            <a:ext cx="1289428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1200" dirty="0"/>
              <a:t>Image camera </a:t>
            </a:r>
            <a:endParaRPr lang="fr-FR" sz="9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6A6C1BB-740D-4D8B-9C56-E9F897AB3677}"/>
              </a:ext>
            </a:extLst>
          </p:cNvPr>
          <p:cNvSpPr txBox="1"/>
          <p:nvPr/>
        </p:nvSpPr>
        <p:spPr>
          <a:xfrm>
            <a:off x="6164292" y="1882126"/>
            <a:ext cx="54381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6xM5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1045978-48CC-4A9B-A602-ECFDE9EA2A0F}"/>
              </a:ext>
            </a:extLst>
          </p:cNvPr>
          <p:cNvSpPr txBox="1"/>
          <p:nvPr/>
        </p:nvSpPr>
        <p:spPr>
          <a:xfrm>
            <a:off x="1276300" y="3865842"/>
            <a:ext cx="808532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Injection Module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9407E9DE-37C5-4FDB-804A-CE67EC5706A2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1680566" y="3676614"/>
            <a:ext cx="111658" cy="189228"/>
          </a:xfrm>
          <a:prstGeom prst="straightConnector1">
            <a:avLst/>
          </a:prstGeom>
          <a:ln w="15875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752BC399-D8F9-4E8A-88D0-F1AADE2C76FC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8735568" y="2192121"/>
            <a:ext cx="363168" cy="364850"/>
          </a:xfrm>
          <a:prstGeom prst="straightConnector1">
            <a:avLst/>
          </a:prstGeom>
          <a:ln w="15875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E099F87E-C588-46D4-838C-2F22392AA901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6436198" y="2159125"/>
            <a:ext cx="62138" cy="730379"/>
          </a:xfrm>
          <a:prstGeom prst="straightConnector1">
            <a:avLst/>
          </a:prstGeom>
          <a:ln w="15875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F881392B-0467-41B8-BBBF-C05DD7BB1F20}"/>
              </a:ext>
            </a:extLst>
          </p:cNvPr>
          <p:cNvCxnSpPr>
            <a:cxnSpLocks/>
            <a:stCxn id="19" idx="2"/>
            <a:endCxn id="35" idx="2"/>
          </p:cNvCxnSpPr>
          <p:nvPr/>
        </p:nvCxnSpPr>
        <p:spPr>
          <a:xfrm>
            <a:off x="2729546" y="986638"/>
            <a:ext cx="633257" cy="583366"/>
          </a:xfrm>
          <a:prstGeom prst="straightConnector1">
            <a:avLst/>
          </a:prstGeom>
          <a:ln w="15875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401C2210-A8FC-41EF-A60C-32F82F4778DD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4808352" y="4458912"/>
            <a:ext cx="373792" cy="810605"/>
          </a:xfrm>
          <a:prstGeom prst="straightConnector1">
            <a:avLst/>
          </a:prstGeom>
          <a:ln w="15875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ylindre 34">
            <a:extLst>
              <a:ext uri="{FF2B5EF4-FFF2-40B4-BE49-F238E27FC236}">
                <a16:creationId xmlns:a16="http://schemas.microsoft.com/office/drawing/2014/main" id="{B953B918-AF85-4B08-A7DE-B7690F3F05CE}"/>
              </a:ext>
            </a:extLst>
          </p:cNvPr>
          <p:cNvSpPr/>
          <p:nvPr/>
        </p:nvSpPr>
        <p:spPr>
          <a:xfrm rot="6134789">
            <a:off x="3072152" y="1453255"/>
            <a:ext cx="479576" cy="702160"/>
          </a:xfrm>
          <a:prstGeom prst="can">
            <a:avLst>
              <a:gd name="adj" fmla="val 33695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Forme libre : forme 41">
            <a:extLst>
              <a:ext uri="{FF2B5EF4-FFF2-40B4-BE49-F238E27FC236}">
                <a16:creationId xmlns:a16="http://schemas.microsoft.com/office/drawing/2014/main" id="{A2DD1F4C-5D88-45D4-B291-2EFBD41B959C}"/>
              </a:ext>
            </a:extLst>
          </p:cNvPr>
          <p:cNvSpPr/>
          <p:nvPr/>
        </p:nvSpPr>
        <p:spPr>
          <a:xfrm>
            <a:off x="1645920" y="2246811"/>
            <a:ext cx="3004457" cy="744583"/>
          </a:xfrm>
          <a:custGeom>
            <a:avLst/>
            <a:gdLst>
              <a:gd name="connsiteX0" fmla="*/ 3004457 w 3004457"/>
              <a:gd name="connsiteY0" fmla="*/ 744583 h 744583"/>
              <a:gd name="connsiteX1" fmla="*/ 2723606 w 3004457"/>
              <a:gd name="connsiteY1" fmla="*/ 685800 h 744583"/>
              <a:gd name="connsiteX2" fmla="*/ 2076994 w 3004457"/>
              <a:gd name="connsiteY2" fmla="*/ 437606 h 744583"/>
              <a:gd name="connsiteX3" fmla="*/ 1345474 w 3004457"/>
              <a:gd name="connsiteY3" fmla="*/ 235132 h 744583"/>
              <a:gd name="connsiteX4" fmla="*/ 0 w 3004457"/>
              <a:gd name="connsiteY4" fmla="*/ 0 h 74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4457" h="744583">
                <a:moveTo>
                  <a:pt x="3004457" y="744583"/>
                </a:moveTo>
                <a:cubicBezTo>
                  <a:pt x="2941320" y="740773"/>
                  <a:pt x="2878183" y="736963"/>
                  <a:pt x="2723606" y="685800"/>
                </a:cubicBezTo>
                <a:cubicBezTo>
                  <a:pt x="2569029" y="634637"/>
                  <a:pt x="2306683" y="512717"/>
                  <a:pt x="2076994" y="437606"/>
                </a:cubicBezTo>
                <a:cubicBezTo>
                  <a:pt x="1847305" y="362495"/>
                  <a:pt x="1691640" y="308066"/>
                  <a:pt x="1345474" y="235132"/>
                </a:cubicBezTo>
                <a:cubicBezTo>
                  <a:pt x="999308" y="162198"/>
                  <a:pt x="329837" y="72934"/>
                  <a:pt x="0" y="0"/>
                </a:cubicBezTo>
              </a:path>
            </a:pathLst>
          </a:cu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orme libre : forme 42">
            <a:extLst>
              <a:ext uri="{FF2B5EF4-FFF2-40B4-BE49-F238E27FC236}">
                <a16:creationId xmlns:a16="http://schemas.microsoft.com/office/drawing/2014/main" id="{CC1BFEDE-93EE-4C87-B40D-DD8BF7037175}"/>
              </a:ext>
            </a:extLst>
          </p:cNvPr>
          <p:cNvSpPr/>
          <p:nvPr/>
        </p:nvSpPr>
        <p:spPr>
          <a:xfrm>
            <a:off x="1010204" y="2340533"/>
            <a:ext cx="3004457" cy="744583"/>
          </a:xfrm>
          <a:custGeom>
            <a:avLst/>
            <a:gdLst>
              <a:gd name="connsiteX0" fmla="*/ 3004457 w 3004457"/>
              <a:gd name="connsiteY0" fmla="*/ 744583 h 744583"/>
              <a:gd name="connsiteX1" fmla="*/ 2723606 w 3004457"/>
              <a:gd name="connsiteY1" fmla="*/ 685800 h 744583"/>
              <a:gd name="connsiteX2" fmla="*/ 2076994 w 3004457"/>
              <a:gd name="connsiteY2" fmla="*/ 437606 h 744583"/>
              <a:gd name="connsiteX3" fmla="*/ 1345474 w 3004457"/>
              <a:gd name="connsiteY3" fmla="*/ 235132 h 744583"/>
              <a:gd name="connsiteX4" fmla="*/ 0 w 3004457"/>
              <a:gd name="connsiteY4" fmla="*/ 0 h 74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4457" h="744583">
                <a:moveTo>
                  <a:pt x="3004457" y="744583"/>
                </a:moveTo>
                <a:cubicBezTo>
                  <a:pt x="2941320" y="740773"/>
                  <a:pt x="2878183" y="736963"/>
                  <a:pt x="2723606" y="685800"/>
                </a:cubicBezTo>
                <a:cubicBezTo>
                  <a:pt x="2569029" y="634637"/>
                  <a:pt x="2306683" y="512717"/>
                  <a:pt x="2076994" y="437606"/>
                </a:cubicBezTo>
                <a:cubicBezTo>
                  <a:pt x="1847305" y="362495"/>
                  <a:pt x="1691640" y="308066"/>
                  <a:pt x="1345474" y="235132"/>
                </a:cubicBezTo>
                <a:cubicBezTo>
                  <a:pt x="999308" y="162198"/>
                  <a:pt x="329837" y="72934"/>
                  <a:pt x="0" y="0"/>
                </a:cubicBezTo>
              </a:path>
            </a:pathLst>
          </a:cu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Forme libre : forme 43">
            <a:extLst>
              <a:ext uri="{FF2B5EF4-FFF2-40B4-BE49-F238E27FC236}">
                <a16:creationId xmlns:a16="http://schemas.microsoft.com/office/drawing/2014/main" id="{8F79E614-586D-4DB1-9960-ABE874C2C214}"/>
              </a:ext>
            </a:extLst>
          </p:cNvPr>
          <p:cNvSpPr/>
          <p:nvPr/>
        </p:nvSpPr>
        <p:spPr>
          <a:xfrm>
            <a:off x="360805" y="2434382"/>
            <a:ext cx="3004457" cy="744583"/>
          </a:xfrm>
          <a:custGeom>
            <a:avLst/>
            <a:gdLst>
              <a:gd name="connsiteX0" fmla="*/ 3004457 w 3004457"/>
              <a:gd name="connsiteY0" fmla="*/ 744583 h 744583"/>
              <a:gd name="connsiteX1" fmla="*/ 2723606 w 3004457"/>
              <a:gd name="connsiteY1" fmla="*/ 685800 h 744583"/>
              <a:gd name="connsiteX2" fmla="*/ 2076994 w 3004457"/>
              <a:gd name="connsiteY2" fmla="*/ 437606 h 744583"/>
              <a:gd name="connsiteX3" fmla="*/ 1345474 w 3004457"/>
              <a:gd name="connsiteY3" fmla="*/ 235132 h 744583"/>
              <a:gd name="connsiteX4" fmla="*/ 0 w 3004457"/>
              <a:gd name="connsiteY4" fmla="*/ 0 h 74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4457" h="744583">
                <a:moveTo>
                  <a:pt x="3004457" y="744583"/>
                </a:moveTo>
                <a:cubicBezTo>
                  <a:pt x="2941320" y="740773"/>
                  <a:pt x="2878183" y="736963"/>
                  <a:pt x="2723606" y="685800"/>
                </a:cubicBezTo>
                <a:cubicBezTo>
                  <a:pt x="2569029" y="634637"/>
                  <a:pt x="2306683" y="512717"/>
                  <a:pt x="2076994" y="437606"/>
                </a:cubicBezTo>
                <a:cubicBezTo>
                  <a:pt x="1847305" y="362495"/>
                  <a:pt x="1691640" y="308066"/>
                  <a:pt x="1345474" y="235132"/>
                </a:cubicBezTo>
                <a:cubicBezTo>
                  <a:pt x="999308" y="162198"/>
                  <a:pt x="329837" y="72934"/>
                  <a:pt x="0" y="0"/>
                </a:cubicBezTo>
              </a:path>
            </a:pathLst>
          </a:cu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Forme libre : forme 44">
            <a:extLst>
              <a:ext uri="{FF2B5EF4-FFF2-40B4-BE49-F238E27FC236}">
                <a16:creationId xmlns:a16="http://schemas.microsoft.com/office/drawing/2014/main" id="{3A01326D-7100-4328-AA7C-6E14156F47CC}"/>
              </a:ext>
            </a:extLst>
          </p:cNvPr>
          <p:cNvSpPr/>
          <p:nvPr/>
        </p:nvSpPr>
        <p:spPr>
          <a:xfrm>
            <a:off x="-274911" y="2526742"/>
            <a:ext cx="3004457" cy="744583"/>
          </a:xfrm>
          <a:custGeom>
            <a:avLst/>
            <a:gdLst>
              <a:gd name="connsiteX0" fmla="*/ 3004457 w 3004457"/>
              <a:gd name="connsiteY0" fmla="*/ 744583 h 744583"/>
              <a:gd name="connsiteX1" fmla="*/ 2723606 w 3004457"/>
              <a:gd name="connsiteY1" fmla="*/ 685800 h 744583"/>
              <a:gd name="connsiteX2" fmla="*/ 2076994 w 3004457"/>
              <a:gd name="connsiteY2" fmla="*/ 437606 h 744583"/>
              <a:gd name="connsiteX3" fmla="*/ 1345474 w 3004457"/>
              <a:gd name="connsiteY3" fmla="*/ 235132 h 744583"/>
              <a:gd name="connsiteX4" fmla="*/ 0 w 3004457"/>
              <a:gd name="connsiteY4" fmla="*/ 0 h 74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4457" h="744583">
                <a:moveTo>
                  <a:pt x="3004457" y="744583"/>
                </a:moveTo>
                <a:cubicBezTo>
                  <a:pt x="2941320" y="740773"/>
                  <a:pt x="2878183" y="736963"/>
                  <a:pt x="2723606" y="685800"/>
                </a:cubicBezTo>
                <a:cubicBezTo>
                  <a:pt x="2569029" y="634637"/>
                  <a:pt x="2306683" y="512717"/>
                  <a:pt x="2076994" y="437606"/>
                </a:cubicBezTo>
                <a:cubicBezTo>
                  <a:pt x="1847305" y="362495"/>
                  <a:pt x="1691640" y="308066"/>
                  <a:pt x="1345474" y="235132"/>
                </a:cubicBezTo>
                <a:cubicBezTo>
                  <a:pt x="999308" y="162198"/>
                  <a:pt x="329837" y="72934"/>
                  <a:pt x="0" y="0"/>
                </a:cubicBezTo>
              </a:path>
            </a:pathLst>
          </a:cu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Forme libre : forme 45">
            <a:extLst>
              <a:ext uri="{FF2B5EF4-FFF2-40B4-BE49-F238E27FC236}">
                <a16:creationId xmlns:a16="http://schemas.microsoft.com/office/drawing/2014/main" id="{7387DCDD-E34A-4CA8-80B6-A6C7C352EDCB}"/>
              </a:ext>
            </a:extLst>
          </p:cNvPr>
          <p:cNvSpPr/>
          <p:nvPr/>
        </p:nvSpPr>
        <p:spPr>
          <a:xfrm>
            <a:off x="-901337" y="2619102"/>
            <a:ext cx="3004457" cy="744583"/>
          </a:xfrm>
          <a:custGeom>
            <a:avLst/>
            <a:gdLst>
              <a:gd name="connsiteX0" fmla="*/ 3004457 w 3004457"/>
              <a:gd name="connsiteY0" fmla="*/ 744583 h 744583"/>
              <a:gd name="connsiteX1" fmla="*/ 2723606 w 3004457"/>
              <a:gd name="connsiteY1" fmla="*/ 685800 h 744583"/>
              <a:gd name="connsiteX2" fmla="*/ 2076994 w 3004457"/>
              <a:gd name="connsiteY2" fmla="*/ 437606 h 744583"/>
              <a:gd name="connsiteX3" fmla="*/ 1345474 w 3004457"/>
              <a:gd name="connsiteY3" fmla="*/ 235132 h 744583"/>
              <a:gd name="connsiteX4" fmla="*/ 0 w 3004457"/>
              <a:gd name="connsiteY4" fmla="*/ 0 h 74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4457" h="744583">
                <a:moveTo>
                  <a:pt x="3004457" y="744583"/>
                </a:moveTo>
                <a:cubicBezTo>
                  <a:pt x="2941320" y="740773"/>
                  <a:pt x="2878183" y="736963"/>
                  <a:pt x="2723606" y="685800"/>
                </a:cubicBezTo>
                <a:cubicBezTo>
                  <a:pt x="2569029" y="634637"/>
                  <a:pt x="2306683" y="512717"/>
                  <a:pt x="2076994" y="437606"/>
                </a:cubicBezTo>
                <a:cubicBezTo>
                  <a:pt x="1847305" y="362495"/>
                  <a:pt x="1691640" y="308066"/>
                  <a:pt x="1345474" y="235132"/>
                </a:cubicBezTo>
                <a:cubicBezTo>
                  <a:pt x="999308" y="162198"/>
                  <a:pt x="329837" y="72934"/>
                  <a:pt x="0" y="0"/>
                </a:cubicBezTo>
              </a:path>
            </a:pathLst>
          </a:cu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orme libre : forme 46">
            <a:extLst>
              <a:ext uri="{FF2B5EF4-FFF2-40B4-BE49-F238E27FC236}">
                <a16:creationId xmlns:a16="http://schemas.microsoft.com/office/drawing/2014/main" id="{7D90D3B2-C45D-4BD7-8D70-835DB2815C83}"/>
              </a:ext>
            </a:extLst>
          </p:cNvPr>
          <p:cNvSpPr/>
          <p:nvPr/>
        </p:nvSpPr>
        <p:spPr>
          <a:xfrm>
            <a:off x="-1510937" y="2717890"/>
            <a:ext cx="3004457" cy="744583"/>
          </a:xfrm>
          <a:custGeom>
            <a:avLst/>
            <a:gdLst>
              <a:gd name="connsiteX0" fmla="*/ 3004457 w 3004457"/>
              <a:gd name="connsiteY0" fmla="*/ 744583 h 744583"/>
              <a:gd name="connsiteX1" fmla="*/ 2723606 w 3004457"/>
              <a:gd name="connsiteY1" fmla="*/ 685800 h 744583"/>
              <a:gd name="connsiteX2" fmla="*/ 2076994 w 3004457"/>
              <a:gd name="connsiteY2" fmla="*/ 437606 h 744583"/>
              <a:gd name="connsiteX3" fmla="*/ 1345474 w 3004457"/>
              <a:gd name="connsiteY3" fmla="*/ 235132 h 744583"/>
              <a:gd name="connsiteX4" fmla="*/ 0 w 3004457"/>
              <a:gd name="connsiteY4" fmla="*/ 0 h 74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4457" h="744583">
                <a:moveTo>
                  <a:pt x="3004457" y="744583"/>
                </a:moveTo>
                <a:cubicBezTo>
                  <a:pt x="2941320" y="740773"/>
                  <a:pt x="2878183" y="736963"/>
                  <a:pt x="2723606" y="685800"/>
                </a:cubicBezTo>
                <a:cubicBezTo>
                  <a:pt x="2569029" y="634637"/>
                  <a:pt x="2306683" y="512717"/>
                  <a:pt x="2076994" y="437606"/>
                </a:cubicBezTo>
                <a:cubicBezTo>
                  <a:pt x="1847305" y="362495"/>
                  <a:pt x="1691640" y="308066"/>
                  <a:pt x="1345474" y="235132"/>
                </a:cubicBezTo>
                <a:cubicBezTo>
                  <a:pt x="999308" y="162198"/>
                  <a:pt x="329837" y="72934"/>
                  <a:pt x="0" y="0"/>
                </a:cubicBezTo>
              </a:path>
            </a:pathLst>
          </a:cu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E7FCBBC6-93AE-47FC-B1E1-1F8F81CEE96E}"/>
              </a:ext>
            </a:extLst>
          </p:cNvPr>
          <p:cNvCxnSpPr>
            <a:cxnSpLocks/>
          </p:cNvCxnSpPr>
          <p:nvPr/>
        </p:nvCxnSpPr>
        <p:spPr>
          <a:xfrm flipV="1">
            <a:off x="4740726" y="4060224"/>
            <a:ext cx="441418" cy="328034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3AC23340-A347-4DBC-B011-F7711B20BCF7}"/>
              </a:ext>
            </a:extLst>
          </p:cNvPr>
          <p:cNvCxnSpPr>
            <a:cxnSpLocks/>
          </p:cNvCxnSpPr>
          <p:nvPr/>
        </p:nvCxnSpPr>
        <p:spPr>
          <a:xfrm flipV="1">
            <a:off x="4488139" y="3837385"/>
            <a:ext cx="694005" cy="535107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8F8D91D8-D94F-4037-906A-3BF1188C5D53}"/>
              </a:ext>
            </a:extLst>
          </p:cNvPr>
          <p:cNvCxnSpPr>
            <a:cxnSpLocks/>
          </p:cNvCxnSpPr>
          <p:nvPr/>
        </p:nvCxnSpPr>
        <p:spPr>
          <a:xfrm flipV="1">
            <a:off x="4965534" y="4289830"/>
            <a:ext cx="189626" cy="152554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2AD0E6AA-5087-472D-887F-067664770B31}"/>
              </a:ext>
            </a:extLst>
          </p:cNvPr>
          <p:cNvCxnSpPr>
            <a:cxnSpLocks/>
          </p:cNvCxnSpPr>
          <p:nvPr/>
        </p:nvCxnSpPr>
        <p:spPr>
          <a:xfrm flipV="1">
            <a:off x="4278086" y="3608799"/>
            <a:ext cx="941679" cy="710401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BFA2FF97-869A-4A55-85E5-B16EBD0B7E9E}"/>
              </a:ext>
            </a:extLst>
          </p:cNvPr>
          <p:cNvCxnSpPr>
            <a:cxnSpLocks/>
          </p:cNvCxnSpPr>
          <p:nvPr/>
        </p:nvCxnSpPr>
        <p:spPr>
          <a:xfrm flipV="1">
            <a:off x="4014661" y="3363685"/>
            <a:ext cx="1242726" cy="904127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E134F0EC-1F5A-4A9E-8140-1408FC97B7EA}"/>
              </a:ext>
            </a:extLst>
          </p:cNvPr>
          <p:cNvCxnSpPr>
            <a:cxnSpLocks/>
          </p:cNvCxnSpPr>
          <p:nvPr/>
        </p:nvCxnSpPr>
        <p:spPr>
          <a:xfrm flipV="1">
            <a:off x="3770210" y="3134491"/>
            <a:ext cx="1492314" cy="1079307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ylindre 49">
            <a:extLst>
              <a:ext uri="{FF2B5EF4-FFF2-40B4-BE49-F238E27FC236}">
                <a16:creationId xmlns:a16="http://schemas.microsoft.com/office/drawing/2014/main" id="{A481F9E2-1D1A-4ABD-917C-8A5F3182A2B2}"/>
              </a:ext>
            </a:extLst>
          </p:cNvPr>
          <p:cNvSpPr/>
          <p:nvPr/>
        </p:nvSpPr>
        <p:spPr>
          <a:xfrm rot="14092490">
            <a:off x="3631549" y="4143119"/>
            <a:ext cx="179897" cy="205960"/>
          </a:xfrm>
          <a:prstGeom prst="can">
            <a:avLst>
              <a:gd name="adj" fmla="val 57244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Cylindre 71">
            <a:extLst>
              <a:ext uri="{FF2B5EF4-FFF2-40B4-BE49-F238E27FC236}">
                <a16:creationId xmlns:a16="http://schemas.microsoft.com/office/drawing/2014/main" id="{1042D12E-2273-4DC3-A8CC-E5857F086065}"/>
              </a:ext>
            </a:extLst>
          </p:cNvPr>
          <p:cNvSpPr/>
          <p:nvPr/>
        </p:nvSpPr>
        <p:spPr>
          <a:xfrm rot="14092490">
            <a:off x="3876274" y="4204369"/>
            <a:ext cx="179897" cy="205960"/>
          </a:xfrm>
          <a:prstGeom prst="can">
            <a:avLst>
              <a:gd name="adj" fmla="val 57244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Cylindre 72">
            <a:extLst>
              <a:ext uri="{FF2B5EF4-FFF2-40B4-BE49-F238E27FC236}">
                <a16:creationId xmlns:a16="http://schemas.microsoft.com/office/drawing/2014/main" id="{4155E760-C5C2-42B6-A0CD-FF05A4BB2BF1}"/>
              </a:ext>
            </a:extLst>
          </p:cNvPr>
          <p:cNvSpPr/>
          <p:nvPr/>
        </p:nvSpPr>
        <p:spPr>
          <a:xfrm rot="14092490">
            <a:off x="4094189" y="4270574"/>
            <a:ext cx="179897" cy="205960"/>
          </a:xfrm>
          <a:prstGeom prst="can">
            <a:avLst>
              <a:gd name="adj" fmla="val 57244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Cylindre 73">
            <a:extLst>
              <a:ext uri="{FF2B5EF4-FFF2-40B4-BE49-F238E27FC236}">
                <a16:creationId xmlns:a16="http://schemas.microsoft.com/office/drawing/2014/main" id="{DB0483F7-FF49-4280-80EE-1CDF13C91EE8}"/>
              </a:ext>
            </a:extLst>
          </p:cNvPr>
          <p:cNvSpPr/>
          <p:nvPr/>
        </p:nvSpPr>
        <p:spPr>
          <a:xfrm rot="14092490">
            <a:off x="4338914" y="4313798"/>
            <a:ext cx="179897" cy="205960"/>
          </a:xfrm>
          <a:prstGeom prst="can">
            <a:avLst>
              <a:gd name="adj" fmla="val 57244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Cylindre 74">
            <a:extLst>
              <a:ext uri="{FF2B5EF4-FFF2-40B4-BE49-F238E27FC236}">
                <a16:creationId xmlns:a16="http://schemas.microsoft.com/office/drawing/2014/main" id="{C94095BC-85A0-4360-8B73-65493BBC34D5}"/>
              </a:ext>
            </a:extLst>
          </p:cNvPr>
          <p:cNvSpPr/>
          <p:nvPr/>
        </p:nvSpPr>
        <p:spPr>
          <a:xfrm rot="14092490">
            <a:off x="4562398" y="4373588"/>
            <a:ext cx="179897" cy="205960"/>
          </a:xfrm>
          <a:prstGeom prst="can">
            <a:avLst>
              <a:gd name="adj" fmla="val 57244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Cylindre 75">
            <a:extLst>
              <a:ext uri="{FF2B5EF4-FFF2-40B4-BE49-F238E27FC236}">
                <a16:creationId xmlns:a16="http://schemas.microsoft.com/office/drawing/2014/main" id="{C567200B-9F35-450A-9298-42B7F4288B96}"/>
              </a:ext>
            </a:extLst>
          </p:cNvPr>
          <p:cNvSpPr/>
          <p:nvPr/>
        </p:nvSpPr>
        <p:spPr>
          <a:xfrm rot="14092490">
            <a:off x="4779725" y="4436714"/>
            <a:ext cx="179897" cy="205960"/>
          </a:xfrm>
          <a:prstGeom prst="can">
            <a:avLst>
              <a:gd name="adj" fmla="val 57244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9F595318-CDFB-4409-8B80-05BA5B6B6EA0}"/>
              </a:ext>
            </a:extLst>
          </p:cNvPr>
          <p:cNvSpPr txBox="1"/>
          <p:nvPr/>
        </p:nvSpPr>
        <p:spPr>
          <a:xfrm>
            <a:off x="2398068" y="4935454"/>
            <a:ext cx="1094666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 err="1"/>
              <a:t>Retroreflector</a:t>
            </a:r>
            <a:endParaRPr lang="fr-FR" sz="1200" dirty="0"/>
          </a:p>
        </p:txBody>
      </p: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731EB43C-FF65-4430-BEA4-D69A623B238B}"/>
              </a:ext>
            </a:extLst>
          </p:cNvPr>
          <p:cNvCxnSpPr>
            <a:cxnSpLocks/>
            <a:stCxn id="77" idx="0"/>
          </p:cNvCxnSpPr>
          <p:nvPr/>
        </p:nvCxnSpPr>
        <p:spPr>
          <a:xfrm flipV="1">
            <a:off x="2945401" y="4366107"/>
            <a:ext cx="693920" cy="569347"/>
          </a:xfrm>
          <a:prstGeom prst="straightConnector1">
            <a:avLst/>
          </a:prstGeom>
          <a:ln w="15875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EDA479EC-4C2F-4B11-BE13-164EF7061CA0}"/>
              </a:ext>
            </a:extLst>
          </p:cNvPr>
          <p:cNvSpPr/>
          <p:nvPr/>
        </p:nvSpPr>
        <p:spPr>
          <a:xfrm rot="470988">
            <a:off x="5054012" y="2972734"/>
            <a:ext cx="112615" cy="234953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2E866A4C-94A3-42A5-AFB1-2B1656D58185}"/>
              </a:ext>
            </a:extLst>
          </p:cNvPr>
          <p:cNvSpPr/>
          <p:nvPr/>
        </p:nvSpPr>
        <p:spPr>
          <a:xfrm rot="470988">
            <a:off x="5206412" y="3125134"/>
            <a:ext cx="112615" cy="234953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47DF10E8-1E15-4E32-857D-E9D2824E1C92}"/>
              </a:ext>
            </a:extLst>
          </p:cNvPr>
          <p:cNvSpPr/>
          <p:nvPr/>
        </p:nvSpPr>
        <p:spPr>
          <a:xfrm rot="470988">
            <a:off x="4547776" y="3340321"/>
            <a:ext cx="112615" cy="234953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E0DAF4C8-681D-4F2F-B432-EDD05706833C}"/>
              </a:ext>
            </a:extLst>
          </p:cNvPr>
          <p:cNvSpPr/>
          <p:nvPr/>
        </p:nvSpPr>
        <p:spPr>
          <a:xfrm rot="470988">
            <a:off x="4287525" y="3516646"/>
            <a:ext cx="112615" cy="234953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6CD4248F-D8E6-4BF1-B08C-C2036D78DDD1}"/>
              </a:ext>
            </a:extLst>
          </p:cNvPr>
          <p:cNvSpPr/>
          <p:nvPr/>
        </p:nvSpPr>
        <p:spPr>
          <a:xfrm rot="470988">
            <a:off x="4045896" y="3691410"/>
            <a:ext cx="112615" cy="234953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E8472775-4D1C-41E3-AC0B-8FD554AF7FE5}"/>
              </a:ext>
            </a:extLst>
          </p:cNvPr>
          <p:cNvSpPr/>
          <p:nvPr/>
        </p:nvSpPr>
        <p:spPr>
          <a:xfrm rot="470988">
            <a:off x="4791442" y="3143497"/>
            <a:ext cx="112615" cy="234953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34374A81-3E9A-4869-A704-3624E69D9093}"/>
              </a:ext>
            </a:extLst>
          </p:cNvPr>
          <p:cNvSpPr/>
          <p:nvPr/>
        </p:nvSpPr>
        <p:spPr>
          <a:xfrm rot="470988">
            <a:off x="3794181" y="3872431"/>
            <a:ext cx="112615" cy="234953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E3A9ACB0-C065-40F8-B678-B3C18ECABB19}"/>
              </a:ext>
            </a:extLst>
          </p:cNvPr>
          <p:cNvSpPr txBox="1"/>
          <p:nvPr/>
        </p:nvSpPr>
        <p:spPr>
          <a:xfrm>
            <a:off x="2260715" y="4202968"/>
            <a:ext cx="80853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6 </a:t>
            </a:r>
            <a:r>
              <a:rPr lang="fr-FR" sz="1200" dirty="0" err="1"/>
              <a:t>Shutters</a:t>
            </a:r>
            <a:endParaRPr lang="fr-FR" sz="1200" dirty="0"/>
          </a:p>
        </p:txBody>
      </p: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E61D1A1B-C59A-4061-8BD4-C27CAE1AF6B3}"/>
              </a:ext>
            </a:extLst>
          </p:cNvPr>
          <p:cNvCxnSpPr>
            <a:cxnSpLocks/>
            <a:stCxn id="64" idx="3"/>
          </p:cNvCxnSpPr>
          <p:nvPr/>
        </p:nvCxnSpPr>
        <p:spPr>
          <a:xfrm flipV="1">
            <a:off x="3069247" y="4060224"/>
            <a:ext cx="619528" cy="281244"/>
          </a:xfrm>
          <a:prstGeom prst="straightConnector1">
            <a:avLst/>
          </a:prstGeom>
          <a:ln w="15875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6C1E1BB-CA9B-4B07-9990-EF865107528E}"/>
              </a:ext>
            </a:extLst>
          </p:cNvPr>
          <p:cNvSpPr/>
          <p:nvPr/>
        </p:nvSpPr>
        <p:spPr>
          <a:xfrm>
            <a:off x="3857478" y="1401665"/>
            <a:ext cx="244726" cy="751297"/>
          </a:xfrm>
          <a:prstGeom prst="rect">
            <a:avLst/>
          </a:prstGeom>
          <a:gradFill flip="none" rotWithShape="1">
            <a:gsLst>
              <a:gs pos="0">
                <a:srgbClr val="556A8F"/>
              </a:gs>
              <a:gs pos="50000">
                <a:srgbClr val="4D5D85"/>
              </a:gs>
              <a:gs pos="100000">
                <a:srgbClr val="46517D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Cylindre 14">
            <a:extLst>
              <a:ext uri="{FF2B5EF4-FFF2-40B4-BE49-F238E27FC236}">
                <a16:creationId xmlns:a16="http://schemas.microsoft.com/office/drawing/2014/main" id="{6FEB3BBB-BAFB-47BA-BCE6-40F9A15D71D5}"/>
              </a:ext>
            </a:extLst>
          </p:cNvPr>
          <p:cNvSpPr/>
          <p:nvPr/>
        </p:nvSpPr>
        <p:spPr>
          <a:xfrm rot="5851735">
            <a:off x="3839750" y="1915645"/>
            <a:ext cx="296049" cy="196441"/>
          </a:xfrm>
          <a:prstGeom prst="can">
            <a:avLst>
              <a:gd name="adj" fmla="val 50000"/>
            </a:avLst>
          </a:prstGeom>
          <a:solidFill>
            <a:srgbClr val="0A97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F4BFC972-4352-4CDC-81A4-13F1556BE390}"/>
              </a:ext>
            </a:extLst>
          </p:cNvPr>
          <p:cNvSpPr txBox="1"/>
          <p:nvPr/>
        </p:nvSpPr>
        <p:spPr>
          <a:xfrm>
            <a:off x="4200569" y="1350630"/>
            <a:ext cx="837925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Pupil lens</a:t>
            </a:r>
          </a:p>
        </p:txBody>
      </p: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74BF0DEE-31E7-4E48-B94E-6155A96DE516}"/>
              </a:ext>
            </a:extLst>
          </p:cNvPr>
          <p:cNvCxnSpPr>
            <a:cxnSpLocks/>
            <a:stCxn id="66" idx="2"/>
          </p:cNvCxnSpPr>
          <p:nvPr/>
        </p:nvCxnSpPr>
        <p:spPr>
          <a:xfrm flipH="1">
            <a:off x="4118072" y="1627629"/>
            <a:ext cx="501460" cy="298872"/>
          </a:xfrm>
          <a:prstGeom prst="straightConnector1">
            <a:avLst/>
          </a:prstGeom>
          <a:ln w="15875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774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0083FD-D1C9-4D31-AA6D-609527A73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3638-A510-4402-A4FB-6E434103253F}" type="datetime1">
              <a:rPr lang="fr-FR" smtClean="0"/>
              <a:t>23/07/2020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7AFC223-3ACF-46BB-B8CE-023A2083E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Julien Dejonghe - Design SPICA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C74235-2FE1-4938-96E2-916E38F4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B269-F416-4B00-90AF-8C5BC2C354C0}" type="slidenum">
              <a:rPr lang="fr-FR" smtClean="0"/>
              <a:t>6</a:t>
            </a:fld>
            <a:endParaRPr lang="fr-FR"/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DE3B129B-D571-4C04-8ABA-B253EE7473A1}"/>
              </a:ext>
            </a:extLst>
          </p:cNvPr>
          <p:cNvGrpSpPr/>
          <p:nvPr/>
        </p:nvGrpSpPr>
        <p:grpSpPr>
          <a:xfrm>
            <a:off x="427117" y="5028405"/>
            <a:ext cx="4954235" cy="1327142"/>
            <a:chOff x="782116" y="5003024"/>
            <a:chExt cx="4954235" cy="132714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33E4D6A-457F-4E35-B6F1-F1892503A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2116" y="5656448"/>
              <a:ext cx="4954235" cy="673718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A277CA1-95C9-422D-8489-D1D6D44EA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2116" y="5003024"/>
              <a:ext cx="3308453" cy="665919"/>
            </a:xfrm>
            <a:prstGeom prst="rect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86FA4150-BB11-4E87-8E50-786F6640C0CF}"/>
              </a:ext>
            </a:extLst>
          </p:cNvPr>
          <p:cNvSpPr txBox="1"/>
          <p:nvPr/>
        </p:nvSpPr>
        <p:spPr>
          <a:xfrm>
            <a:off x="397661" y="228098"/>
            <a:ext cx="662411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err="1"/>
              <a:t>Periscope</a:t>
            </a:r>
            <a:r>
              <a:rPr lang="fr-FR" sz="1600" b="1" dirty="0"/>
              <a:t> + ADC: </a:t>
            </a:r>
            <a:r>
              <a:rPr lang="fr-FR" sz="1200" dirty="0" err="1"/>
              <a:t>Placed</a:t>
            </a:r>
            <a:r>
              <a:rPr lang="fr-FR" sz="1200" dirty="0"/>
              <a:t> on CHARA Visible Table, the </a:t>
            </a:r>
            <a:r>
              <a:rPr lang="fr-FR" sz="1200" dirty="0" err="1"/>
              <a:t>periscope</a:t>
            </a:r>
            <a:r>
              <a:rPr lang="fr-FR" sz="1200" dirty="0"/>
              <a:t> </a:t>
            </a:r>
            <a:r>
              <a:rPr lang="fr-FR" sz="1200" dirty="0" err="1"/>
              <a:t>allows</a:t>
            </a:r>
            <a:r>
              <a:rPr lang="fr-FR" sz="1200" dirty="0"/>
              <a:t> to </a:t>
            </a:r>
            <a:r>
              <a:rPr lang="fr-FR" sz="1200" dirty="0" err="1"/>
              <a:t>pass</a:t>
            </a:r>
            <a:r>
              <a:rPr lang="fr-FR" sz="1200" dirty="0"/>
              <a:t> over </a:t>
            </a:r>
            <a:r>
              <a:rPr lang="fr-FR" sz="1200" dirty="0" err="1"/>
              <a:t>others</a:t>
            </a:r>
            <a:r>
              <a:rPr lang="fr-FR" sz="1200" dirty="0"/>
              <a:t> </a:t>
            </a:r>
            <a:r>
              <a:rPr lang="fr-FR" sz="1200" dirty="0" err="1"/>
              <a:t>optics</a:t>
            </a:r>
            <a:r>
              <a:rPr lang="fr-FR" sz="1200" dirty="0"/>
              <a:t>. M1 </a:t>
            </a:r>
            <a:r>
              <a:rPr lang="fr-FR" sz="1200" dirty="0" err="1"/>
              <a:t>is</a:t>
            </a:r>
            <a:r>
              <a:rPr lang="fr-FR" sz="1200" dirty="0"/>
              <a:t> </a:t>
            </a:r>
            <a:r>
              <a:rPr lang="fr-FR" sz="1200" dirty="0" err="1"/>
              <a:t>removable</a:t>
            </a:r>
            <a:r>
              <a:rPr lang="fr-FR" sz="1200" dirty="0"/>
              <a:t>, </a:t>
            </a:r>
            <a:r>
              <a:rPr lang="fr-FR" sz="1200" dirty="0" err="1"/>
              <a:t>while</a:t>
            </a:r>
            <a:r>
              <a:rPr lang="fr-FR" sz="1200" dirty="0"/>
              <a:t> M2 </a:t>
            </a:r>
            <a:r>
              <a:rPr lang="fr-FR" sz="1200" dirty="0" err="1"/>
              <a:t>is</a:t>
            </a:r>
            <a:r>
              <a:rPr lang="fr-FR" sz="1200" dirty="0"/>
              <a:t> </a:t>
            </a:r>
            <a:r>
              <a:rPr lang="fr-FR" sz="1200" dirty="0" err="1"/>
              <a:t>motorized</a:t>
            </a:r>
            <a:r>
              <a:rPr lang="fr-FR" sz="1200" dirty="0"/>
              <a:t> in Tip-Tilt</a:t>
            </a:r>
            <a:endParaRPr lang="fr-FR" sz="1200" b="1" dirty="0"/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3963DB82-779E-47A4-A4DE-C955ED594E07}"/>
              </a:ext>
            </a:extLst>
          </p:cNvPr>
          <p:cNvGrpSpPr/>
          <p:nvPr/>
        </p:nvGrpSpPr>
        <p:grpSpPr>
          <a:xfrm>
            <a:off x="432553" y="3533665"/>
            <a:ext cx="10829742" cy="1232364"/>
            <a:chOff x="752867" y="136525"/>
            <a:chExt cx="10829742" cy="123236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C39000A-3DB1-472E-A064-080850A9B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2867" y="136526"/>
              <a:ext cx="4772799" cy="1047984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EB0C90E-8398-43EF-8F9E-D2654AFBF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9800" y="136525"/>
              <a:ext cx="5362809" cy="1232364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5C6EEF2-B28B-4E76-AE30-1300D824E8A1}"/>
                </a:ext>
              </a:extLst>
            </p:cNvPr>
            <p:cNvSpPr/>
            <p:nvPr/>
          </p:nvSpPr>
          <p:spPr>
            <a:xfrm>
              <a:off x="4885838" y="547602"/>
              <a:ext cx="402167" cy="249766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BFC94CF0-17F5-465C-9C12-232788D69622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>
              <a:off x="5288005" y="691978"/>
              <a:ext cx="931795" cy="607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B01B24D5-A62B-48C8-A063-614D5F64C9AE}"/>
                </a:ext>
              </a:extLst>
            </p:cNvPr>
            <p:cNvSpPr txBox="1"/>
            <p:nvPr/>
          </p:nvSpPr>
          <p:spPr>
            <a:xfrm>
              <a:off x="838199" y="355024"/>
              <a:ext cx="68582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Vacuum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CD901B9-C319-4C63-A897-9C36F3CD3E87}"/>
                </a:ext>
              </a:extLst>
            </p:cNvPr>
            <p:cNvSpPr txBox="1"/>
            <p:nvPr/>
          </p:nvSpPr>
          <p:spPr>
            <a:xfrm>
              <a:off x="2340960" y="236102"/>
              <a:ext cx="3626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Air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C52E952A-5A2D-4FEE-B009-3558FC1877FC}"/>
                </a:ext>
              </a:extLst>
            </p:cNvPr>
            <p:cNvSpPr txBox="1"/>
            <p:nvPr/>
          </p:nvSpPr>
          <p:spPr>
            <a:xfrm>
              <a:off x="2874433" y="832596"/>
              <a:ext cx="102489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1m </a:t>
              </a:r>
              <a:r>
                <a:rPr lang="fr-FR" sz="1200" dirty="0" err="1"/>
                <a:t>telescope</a:t>
              </a:r>
              <a:endParaRPr lang="fr-FR" sz="1200" dirty="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0A8804F-E803-4C82-B89C-022C072D7DAF}"/>
                </a:ext>
              </a:extLst>
            </p:cNvPr>
            <p:cNvSpPr txBox="1"/>
            <p:nvPr/>
          </p:nvSpPr>
          <p:spPr>
            <a:xfrm>
              <a:off x="8610600" y="957605"/>
              <a:ext cx="82105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200" dirty="0" err="1"/>
                <a:t>Prism</a:t>
              </a:r>
              <a:r>
                <a:rPr lang="fr-FR" sz="1200" dirty="0"/>
                <a:t> 1,7°</a:t>
              </a: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1842B38E-B5A6-4029-9571-5D336EE70BE7}"/>
              </a:ext>
            </a:extLst>
          </p:cNvPr>
          <p:cNvSpPr txBox="1"/>
          <p:nvPr/>
        </p:nvSpPr>
        <p:spPr>
          <a:xfrm>
            <a:off x="432553" y="2898025"/>
            <a:ext cx="212156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/>
              <a:t>Simulation for 60° </a:t>
            </a:r>
            <a:r>
              <a:rPr lang="fr-FR" sz="1200" dirty="0" err="1"/>
              <a:t>from</a:t>
            </a:r>
            <a:r>
              <a:rPr lang="fr-FR" sz="1200" dirty="0"/>
              <a:t> </a:t>
            </a:r>
            <a:r>
              <a:rPr lang="fr-FR" sz="1200" dirty="0" err="1"/>
              <a:t>zenith</a:t>
            </a:r>
            <a:r>
              <a:rPr lang="fr-FR" sz="1200" dirty="0"/>
              <a:t>: </a:t>
            </a:r>
            <a:r>
              <a:rPr lang="fr-FR" sz="1200" dirty="0" err="1"/>
              <a:t>atmospheric</a:t>
            </a:r>
            <a:r>
              <a:rPr lang="fr-FR" sz="1200" dirty="0"/>
              <a:t> dispersion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D1773D1-967B-4B48-B222-5ABC16108C79}"/>
              </a:ext>
            </a:extLst>
          </p:cNvPr>
          <p:cNvSpPr txBox="1"/>
          <p:nvPr/>
        </p:nvSpPr>
        <p:spPr>
          <a:xfrm>
            <a:off x="4912497" y="1417025"/>
            <a:ext cx="210928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/>
              <a:t>Global </a:t>
            </a:r>
            <a:r>
              <a:rPr lang="fr-FR" sz="1200" dirty="0" err="1"/>
              <a:t>deviation</a:t>
            </a:r>
            <a:r>
              <a:rPr lang="fr-FR" sz="1200" dirty="0"/>
              <a:t>: 53’</a:t>
            </a:r>
          </a:p>
          <a:p>
            <a:r>
              <a:rPr lang="fr-FR" sz="1200" dirty="0"/>
              <a:t>To </a:t>
            </a:r>
            <a:r>
              <a:rPr lang="fr-FR" sz="1200" dirty="0" err="1"/>
              <a:t>be</a:t>
            </a:r>
            <a:r>
              <a:rPr lang="fr-FR" sz="1200" dirty="0"/>
              <a:t> </a:t>
            </a:r>
            <a:r>
              <a:rPr lang="fr-FR" sz="1200" dirty="0" err="1"/>
              <a:t>corrected</a:t>
            </a:r>
            <a:r>
              <a:rPr lang="fr-FR" sz="1200" dirty="0"/>
              <a:t> </a:t>
            </a:r>
            <a:r>
              <a:rPr lang="fr-FR" sz="1200" dirty="0" err="1"/>
              <a:t>with</a:t>
            </a:r>
            <a:r>
              <a:rPr lang="fr-FR" sz="1200" dirty="0"/>
              <a:t> image and pupil control…</a:t>
            </a:r>
          </a:p>
          <a:p>
            <a:r>
              <a:rPr lang="fr-FR" sz="1200" dirty="0" err="1"/>
              <a:t>Technical</a:t>
            </a:r>
            <a:r>
              <a:rPr lang="fr-FR" sz="1200" dirty="0"/>
              <a:t> solution: 2 </a:t>
            </a:r>
            <a:r>
              <a:rPr lang="fr-FR" sz="1200" dirty="0" err="1"/>
              <a:t>wedged</a:t>
            </a:r>
            <a:r>
              <a:rPr lang="fr-FR" sz="1200" dirty="0"/>
              <a:t> </a:t>
            </a:r>
            <a:r>
              <a:rPr lang="fr-FR" sz="1200" dirty="0" err="1"/>
              <a:t>windows</a:t>
            </a:r>
            <a:r>
              <a:rPr lang="fr-FR" sz="1200" dirty="0"/>
              <a:t>, </a:t>
            </a:r>
            <a:r>
              <a:rPr lang="fr-FR" sz="1200" dirty="0" err="1"/>
              <a:t>with</a:t>
            </a:r>
            <a:r>
              <a:rPr lang="fr-FR" sz="1200" dirty="0"/>
              <a:t> 2 </a:t>
            </a:r>
            <a:r>
              <a:rPr lang="fr-FR" sz="1200" dirty="0" err="1"/>
              <a:t>motorized</a:t>
            </a:r>
            <a:r>
              <a:rPr lang="fr-FR" sz="1200" dirty="0"/>
              <a:t> orientations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12784C49-6525-40C2-AA16-F9CDC72696C7}"/>
              </a:ext>
            </a:extLst>
          </p:cNvPr>
          <p:cNvGrpSpPr/>
          <p:nvPr/>
        </p:nvGrpSpPr>
        <p:grpSpPr>
          <a:xfrm>
            <a:off x="427117" y="990037"/>
            <a:ext cx="1825108" cy="1627317"/>
            <a:chOff x="765152" y="3217346"/>
            <a:chExt cx="1825108" cy="1627317"/>
          </a:xfrm>
        </p:grpSpPr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C03B8E32-5BFA-4FD3-827C-F32D2E9EFA7E}"/>
                </a:ext>
              </a:extLst>
            </p:cNvPr>
            <p:cNvSpPr/>
            <p:nvPr/>
          </p:nvSpPr>
          <p:spPr>
            <a:xfrm>
              <a:off x="765154" y="3303256"/>
              <a:ext cx="695346" cy="338666"/>
            </a:xfrm>
            <a:custGeom>
              <a:avLst/>
              <a:gdLst>
                <a:gd name="connsiteX0" fmla="*/ 0 w 969433"/>
                <a:gd name="connsiteY0" fmla="*/ 0 h 338666"/>
                <a:gd name="connsiteX1" fmla="*/ 965200 w 969433"/>
                <a:gd name="connsiteY1" fmla="*/ 169333 h 338666"/>
                <a:gd name="connsiteX2" fmla="*/ 969433 w 969433"/>
                <a:gd name="connsiteY2" fmla="*/ 338666 h 338666"/>
                <a:gd name="connsiteX3" fmla="*/ 4233 w 969433"/>
                <a:gd name="connsiteY3" fmla="*/ 334433 h 338666"/>
                <a:gd name="connsiteX4" fmla="*/ 0 w 969433"/>
                <a:gd name="connsiteY4" fmla="*/ 0 h 338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433" h="338666">
                  <a:moveTo>
                    <a:pt x="0" y="0"/>
                  </a:moveTo>
                  <a:lnTo>
                    <a:pt x="965200" y="169333"/>
                  </a:lnTo>
                  <a:lnTo>
                    <a:pt x="969433" y="338666"/>
                  </a:lnTo>
                  <a:lnTo>
                    <a:pt x="4233" y="3344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1385B65F-9ECE-4826-823F-1E4268A63C3B}"/>
                </a:ext>
              </a:extLst>
            </p:cNvPr>
            <p:cNvSpPr/>
            <p:nvPr/>
          </p:nvSpPr>
          <p:spPr>
            <a:xfrm rot="10800000">
              <a:off x="765152" y="3721871"/>
              <a:ext cx="695347" cy="338666"/>
            </a:xfrm>
            <a:custGeom>
              <a:avLst/>
              <a:gdLst>
                <a:gd name="connsiteX0" fmla="*/ 0 w 969433"/>
                <a:gd name="connsiteY0" fmla="*/ 0 h 338666"/>
                <a:gd name="connsiteX1" fmla="*/ 965200 w 969433"/>
                <a:gd name="connsiteY1" fmla="*/ 169333 h 338666"/>
                <a:gd name="connsiteX2" fmla="*/ 969433 w 969433"/>
                <a:gd name="connsiteY2" fmla="*/ 338666 h 338666"/>
                <a:gd name="connsiteX3" fmla="*/ 4233 w 969433"/>
                <a:gd name="connsiteY3" fmla="*/ 334433 h 338666"/>
                <a:gd name="connsiteX4" fmla="*/ 0 w 969433"/>
                <a:gd name="connsiteY4" fmla="*/ 0 h 338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433" h="338666">
                  <a:moveTo>
                    <a:pt x="0" y="0"/>
                  </a:moveTo>
                  <a:lnTo>
                    <a:pt x="965200" y="169333"/>
                  </a:lnTo>
                  <a:lnTo>
                    <a:pt x="969433" y="338666"/>
                  </a:lnTo>
                  <a:lnTo>
                    <a:pt x="4233" y="3344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F2664007-039C-4C7A-A530-1FCAC8A54690}"/>
                </a:ext>
              </a:extLst>
            </p:cNvPr>
            <p:cNvSpPr/>
            <p:nvPr/>
          </p:nvSpPr>
          <p:spPr>
            <a:xfrm>
              <a:off x="1894914" y="3303256"/>
              <a:ext cx="695346" cy="338666"/>
            </a:xfrm>
            <a:custGeom>
              <a:avLst/>
              <a:gdLst>
                <a:gd name="connsiteX0" fmla="*/ 0 w 969433"/>
                <a:gd name="connsiteY0" fmla="*/ 0 h 338666"/>
                <a:gd name="connsiteX1" fmla="*/ 965200 w 969433"/>
                <a:gd name="connsiteY1" fmla="*/ 169333 h 338666"/>
                <a:gd name="connsiteX2" fmla="*/ 969433 w 969433"/>
                <a:gd name="connsiteY2" fmla="*/ 338666 h 338666"/>
                <a:gd name="connsiteX3" fmla="*/ 4233 w 969433"/>
                <a:gd name="connsiteY3" fmla="*/ 334433 h 338666"/>
                <a:gd name="connsiteX4" fmla="*/ 0 w 969433"/>
                <a:gd name="connsiteY4" fmla="*/ 0 h 338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433" h="338666">
                  <a:moveTo>
                    <a:pt x="0" y="0"/>
                  </a:moveTo>
                  <a:lnTo>
                    <a:pt x="965200" y="169333"/>
                  </a:lnTo>
                  <a:lnTo>
                    <a:pt x="969433" y="338666"/>
                  </a:lnTo>
                  <a:lnTo>
                    <a:pt x="4233" y="3344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5A44B396-C4B7-433A-B1F4-0EFE27F51103}"/>
                </a:ext>
              </a:extLst>
            </p:cNvPr>
            <p:cNvSpPr/>
            <p:nvPr/>
          </p:nvSpPr>
          <p:spPr>
            <a:xfrm rot="10800000" flipH="1">
              <a:off x="1894913" y="3716845"/>
              <a:ext cx="695345" cy="338666"/>
            </a:xfrm>
            <a:custGeom>
              <a:avLst/>
              <a:gdLst>
                <a:gd name="connsiteX0" fmla="*/ 0 w 969433"/>
                <a:gd name="connsiteY0" fmla="*/ 0 h 338666"/>
                <a:gd name="connsiteX1" fmla="*/ 965200 w 969433"/>
                <a:gd name="connsiteY1" fmla="*/ 169333 h 338666"/>
                <a:gd name="connsiteX2" fmla="*/ 969433 w 969433"/>
                <a:gd name="connsiteY2" fmla="*/ 338666 h 338666"/>
                <a:gd name="connsiteX3" fmla="*/ 4233 w 969433"/>
                <a:gd name="connsiteY3" fmla="*/ 334433 h 338666"/>
                <a:gd name="connsiteX4" fmla="*/ 0 w 969433"/>
                <a:gd name="connsiteY4" fmla="*/ 0 h 338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433" h="338666">
                  <a:moveTo>
                    <a:pt x="0" y="0"/>
                  </a:moveTo>
                  <a:lnTo>
                    <a:pt x="965200" y="169333"/>
                  </a:lnTo>
                  <a:lnTo>
                    <a:pt x="969433" y="338666"/>
                  </a:lnTo>
                  <a:lnTo>
                    <a:pt x="4233" y="3344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00F22726-FC26-46B3-B0D5-8C097B309986}"/>
                </a:ext>
              </a:extLst>
            </p:cNvPr>
            <p:cNvCxnSpPr/>
            <p:nvPr/>
          </p:nvCxnSpPr>
          <p:spPr>
            <a:xfrm>
              <a:off x="1116355" y="3221567"/>
              <a:ext cx="0" cy="1024466"/>
            </a:xfrm>
            <a:prstGeom prst="line">
              <a:avLst/>
            </a:prstGeom>
            <a:ln w="158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D0297435-6385-40CC-8A09-311BAFF697BB}"/>
                </a:ext>
              </a:extLst>
            </p:cNvPr>
            <p:cNvCxnSpPr/>
            <p:nvPr/>
          </p:nvCxnSpPr>
          <p:spPr>
            <a:xfrm>
              <a:off x="2233947" y="3217346"/>
              <a:ext cx="0" cy="1024466"/>
            </a:xfrm>
            <a:prstGeom prst="line">
              <a:avLst/>
            </a:prstGeom>
            <a:ln w="158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2D5D68DE-D5E9-41F6-8961-47160C2D62B4}"/>
                </a:ext>
              </a:extLst>
            </p:cNvPr>
            <p:cNvSpPr txBox="1"/>
            <p:nvPr/>
          </p:nvSpPr>
          <p:spPr>
            <a:xfrm>
              <a:off x="765152" y="4373238"/>
              <a:ext cx="844053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No correction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6DAD7315-1009-47FE-A5FA-39B47FB328CE}"/>
                </a:ext>
              </a:extLst>
            </p:cNvPr>
            <p:cNvSpPr txBox="1"/>
            <p:nvPr/>
          </p:nvSpPr>
          <p:spPr>
            <a:xfrm>
              <a:off x="1746205" y="4382998"/>
              <a:ext cx="844053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Max correction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4F51256B-0F5A-4E91-84A4-20A555D6D5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3151" y="4639221"/>
            <a:ext cx="2446622" cy="171632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7FD8C6A4-A442-4200-BAE8-5ACD10363025}"/>
              </a:ext>
            </a:extLst>
          </p:cNvPr>
          <p:cNvSpPr txBox="1"/>
          <p:nvPr/>
        </p:nvSpPr>
        <p:spPr>
          <a:xfrm>
            <a:off x="2633211" y="1232359"/>
            <a:ext cx="210928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/>
              <a:t>NB: </a:t>
            </a:r>
            <a:r>
              <a:rPr lang="fr-FR" sz="1200" dirty="0"/>
              <a:t>Field rotation at CHARA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ADC must follow </a:t>
            </a:r>
            <a:r>
              <a:rPr lang="fr-FR" sz="1200" dirty="0" err="1"/>
              <a:t>field</a:t>
            </a:r>
            <a:r>
              <a:rPr lang="fr-FR" sz="1200" dirty="0"/>
              <a:t> rotation, </a:t>
            </a:r>
            <a:r>
              <a:rPr lang="fr-FR" sz="1200" dirty="0" err="1"/>
              <a:t>every</a:t>
            </a:r>
            <a:r>
              <a:rPr lang="fr-FR" sz="1200" dirty="0"/>
              <a:t> 10 mins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Dispersion correction </a:t>
            </a:r>
            <a:r>
              <a:rPr lang="fr-FR" sz="1200" dirty="0" err="1"/>
              <a:t>every</a:t>
            </a:r>
            <a:r>
              <a:rPr lang="fr-FR" sz="1200" dirty="0"/>
              <a:t> 10 mins </a:t>
            </a:r>
            <a:r>
              <a:rPr lang="fr-FR" sz="1200" dirty="0" err="1"/>
              <a:t>also</a:t>
            </a:r>
            <a:endParaRPr lang="fr-FR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Non sensitive to </a:t>
            </a:r>
            <a:r>
              <a:rPr lang="fr-FR" sz="1200" dirty="0" err="1"/>
              <a:t>beam</a:t>
            </a:r>
            <a:r>
              <a:rPr lang="fr-FR" sz="1200" dirty="0"/>
              <a:t> incidence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103EDA7E-B535-4EAA-9F70-2B70E445AD89}"/>
              </a:ext>
            </a:extLst>
          </p:cNvPr>
          <p:cNvGrpSpPr/>
          <p:nvPr/>
        </p:nvGrpSpPr>
        <p:grpSpPr>
          <a:xfrm>
            <a:off x="7714973" y="228098"/>
            <a:ext cx="4114800" cy="3120361"/>
            <a:chOff x="5985830" y="1841862"/>
            <a:chExt cx="5650565" cy="4297680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06027F6-536A-4D56-B97E-1F9789FFD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85830" y="1841862"/>
              <a:ext cx="5650565" cy="4297680"/>
            </a:xfrm>
            <a:prstGeom prst="rect">
              <a:avLst/>
            </a:prstGeom>
          </p:spPr>
        </p:pic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1F4036DC-B1FB-48F7-8DE7-A2D659DBFFD1}"/>
                </a:ext>
              </a:extLst>
            </p:cNvPr>
            <p:cNvGrpSpPr/>
            <p:nvPr/>
          </p:nvGrpSpPr>
          <p:grpSpPr>
            <a:xfrm>
              <a:off x="7724978" y="4828033"/>
              <a:ext cx="1313947" cy="898925"/>
              <a:chOff x="7724978" y="4828033"/>
              <a:chExt cx="1313947" cy="898925"/>
            </a:xfrm>
          </p:grpSpPr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1E1CFB15-C132-4A0A-A361-341D4C395B68}"/>
                  </a:ext>
                </a:extLst>
              </p:cNvPr>
              <p:cNvSpPr txBox="1"/>
              <p:nvPr/>
            </p:nvSpPr>
            <p:spPr>
              <a:xfrm>
                <a:off x="7724978" y="5091106"/>
                <a:ext cx="1313947" cy="63585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M1 (</a:t>
                </a:r>
                <a:r>
                  <a:rPr lang="fr-FR" sz="1200" dirty="0" err="1"/>
                  <a:t>removable</a:t>
                </a:r>
                <a:r>
                  <a:rPr lang="fr-FR" sz="1200" dirty="0"/>
                  <a:t>)</a:t>
                </a:r>
              </a:p>
            </p:txBody>
          </p:sp>
          <p:cxnSp>
            <p:nvCxnSpPr>
              <p:cNvPr id="47" name="Connecteur droit avec flèche 46">
                <a:extLst>
                  <a:ext uri="{FF2B5EF4-FFF2-40B4-BE49-F238E27FC236}">
                    <a16:creationId xmlns:a16="http://schemas.microsoft.com/office/drawing/2014/main" id="{D5243457-89CF-408D-B05F-E7FEAC7CBEAD}"/>
                  </a:ext>
                </a:extLst>
              </p:cNvPr>
              <p:cNvCxnSpPr>
                <a:cxnSpLocks/>
                <a:stCxn id="46" idx="0"/>
              </p:cNvCxnSpPr>
              <p:nvPr/>
            </p:nvCxnSpPr>
            <p:spPr>
              <a:xfrm flipH="1" flipV="1">
                <a:off x="8153402" y="4828033"/>
                <a:ext cx="228549" cy="263073"/>
              </a:xfrm>
              <a:prstGeom prst="straightConnector1">
                <a:avLst/>
              </a:prstGeom>
              <a:ln w="15875">
                <a:solidFill>
                  <a:schemeClr val="accent4">
                    <a:lumMod val="20000"/>
                    <a:lumOff val="8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B9936F33-B306-427F-9F44-36A1A24A5E04}"/>
                </a:ext>
              </a:extLst>
            </p:cNvPr>
            <p:cNvGrpSpPr/>
            <p:nvPr/>
          </p:nvGrpSpPr>
          <p:grpSpPr>
            <a:xfrm>
              <a:off x="9546334" y="1931902"/>
              <a:ext cx="1701995" cy="635852"/>
              <a:chOff x="7504176" y="4975282"/>
              <a:chExt cx="647366" cy="634663"/>
            </a:xfrm>
          </p:grpSpPr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759AA0E9-B413-4E1B-960E-B467D781A738}"/>
                  </a:ext>
                </a:extLst>
              </p:cNvPr>
              <p:cNvSpPr txBox="1"/>
              <p:nvPr/>
            </p:nvSpPr>
            <p:spPr>
              <a:xfrm>
                <a:off x="7760208" y="4975282"/>
                <a:ext cx="391334" cy="63466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M2 Slow </a:t>
                </a:r>
                <a:r>
                  <a:rPr lang="fr-FR" sz="1200" dirty="0" err="1"/>
                  <a:t>tip_tilt</a:t>
                </a:r>
                <a:endParaRPr lang="fr-FR" sz="1200" dirty="0"/>
              </a:p>
            </p:txBody>
          </p:sp>
          <p:cxnSp>
            <p:nvCxnSpPr>
              <p:cNvPr id="45" name="Connecteur droit avec flèche 44">
                <a:extLst>
                  <a:ext uri="{FF2B5EF4-FFF2-40B4-BE49-F238E27FC236}">
                    <a16:creationId xmlns:a16="http://schemas.microsoft.com/office/drawing/2014/main" id="{78204170-675E-4673-A25E-C97A5F4B04B2}"/>
                  </a:ext>
                </a:extLst>
              </p:cNvPr>
              <p:cNvCxnSpPr>
                <a:cxnSpLocks/>
                <a:stCxn id="44" idx="1"/>
              </p:cNvCxnSpPr>
              <p:nvPr/>
            </p:nvCxnSpPr>
            <p:spPr>
              <a:xfrm flipH="1" flipV="1">
                <a:off x="7504176" y="5265186"/>
                <a:ext cx="256032" cy="27429"/>
              </a:xfrm>
              <a:prstGeom prst="straightConnector1">
                <a:avLst/>
              </a:prstGeom>
              <a:ln w="15875">
                <a:solidFill>
                  <a:schemeClr val="accent4">
                    <a:lumMod val="20000"/>
                    <a:lumOff val="8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8F2F38D2-D794-45FB-AC93-670B38004D8C}"/>
                </a:ext>
              </a:extLst>
            </p:cNvPr>
            <p:cNvSpPr txBox="1"/>
            <p:nvPr/>
          </p:nvSpPr>
          <p:spPr>
            <a:xfrm>
              <a:off x="6182489" y="4144285"/>
              <a:ext cx="1430342" cy="114453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 err="1"/>
                <a:t>Atmospheric</a:t>
              </a:r>
              <a:r>
                <a:rPr lang="fr-FR" sz="1200" dirty="0"/>
                <a:t> Dispersion </a:t>
              </a:r>
              <a:r>
                <a:rPr lang="fr-FR" sz="1200" dirty="0" err="1"/>
                <a:t>Compensator</a:t>
              </a:r>
              <a:r>
                <a:rPr lang="fr-FR" sz="1200" dirty="0"/>
                <a:t> (ADC)</a:t>
              </a:r>
            </a:p>
          </p:txBody>
        </p:sp>
        <p:cxnSp>
          <p:nvCxnSpPr>
            <p:cNvPr id="41" name="Connecteur droit avec flèche 40">
              <a:extLst>
                <a:ext uri="{FF2B5EF4-FFF2-40B4-BE49-F238E27FC236}">
                  <a16:creationId xmlns:a16="http://schemas.microsoft.com/office/drawing/2014/main" id="{9EDD337E-201B-47BA-8983-11E123CF071B}"/>
                </a:ext>
              </a:extLst>
            </p:cNvPr>
            <p:cNvCxnSpPr>
              <a:cxnSpLocks/>
              <a:stCxn id="38" idx="0"/>
            </p:cNvCxnSpPr>
            <p:nvPr/>
          </p:nvCxnSpPr>
          <p:spPr>
            <a:xfrm flipV="1">
              <a:off x="6897660" y="3864864"/>
              <a:ext cx="305004" cy="279422"/>
            </a:xfrm>
            <a:prstGeom prst="straightConnector1">
              <a:avLst/>
            </a:prstGeom>
            <a:ln w="15875">
              <a:solidFill>
                <a:schemeClr val="accent4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Flèche : courbe vers le haut 41">
              <a:extLst>
                <a:ext uri="{FF2B5EF4-FFF2-40B4-BE49-F238E27FC236}">
                  <a16:creationId xmlns:a16="http://schemas.microsoft.com/office/drawing/2014/main" id="{CD6745F8-00B1-4CF9-B288-8204E9700A13}"/>
                </a:ext>
              </a:extLst>
            </p:cNvPr>
            <p:cNvSpPr/>
            <p:nvPr/>
          </p:nvSpPr>
          <p:spPr>
            <a:xfrm rot="11996090">
              <a:off x="9267371" y="1993022"/>
              <a:ext cx="311247" cy="134734"/>
            </a:xfrm>
            <a:prstGeom prst="curvedUp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43" name="Flèche : courbe vers le haut 42">
              <a:extLst>
                <a:ext uri="{FF2B5EF4-FFF2-40B4-BE49-F238E27FC236}">
                  <a16:creationId xmlns:a16="http://schemas.microsoft.com/office/drawing/2014/main" id="{BA87ADDF-9BC6-4A8F-BE87-394621FC07F2}"/>
                </a:ext>
              </a:extLst>
            </p:cNvPr>
            <p:cNvSpPr/>
            <p:nvPr/>
          </p:nvSpPr>
          <p:spPr>
            <a:xfrm rot="10422996" flipH="1">
              <a:off x="8369138" y="2019817"/>
              <a:ext cx="257107" cy="178230"/>
            </a:xfrm>
            <a:prstGeom prst="curvedUp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AC2AF9D0-0366-4816-BA65-CADCDF0F09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2902" y="4635693"/>
            <a:ext cx="2645834" cy="172065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33171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2A82871-C957-4BFC-9698-3B8E6D98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3638-A510-4402-A4FB-6E434103253F}" type="datetime1">
              <a:rPr lang="fr-FR" smtClean="0"/>
              <a:t>23/07/2020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1A7C5B4-AE67-44B3-A15F-00AAE5392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Julien Dejonghe - Design SPICA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7D0232-C934-4748-9C94-24BAAB7C7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B269-F416-4B00-90AF-8C5BC2C354C0}" type="slidenum">
              <a:rPr lang="fr-FR" smtClean="0"/>
              <a:t>7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FCFE4D-A506-4979-8BD2-82B838D95082}"/>
              </a:ext>
            </a:extLst>
          </p:cNvPr>
          <p:cNvSpPr txBox="1"/>
          <p:nvPr/>
        </p:nvSpPr>
        <p:spPr>
          <a:xfrm>
            <a:off x="607340" y="911812"/>
            <a:ext cx="6228522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Due to </a:t>
            </a:r>
            <a:r>
              <a:rPr lang="fr-FR" sz="1200" dirty="0" err="1"/>
              <a:t>optical</a:t>
            </a:r>
            <a:r>
              <a:rPr lang="fr-FR" sz="1200" dirty="0"/>
              <a:t> </a:t>
            </a:r>
            <a:r>
              <a:rPr lang="fr-FR" sz="1200" dirty="0" err="1"/>
              <a:t>fibers</a:t>
            </a:r>
            <a:r>
              <a:rPr lang="fr-FR" sz="1200" dirty="0"/>
              <a:t>, the vertical and horizontal </a:t>
            </a:r>
            <a:r>
              <a:rPr lang="fr-FR" sz="1200" dirty="0" err="1"/>
              <a:t>polarizations</a:t>
            </a:r>
            <a:r>
              <a:rPr lang="fr-FR" sz="1200" dirty="0"/>
              <a:t> have a </a:t>
            </a:r>
            <a:r>
              <a:rPr lang="fr-FR" sz="1200" dirty="0" err="1"/>
              <a:t>different</a:t>
            </a:r>
            <a:r>
              <a:rPr lang="fr-FR" sz="1200" dirty="0"/>
              <a:t> </a:t>
            </a:r>
            <a:r>
              <a:rPr lang="fr-FR" sz="1200" dirty="0" err="1"/>
              <a:t>delay</a:t>
            </a:r>
            <a:r>
              <a:rPr lang="fr-FR" sz="1200" dirty="0"/>
              <a:t>, and </a:t>
            </a:r>
            <a:r>
              <a:rPr lang="fr-FR" sz="1200" dirty="0" err="1"/>
              <a:t>this</a:t>
            </a:r>
            <a:r>
              <a:rPr lang="fr-FR" sz="1200" dirty="0"/>
              <a:t> </a:t>
            </a:r>
            <a:r>
              <a:rPr lang="fr-FR" sz="1200" dirty="0" err="1"/>
              <a:t>delay</a:t>
            </a:r>
            <a:r>
              <a:rPr lang="fr-FR" sz="1200" dirty="0"/>
              <a:t> </a:t>
            </a:r>
            <a:r>
              <a:rPr lang="fr-FR" sz="1200" dirty="0" err="1"/>
              <a:t>may</a:t>
            </a:r>
            <a:r>
              <a:rPr lang="fr-FR" sz="1200" dirty="0"/>
              <a:t> </a:t>
            </a:r>
            <a:r>
              <a:rPr lang="fr-FR" sz="1200" dirty="0" err="1"/>
              <a:t>be</a:t>
            </a:r>
            <a:r>
              <a:rPr lang="fr-FR" sz="1200" dirty="0"/>
              <a:t> </a:t>
            </a:r>
            <a:r>
              <a:rPr lang="fr-FR" sz="1200" dirty="0" err="1"/>
              <a:t>different</a:t>
            </a:r>
            <a:r>
              <a:rPr lang="fr-FR" sz="1200" dirty="0"/>
              <a:t> on the 6 </a:t>
            </a:r>
            <a:r>
              <a:rPr lang="fr-FR" sz="1200" dirty="0" err="1"/>
              <a:t>beams</a:t>
            </a:r>
            <a:r>
              <a:rPr lang="fr-FR" sz="12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To correct </a:t>
            </a:r>
            <a:r>
              <a:rPr lang="fr-FR" sz="1200" dirty="0" err="1"/>
              <a:t>this</a:t>
            </a:r>
            <a:r>
              <a:rPr lang="fr-FR" sz="1200" dirty="0"/>
              <a:t> </a:t>
            </a:r>
            <a:r>
              <a:rPr lang="fr-FR" sz="1200" dirty="0" err="1"/>
              <a:t>effect</a:t>
            </a:r>
            <a:r>
              <a:rPr lang="fr-FR" sz="1200" dirty="0"/>
              <a:t>, a cristal </a:t>
            </a:r>
            <a:r>
              <a:rPr lang="fr-FR" sz="1200" dirty="0" err="1"/>
              <a:t>material</a:t>
            </a:r>
            <a:r>
              <a:rPr lang="fr-FR" sz="1200" dirty="0"/>
              <a:t> </a:t>
            </a:r>
            <a:r>
              <a:rPr lang="fr-FR" sz="1200" dirty="0" err="1"/>
              <a:t>is</a:t>
            </a:r>
            <a:r>
              <a:rPr lang="fr-FR" sz="1200" dirty="0"/>
              <a:t> </a:t>
            </a:r>
            <a:r>
              <a:rPr lang="fr-FR" sz="1200" dirty="0" err="1"/>
              <a:t>inserted</a:t>
            </a:r>
            <a:r>
              <a:rPr lang="fr-FR" sz="1200" dirty="0"/>
              <a:t> in </a:t>
            </a:r>
            <a:r>
              <a:rPr lang="fr-FR" sz="1200" dirty="0" err="1"/>
              <a:t>each</a:t>
            </a:r>
            <a:r>
              <a:rPr lang="fr-FR" sz="1200" dirty="0"/>
              <a:t> </a:t>
            </a:r>
            <a:r>
              <a:rPr lang="fr-FR" sz="1200" dirty="0" err="1"/>
              <a:t>beam</a:t>
            </a:r>
            <a:r>
              <a:rPr lang="fr-FR" sz="1200" dirty="0"/>
              <a:t>, and </a:t>
            </a:r>
            <a:r>
              <a:rPr lang="fr-FR" sz="1200" dirty="0" err="1"/>
              <a:t>tilted</a:t>
            </a:r>
            <a:r>
              <a:rPr lang="fr-FR" sz="1200" dirty="0"/>
              <a:t> to </a:t>
            </a:r>
            <a:r>
              <a:rPr lang="fr-FR" sz="1200" dirty="0" err="1"/>
              <a:t>equalize</a:t>
            </a:r>
            <a:r>
              <a:rPr lang="fr-FR" sz="1200" dirty="0"/>
              <a:t> the phase of V and H </a:t>
            </a:r>
            <a:r>
              <a:rPr lang="fr-FR" sz="1200" dirty="0" err="1"/>
              <a:t>polarizations</a:t>
            </a:r>
            <a:r>
              <a:rPr lang="fr-FR" sz="12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err="1"/>
              <a:t>Requires</a:t>
            </a:r>
            <a:r>
              <a:rPr lang="fr-FR" sz="1200" dirty="0"/>
              <a:t> </a:t>
            </a:r>
            <a:r>
              <a:rPr lang="fr-FR" sz="1200" dirty="0" err="1"/>
              <a:t>motorized</a:t>
            </a:r>
            <a:r>
              <a:rPr lang="fr-FR" sz="1200" dirty="0"/>
              <a:t> stage</a:t>
            </a:r>
          </a:p>
          <a:p>
            <a:endParaRPr lang="fr-FR" sz="1200" dirty="0"/>
          </a:p>
          <a:p>
            <a:pPr algn="r"/>
            <a:r>
              <a:rPr lang="fr-FR" sz="1200" dirty="0"/>
              <a:t>On the right: </a:t>
            </a:r>
            <a:r>
              <a:rPr lang="fr-FR" sz="1200" dirty="0" err="1"/>
              <a:t>extract</a:t>
            </a:r>
            <a:r>
              <a:rPr lang="fr-FR" sz="1200" dirty="0"/>
              <a:t> </a:t>
            </a:r>
            <a:r>
              <a:rPr lang="fr-FR" sz="1200" dirty="0" err="1"/>
              <a:t>from</a:t>
            </a:r>
            <a:r>
              <a:rPr lang="fr-FR" sz="1200" dirty="0"/>
              <a:t> </a:t>
            </a:r>
            <a:r>
              <a:rPr lang="pt-BR" sz="1200" b="1" dirty="0"/>
              <a:t>A&amp;A 543, A31 (2012)</a:t>
            </a:r>
            <a:r>
              <a:rPr lang="pt-BR" sz="1200" dirty="0"/>
              <a:t>, </a:t>
            </a:r>
            <a:r>
              <a:rPr lang="en-US" sz="1200" dirty="0"/>
              <a:t>B. </a:t>
            </a:r>
            <a:r>
              <a:rPr lang="en-US" sz="1200" dirty="0" err="1"/>
              <a:t>Lazareff</a:t>
            </a:r>
            <a:r>
              <a:rPr lang="en-US" sz="1200" dirty="0"/>
              <a:t>, J.-B. Le </a:t>
            </a:r>
            <a:r>
              <a:rPr lang="en-US" sz="1200" dirty="0" err="1"/>
              <a:t>Bouquin</a:t>
            </a:r>
            <a:r>
              <a:rPr lang="en-US" sz="1200" dirty="0"/>
              <a:t>, and J.-P. Berger,</a:t>
            </a:r>
          </a:p>
          <a:p>
            <a:pPr algn="r"/>
            <a:r>
              <a:rPr lang="en-US" sz="1200" i="1" dirty="0"/>
              <a:t>A novel technique to control differential birefringence in optical</a:t>
            </a:r>
          </a:p>
          <a:p>
            <a:pPr algn="r"/>
            <a:r>
              <a:rPr lang="en-US" sz="1200" i="1" dirty="0"/>
              <a:t>Interferometers, Demonstration on the PIONIER-VLTI instrument</a:t>
            </a:r>
            <a:endParaRPr lang="fr-FR" sz="1200" i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ADBA9D-E0F2-4F86-9356-B2A34A9A0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683" y="0"/>
            <a:ext cx="3781399" cy="6858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EB46A9C-6873-44BF-975A-7D5504AE6E94}"/>
              </a:ext>
            </a:extLst>
          </p:cNvPr>
          <p:cNvSpPr txBox="1"/>
          <p:nvPr/>
        </p:nvSpPr>
        <p:spPr>
          <a:xfrm>
            <a:off x="781776" y="4967150"/>
            <a:ext cx="4830605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/>
              <a:t>To </a:t>
            </a:r>
            <a:r>
              <a:rPr lang="fr-FR" sz="1200" i="1" dirty="0" err="1"/>
              <a:t>be</a:t>
            </a:r>
            <a:r>
              <a:rPr lang="fr-FR" sz="1200" i="1" dirty="0"/>
              <a:t> </a:t>
            </a:r>
            <a:r>
              <a:rPr lang="fr-FR" sz="1200" i="1" dirty="0" err="1"/>
              <a:t>completed</a:t>
            </a:r>
            <a:r>
              <a:rPr lang="fr-FR" sz="1200" i="1" dirty="0"/>
              <a:t>…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FD1D974-50D5-4A46-9DA6-C012AB2A0F6E}"/>
              </a:ext>
            </a:extLst>
          </p:cNvPr>
          <p:cNvSpPr txBox="1"/>
          <p:nvPr/>
        </p:nvSpPr>
        <p:spPr>
          <a:xfrm>
            <a:off x="607340" y="315261"/>
            <a:ext cx="3431260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600" b="1" dirty="0" err="1"/>
              <a:t>Polarization</a:t>
            </a:r>
            <a:r>
              <a:rPr lang="fr-FR" sz="1600" b="1" dirty="0"/>
              <a:t> Delay </a:t>
            </a:r>
            <a:r>
              <a:rPr lang="fr-FR" sz="1600" b="1" dirty="0" err="1"/>
              <a:t>Compensator</a:t>
            </a:r>
            <a:r>
              <a:rPr lang="fr-FR" sz="1600" b="1" dirty="0"/>
              <a:t> (PDC)</a:t>
            </a:r>
          </a:p>
        </p:txBody>
      </p:sp>
    </p:spTree>
    <p:extLst>
      <p:ext uri="{BB962C8B-B14F-4D97-AF65-F5344CB8AC3E}">
        <p14:creationId xmlns:p14="http://schemas.microsoft.com/office/powerpoint/2010/main" val="1183131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4CDD470-FA52-42C8-9AB6-5F6470E96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3638-A510-4402-A4FB-6E434103253F}" type="datetime1">
              <a:rPr lang="fr-FR" smtClean="0"/>
              <a:t>23/07/2020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B9BA53E-2CA5-415C-BE4E-E07FD85B4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Julien Dejonghe - Design SPICA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6C79893-98D1-4B96-95D4-552950F36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B269-F416-4B00-90AF-8C5BC2C354C0}" type="slidenum">
              <a:rPr lang="fr-FR" smtClean="0"/>
              <a:t>8</a:t>
            </a:fld>
            <a:endParaRPr lang="fr-FR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1791F83-5F21-46F6-97B8-8401405ECC02}"/>
              </a:ext>
            </a:extLst>
          </p:cNvPr>
          <p:cNvGrpSpPr/>
          <p:nvPr/>
        </p:nvGrpSpPr>
        <p:grpSpPr>
          <a:xfrm>
            <a:off x="5402580" y="1574291"/>
            <a:ext cx="4964974" cy="3709417"/>
            <a:chOff x="5017226" y="1130857"/>
            <a:chExt cx="4964974" cy="370941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093E324-138B-425D-AE7B-4EEAFAE73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17226" y="1130857"/>
              <a:ext cx="4964974" cy="3709417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71A65EEA-2EAA-4E9F-96E1-A821B5EE46E2}"/>
                </a:ext>
              </a:extLst>
            </p:cNvPr>
            <p:cNvSpPr txBox="1"/>
            <p:nvPr/>
          </p:nvSpPr>
          <p:spPr>
            <a:xfrm rot="17524611">
              <a:off x="5968597" y="2324858"/>
              <a:ext cx="14187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Focal plane               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E7A35DA-FBEF-4076-8AFF-AB07C16523C5}"/>
                </a:ext>
              </a:extLst>
            </p:cNvPr>
            <p:cNvSpPr txBox="1"/>
            <p:nvPr/>
          </p:nvSpPr>
          <p:spPr>
            <a:xfrm rot="20234215">
              <a:off x="6437210" y="3207118"/>
              <a:ext cx="1200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       ~Pupil plane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3CB475D-BF66-4324-98C5-58B1081D91FA}"/>
                </a:ext>
              </a:extLst>
            </p:cNvPr>
            <p:cNvSpPr txBox="1"/>
            <p:nvPr/>
          </p:nvSpPr>
          <p:spPr>
            <a:xfrm>
              <a:off x="5139602" y="1318084"/>
              <a:ext cx="1387423" cy="646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Slow tip –tilt M3 for pupil control</a:t>
              </a:r>
            </a:p>
            <a:p>
              <a:r>
                <a:rPr lang="fr-FR" sz="1200" dirty="0"/>
                <a:t>@ focal plane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017123F-6ABD-4FEE-885A-9CC42FC9EA18}"/>
                </a:ext>
              </a:extLst>
            </p:cNvPr>
            <p:cNvSpPr txBox="1"/>
            <p:nvPr/>
          </p:nvSpPr>
          <p:spPr>
            <a:xfrm>
              <a:off x="7582365" y="3817377"/>
              <a:ext cx="1316843" cy="646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Fast tip –tilt M4 for image control</a:t>
              </a:r>
            </a:p>
            <a:p>
              <a:r>
                <a:rPr lang="fr-FR" sz="1200" dirty="0"/>
                <a:t>@ ~ pupil plane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3A17D05-1872-4D70-8A7E-5F2173683064}"/>
              </a:ext>
            </a:extLst>
          </p:cNvPr>
          <p:cNvGrpSpPr/>
          <p:nvPr/>
        </p:nvGrpSpPr>
        <p:grpSpPr>
          <a:xfrm>
            <a:off x="885037" y="3428998"/>
            <a:ext cx="2507278" cy="2029198"/>
            <a:chOff x="2076754" y="2017423"/>
            <a:chExt cx="2507278" cy="202919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93282BA-70E1-4666-8945-5C7930DB7061}"/>
                </a:ext>
              </a:extLst>
            </p:cNvPr>
            <p:cNvSpPr/>
            <p:nvPr/>
          </p:nvSpPr>
          <p:spPr>
            <a:xfrm>
              <a:off x="2273968" y="3064042"/>
              <a:ext cx="172453" cy="98257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A13F58C4-EAD3-4142-85D9-A5BA69C200D8}"/>
                </a:ext>
              </a:extLst>
            </p:cNvPr>
            <p:cNvSpPr/>
            <p:nvPr/>
          </p:nvSpPr>
          <p:spPr>
            <a:xfrm>
              <a:off x="2414333" y="3525253"/>
              <a:ext cx="76200" cy="8021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D6A979E-6138-4B1D-B5A1-A212EFD40E1C}"/>
                </a:ext>
              </a:extLst>
            </p:cNvPr>
            <p:cNvSpPr/>
            <p:nvPr/>
          </p:nvSpPr>
          <p:spPr>
            <a:xfrm rot="643967">
              <a:off x="2273967" y="3064042"/>
              <a:ext cx="172453" cy="982579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58FA7D86-F016-4763-B277-666F0C1C59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36405" y="3184357"/>
              <a:ext cx="1702721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9DB5A677-D030-4041-85B6-67B6303261C4}"/>
                </a:ext>
              </a:extLst>
            </p:cNvPr>
            <p:cNvCxnSpPr>
              <a:cxnSpLocks/>
            </p:cNvCxnSpPr>
            <p:nvPr/>
          </p:nvCxnSpPr>
          <p:spPr>
            <a:xfrm>
              <a:off x="2559339" y="3184357"/>
              <a:ext cx="864523" cy="208548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A2B5D9BA-CFA4-4167-820D-03DAD68EA6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12561" y="2626895"/>
              <a:ext cx="19364" cy="5895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CE710E81-5EE8-456D-A688-61CF2B7A2F9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38399" y="2432065"/>
              <a:ext cx="10588" cy="6567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9C02BAA2-7007-44EC-B486-6521628442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99978" y="2435790"/>
              <a:ext cx="21747" cy="7806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0F81E1F9-C421-4C33-BB1F-9387C716E863}"/>
                </a:ext>
              </a:extLst>
            </p:cNvPr>
            <p:cNvCxnSpPr/>
            <p:nvPr/>
          </p:nvCxnSpPr>
          <p:spPr>
            <a:xfrm>
              <a:off x="2438399" y="2495954"/>
              <a:ext cx="183326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B057F89B-AE10-4099-B4A8-E259C7277731}"/>
                </a:ext>
              </a:extLst>
            </p:cNvPr>
            <p:cNvCxnSpPr>
              <a:cxnSpLocks/>
            </p:cNvCxnSpPr>
            <p:nvPr/>
          </p:nvCxnSpPr>
          <p:spPr>
            <a:xfrm>
              <a:off x="2452433" y="3569364"/>
              <a:ext cx="2131599" cy="0"/>
            </a:xfrm>
            <a:prstGeom prst="line">
              <a:avLst/>
            </a:prstGeom>
            <a:ln w="15875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C48505C4-F811-4D0C-A96F-68418E9BCAD9}"/>
                </a:ext>
              </a:extLst>
            </p:cNvPr>
            <p:cNvSpPr/>
            <p:nvPr/>
          </p:nvSpPr>
          <p:spPr>
            <a:xfrm rot="1245879">
              <a:off x="3152274" y="3184357"/>
              <a:ext cx="92242" cy="308811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48766EFC-47BE-4C39-AFDA-89EB8D03AD32}"/>
                </a:ext>
              </a:extLst>
            </p:cNvPr>
            <p:cNvCxnSpPr/>
            <p:nvPr/>
          </p:nvCxnSpPr>
          <p:spPr>
            <a:xfrm>
              <a:off x="4002505" y="3178035"/>
              <a:ext cx="0" cy="42742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0052738C-9C1B-41A9-B807-F8502A8A5C25}"/>
                </a:ext>
              </a:extLst>
            </p:cNvPr>
            <p:cNvSpPr txBox="1"/>
            <p:nvPr/>
          </p:nvSpPr>
          <p:spPr>
            <a:xfrm>
              <a:off x="3951178" y="3230336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e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BCB41ADC-B53B-4AF1-BBA5-A8B0107A5706}"/>
                </a:ext>
              </a:extLst>
            </p:cNvPr>
            <p:cNvSpPr txBox="1"/>
            <p:nvPr/>
          </p:nvSpPr>
          <p:spPr>
            <a:xfrm>
              <a:off x="2739189" y="2314074"/>
              <a:ext cx="11678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Fast piston = e</a:t>
              </a:r>
              <a:r>
                <a:rPr lang="el-GR" sz="1200" dirty="0"/>
                <a:t>α</a:t>
              </a:r>
              <a:endParaRPr lang="fr-FR" sz="1200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F77B7724-AF3E-4C86-A7B8-D7840F305293}"/>
                </a:ext>
              </a:extLst>
            </p:cNvPr>
            <p:cNvSpPr txBox="1"/>
            <p:nvPr/>
          </p:nvSpPr>
          <p:spPr>
            <a:xfrm>
              <a:off x="3223634" y="3104408"/>
              <a:ext cx="2712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200" dirty="0"/>
                <a:t>α</a:t>
              </a:r>
              <a:endParaRPr lang="fr-FR" sz="1200" dirty="0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424B4D2C-DCC9-4893-A67B-A2A7B193CAD4}"/>
                </a:ext>
              </a:extLst>
            </p:cNvPr>
            <p:cNvSpPr txBox="1"/>
            <p:nvPr/>
          </p:nvSpPr>
          <p:spPr>
            <a:xfrm>
              <a:off x="2076754" y="2017423"/>
              <a:ext cx="21360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Beam </a:t>
              </a:r>
              <a:r>
                <a:rPr lang="fr-FR" sz="1200" b="1" dirty="0" err="1"/>
                <a:t>centering</a:t>
              </a:r>
              <a:r>
                <a:rPr lang="fr-FR" sz="1200" b="1" dirty="0"/>
                <a:t> on fast tip-tilt:</a:t>
              </a:r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A75561A3-A43E-4A56-8922-B847FBD801A9}"/>
              </a:ext>
            </a:extLst>
          </p:cNvPr>
          <p:cNvSpPr txBox="1"/>
          <p:nvPr/>
        </p:nvSpPr>
        <p:spPr>
          <a:xfrm>
            <a:off x="397661" y="228098"/>
            <a:ext cx="6624111" cy="8925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/>
              <a:t>Image and Pupil Control: </a:t>
            </a:r>
            <a:r>
              <a:rPr lang="fr-FR" sz="1200" dirty="0" err="1"/>
              <a:t>Placed</a:t>
            </a:r>
            <a:r>
              <a:rPr lang="fr-FR" sz="1200" dirty="0"/>
              <a:t> in a focal plane, a slow tip-tilt mirror </a:t>
            </a:r>
            <a:r>
              <a:rPr lang="fr-FR" sz="1200" dirty="0" err="1"/>
              <a:t>stabilizes</a:t>
            </a:r>
            <a:r>
              <a:rPr lang="fr-FR" sz="1200" dirty="0"/>
              <a:t> the pupil. Near the </a:t>
            </a:r>
            <a:r>
              <a:rPr lang="fr-FR" sz="1200" dirty="0" err="1"/>
              <a:t>approximate</a:t>
            </a:r>
            <a:r>
              <a:rPr lang="fr-FR" sz="1200" dirty="0"/>
              <a:t> pupil plane, the fast tip-tilt mirror </a:t>
            </a:r>
            <a:r>
              <a:rPr lang="fr-FR" sz="1200" dirty="0" err="1"/>
              <a:t>stabilizes</a:t>
            </a:r>
            <a:r>
              <a:rPr lang="fr-FR" sz="1200" dirty="0"/>
              <a:t> the injection </a:t>
            </a:r>
            <a:r>
              <a:rPr lang="fr-FR" sz="1200" dirty="0" err="1"/>
              <a:t>into</a:t>
            </a:r>
            <a:r>
              <a:rPr lang="fr-FR" sz="1200" dirty="0"/>
              <a:t> </a:t>
            </a:r>
            <a:r>
              <a:rPr lang="fr-FR" sz="1200" dirty="0" err="1"/>
              <a:t>fibers</a:t>
            </a:r>
            <a:r>
              <a:rPr lang="fr-FR" sz="1200" dirty="0"/>
              <a:t>.</a:t>
            </a:r>
          </a:p>
          <a:p>
            <a:r>
              <a:rPr lang="fr-FR" sz="1200" b="1" dirty="0"/>
              <a:t>To </a:t>
            </a:r>
            <a:r>
              <a:rPr lang="fr-FR" sz="1200" b="1" dirty="0" err="1"/>
              <a:t>avoid</a:t>
            </a:r>
            <a:r>
              <a:rPr lang="fr-FR" sz="1200" b="1" dirty="0"/>
              <a:t> </a:t>
            </a:r>
            <a:r>
              <a:rPr lang="fr-FR" sz="1200" b="1" dirty="0" err="1"/>
              <a:t>generating</a:t>
            </a:r>
            <a:r>
              <a:rPr lang="fr-FR" sz="1200" b="1" dirty="0"/>
              <a:t> fast piston </a:t>
            </a:r>
            <a:r>
              <a:rPr lang="fr-FR" sz="1200" b="1" dirty="0" err="1"/>
              <a:t>errors</a:t>
            </a:r>
            <a:r>
              <a:rPr lang="fr-FR" sz="1200" b="1" dirty="0"/>
              <a:t>, the </a:t>
            </a:r>
            <a:r>
              <a:rPr lang="fr-FR" sz="1200" b="1" dirty="0" err="1"/>
              <a:t>beam</a:t>
            </a:r>
            <a:r>
              <a:rPr lang="fr-FR" sz="1200" b="1" dirty="0"/>
              <a:t> must </a:t>
            </a:r>
            <a:r>
              <a:rPr lang="fr-FR" sz="1200" b="1" dirty="0" err="1"/>
              <a:t>always</a:t>
            </a:r>
            <a:r>
              <a:rPr lang="fr-FR" sz="1200" b="1" dirty="0"/>
              <a:t> </a:t>
            </a:r>
            <a:r>
              <a:rPr lang="fr-FR" sz="1200" b="1" dirty="0" err="1"/>
              <a:t>be</a:t>
            </a:r>
            <a:r>
              <a:rPr lang="fr-FR" sz="1200" b="1" dirty="0"/>
              <a:t> </a:t>
            </a:r>
            <a:r>
              <a:rPr lang="fr-FR" sz="1200" b="1" dirty="0" err="1"/>
              <a:t>precisely</a:t>
            </a:r>
            <a:r>
              <a:rPr lang="fr-FR" sz="1200" b="1" dirty="0"/>
              <a:t> </a:t>
            </a:r>
            <a:r>
              <a:rPr lang="fr-FR" sz="1200" b="1" dirty="0" err="1"/>
              <a:t>centered</a:t>
            </a:r>
            <a:r>
              <a:rPr lang="fr-FR" sz="1200" b="1" dirty="0"/>
              <a:t> on the fast tip-tilt rotation point.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E8183A9-12C4-48CA-BBAA-8EF60AE459CF}"/>
              </a:ext>
            </a:extLst>
          </p:cNvPr>
          <p:cNvSpPr txBox="1"/>
          <p:nvPr/>
        </p:nvSpPr>
        <p:spPr>
          <a:xfrm>
            <a:off x="397661" y="1337748"/>
            <a:ext cx="3210681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Field: +/-0,3’’ (sky), +/- 16’’ (</a:t>
            </a:r>
            <a:r>
              <a:rPr lang="fr-FR" sz="1200" dirty="0" err="1"/>
              <a:t>lab</a:t>
            </a:r>
            <a:r>
              <a:rPr lang="fr-FR" sz="1200" dirty="0"/>
              <a:t>) ~ 0,0001 rad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err="1"/>
              <a:t>Typical</a:t>
            </a:r>
            <a:r>
              <a:rPr lang="fr-FR" sz="1200" dirty="0"/>
              <a:t> fast tip-tilt </a:t>
            </a:r>
            <a:r>
              <a:rPr lang="fr-FR" sz="1200" dirty="0" err="1"/>
              <a:t>movement</a:t>
            </a:r>
            <a:r>
              <a:rPr lang="fr-FR" sz="1200" dirty="0"/>
              <a:t>: 0,0001 rad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If </a:t>
            </a:r>
            <a:r>
              <a:rPr lang="fr-FR" sz="1200" dirty="0" err="1"/>
              <a:t>centering</a:t>
            </a:r>
            <a:r>
              <a:rPr lang="fr-FR" sz="1200" dirty="0"/>
              <a:t> </a:t>
            </a:r>
            <a:r>
              <a:rPr lang="fr-FR" sz="1200" dirty="0" err="1"/>
              <a:t>error</a:t>
            </a:r>
            <a:r>
              <a:rPr lang="fr-FR" sz="1200" dirty="0"/>
              <a:t> </a:t>
            </a:r>
            <a:r>
              <a:rPr lang="fr-FR" sz="1200" dirty="0" err="1"/>
              <a:t>is</a:t>
            </a:r>
            <a:r>
              <a:rPr lang="fr-FR" sz="1200" dirty="0"/>
              <a:t> 1 mm, </a:t>
            </a:r>
            <a:r>
              <a:rPr lang="fr-FR" sz="1200" dirty="0" err="1"/>
              <a:t>generated</a:t>
            </a:r>
            <a:r>
              <a:rPr lang="fr-FR" sz="1200" dirty="0"/>
              <a:t> fast piston = 100 nm = Lambda/7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If </a:t>
            </a:r>
            <a:r>
              <a:rPr lang="fr-FR" sz="1200" dirty="0" err="1"/>
              <a:t>centering</a:t>
            </a:r>
            <a:r>
              <a:rPr lang="fr-FR" sz="1200" dirty="0"/>
              <a:t> </a:t>
            </a:r>
            <a:r>
              <a:rPr lang="fr-FR" sz="1200" dirty="0" err="1"/>
              <a:t>error</a:t>
            </a:r>
            <a:r>
              <a:rPr lang="fr-FR" sz="1200" dirty="0"/>
              <a:t> </a:t>
            </a:r>
            <a:r>
              <a:rPr lang="fr-FR" sz="1200" dirty="0" err="1"/>
              <a:t>is</a:t>
            </a:r>
            <a:r>
              <a:rPr lang="fr-FR" sz="1200" dirty="0"/>
              <a:t> 0,1 mm, </a:t>
            </a:r>
            <a:r>
              <a:rPr lang="fr-FR" sz="1200" dirty="0" err="1"/>
              <a:t>generated</a:t>
            </a:r>
            <a:r>
              <a:rPr lang="fr-FR" sz="1200" dirty="0"/>
              <a:t> fast piston = 10 nm &lt; Lambda/70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Pupil </a:t>
            </a:r>
            <a:r>
              <a:rPr lang="fr-FR" sz="1200" dirty="0" err="1"/>
              <a:t>diameter</a:t>
            </a:r>
            <a:r>
              <a:rPr lang="fr-FR" sz="1200" dirty="0"/>
              <a:t> @ fast tip-tilt: 0,37 mm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 dirty="0"/>
          </a:p>
          <a:p>
            <a:r>
              <a:rPr lang="fr-FR" sz="1200" dirty="0">
                <a:sym typeface="Wingdings" panose="05000000000000000000" pitchFamily="2" charset="2"/>
              </a:rPr>
              <a:t> </a:t>
            </a:r>
            <a:r>
              <a:rPr lang="fr-FR" sz="1200" dirty="0" err="1">
                <a:sym typeface="Wingdings" panose="05000000000000000000" pitchFamily="2" charset="2"/>
              </a:rPr>
              <a:t>centering</a:t>
            </a:r>
            <a:r>
              <a:rPr lang="fr-FR" sz="1200" dirty="0">
                <a:sym typeface="Wingdings" panose="05000000000000000000" pitchFamily="2" charset="2"/>
              </a:rPr>
              <a:t> </a:t>
            </a:r>
            <a:r>
              <a:rPr lang="fr-FR" sz="1200" dirty="0" err="1">
                <a:sym typeface="Wingdings" panose="05000000000000000000" pitchFamily="2" charset="2"/>
              </a:rPr>
              <a:t>accuracy</a:t>
            </a:r>
            <a:r>
              <a:rPr lang="fr-FR" sz="1200" dirty="0">
                <a:sym typeface="Wingdings" panose="05000000000000000000" pitchFamily="2" charset="2"/>
              </a:rPr>
              <a:t>: 0,1/0,37 = 27% </a:t>
            </a:r>
            <a:r>
              <a:rPr lang="fr-FR" sz="1200" dirty="0" err="1">
                <a:sym typeface="Wingdings" panose="05000000000000000000" pitchFamily="2" charset="2"/>
              </a:rPr>
              <a:t>easy</a:t>
            </a:r>
            <a:r>
              <a:rPr lang="fr-FR" sz="1200" dirty="0">
                <a:sym typeface="Wingdings" panose="05000000000000000000" pitchFamily="2" charset="2"/>
              </a:rPr>
              <a:t>!</a:t>
            </a:r>
            <a:endParaRPr lang="fr-FR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 dirty="0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3676B362-6143-48B4-B13F-9BE4D7019FBE}"/>
              </a:ext>
            </a:extLst>
          </p:cNvPr>
          <p:cNvCxnSpPr/>
          <p:nvPr/>
        </p:nvCxnSpPr>
        <p:spPr>
          <a:xfrm flipH="1">
            <a:off x="8985369" y="2906791"/>
            <a:ext cx="1232219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761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8107DA9-785A-4E05-8402-8114E9DB8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3638-A510-4402-A4FB-6E434103253F}" type="datetime1">
              <a:rPr lang="fr-FR" smtClean="0"/>
              <a:t>23/07/2020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6DA6749-2184-4E32-BFEC-22E7034A7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Julien Dejonghe - Design SPICA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848C9B5-5B1A-462F-9DB8-3F9233353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B269-F416-4B00-90AF-8C5BC2C354C0}" type="slidenum">
              <a:rPr lang="fr-FR" smtClean="0"/>
              <a:t>9</a:t>
            </a:fld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3689E37-BD0B-419D-B93F-E07B8DF7FF53}"/>
              </a:ext>
            </a:extLst>
          </p:cNvPr>
          <p:cNvGrpSpPr/>
          <p:nvPr/>
        </p:nvGrpSpPr>
        <p:grpSpPr>
          <a:xfrm>
            <a:off x="1824109" y="236830"/>
            <a:ext cx="4962004" cy="2039821"/>
            <a:chOff x="2799890" y="2188504"/>
            <a:chExt cx="6592220" cy="270998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796B39E-DB5D-4A03-B2E6-1757FF55CC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0722" b="6099"/>
            <a:stretch/>
          </p:blipFill>
          <p:spPr>
            <a:xfrm>
              <a:off x="2799890" y="2188504"/>
              <a:ext cx="6592220" cy="270998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86F7D59-6385-401C-A5BE-086E15BD96CC}"/>
                </a:ext>
              </a:extLst>
            </p:cNvPr>
            <p:cNvSpPr/>
            <p:nvPr/>
          </p:nvSpPr>
          <p:spPr>
            <a:xfrm>
              <a:off x="3430562" y="4310257"/>
              <a:ext cx="4201792" cy="369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 err="1"/>
                <a:t>Receiver</a:t>
              </a:r>
              <a:r>
                <a:rPr lang="fr-FR" dirty="0"/>
                <a:t> </a:t>
              </a:r>
              <a:r>
                <a:rPr lang="fr-FR" dirty="0" err="1"/>
                <a:t>Efficiency</a:t>
              </a:r>
              <a:r>
                <a:rPr lang="fr-FR" dirty="0"/>
                <a:t>             :	       0,827839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B5585AB-82C7-4C20-BC94-8EDBF545F728}"/>
              </a:ext>
            </a:extLst>
          </p:cNvPr>
          <p:cNvGrpSpPr/>
          <p:nvPr/>
        </p:nvGrpSpPr>
        <p:grpSpPr>
          <a:xfrm>
            <a:off x="6870881" y="236829"/>
            <a:ext cx="4962009" cy="2039822"/>
            <a:chOff x="3769770" y="2708747"/>
            <a:chExt cx="6402619" cy="2605678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D5C4953-33CB-45C5-BF3A-60F9DDE405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396" r="3986" b="7495"/>
            <a:stretch/>
          </p:blipFill>
          <p:spPr>
            <a:xfrm>
              <a:off x="3769770" y="2708747"/>
              <a:ext cx="6402619" cy="260567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FFE6F99-3D09-4587-98A0-D9EF792B9027}"/>
                </a:ext>
              </a:extLst>
            </p:cNvPr>
            <p:cNvSpPr/>
            <p:nvPr/>
          </p:nvSpPr>
          <p:spPr>
            <a:xfrm>
              <a:off x="4346308" y="4744020"/>
              <a:ext cx="42017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 err="1"/>
                <a:t>Receiver</a:t>
              </a:r>
              <a:r>
                <a:rPr lang="fr-FR" dirty="0"/>
                <a:t> </a:t>
              </a:r>
              <a:r>
                <a:rPr lang="fr-FR" dirty="0" err="1"/>
                <a:t>Efficiency</a:t>
              </a:r>
              <a:r>
                <a:rPr lang="fr-FR" dirty="0"/>
                <a:t>             :	       0,717590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3B23CAD-BB84-4922-BF7A-1452AE65DD98}"/>
              </a:ext>
            </a:extLst>
          </p:cNvPr>
          <p:cNvGrpSpPr/>
          <p:nvPr/>
        </p:nvGrpSpPr>
        <p:grpSpPr>
          <a:xfrm>
            <a:off x="561358" y="2374203"/>
            <a:ext cx="6174476" cy="2112548"/>
            <a:chOff x="2182789" y="-388090"/>
            <a:chExt cx="8196830" cy="2804479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C3F90C19-61E3-4617-9AC1-AB2C2D4A86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072" t="10519" b="14917"/>
            <a:stretch/>
          </p:blipFill>
          <p:spPr>
            <a:xfrm>
              <a:off x="2182789" y="-388090"/>
              <a:ext cx="8196830" cy="2709982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16485ED-0FEF-4AC0-A27B-AD523516D9A7}"/>
                </a:ext>
              </a:extLst>
            </p:cNvPr>
            <p:cNvSpPr/>
            <p:nvPr/>
          </p:nvSpPr>
          <p:spPr>
            <a:xfrm>
              <a:off x="4466158" y="1721797"/>
              <a:ext cx="5103811" cy="6945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 err="1"/>
                <a:t>Receiver</a:t>
              </a:r>
              <a:r>
                <a:rPr lang="fr-FR" dirty="0"/>
                <a:t> </a:t>
              </a:r>
              <a:r>
                <a:rPr lang="fr-FR" dirty="0" err="1"/>
                <a:t>Efficiency</a:t>
              </a:r>
              <a:r>
                <a:rPr lang="fr-FR" dirty="0"/>
                <a:t> : 0,709846 </a:t>
              </a:r>
              <a:r>
                <a:rPr lang="fr-FR" sz="1400" dirty="0"/>
                <a:t>-0,01 +0,02</a:t>
              </a:r>
            </a:p>
            <a:p>
              <a:r>
                <a:rPr lang="fr-FR" sz="1000" i="1" dirty="0"/>
                <a:t>Design Yves Bresson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FFBCF00-8C7A-48C1-9178-420942DBC156}"/>
              </a:ext>
            </a:extLst>
          </p:cNvPr>
          <p:cNvGrpSpPr/>
          <p:nvPr/>
        </p:nvGrpSpPr>
        <p:grpSpPr>
          <a:xfrm>
            <a:off x="7574925" y="2376234"/>
            <a:ext cx="4257965" cy="2039334"/>
            <a:chOff x="3357180" y="2328709"/>
            <a:chExt cx="5477639" cy="2200582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FA95A060-39F7-46C3-92B8-B58AA70AE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57180" y="2328709"/>
              <a:ext cx="5477639" cy="220058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DC257BF-28F7-4E04-A4F7-D37C894E9110}"/>
                </a:ext>
              </a:extLst>
            </p:cNvPr>
            <p:cNvSpPr/>
            <p:nvPr/>
          </p:nvSpPr>
          <p:spPr>
            <a:xfrm>
              <a:off x="3398108" y="4021563"/>
              <a:ext cx="4877788" cy="3985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 err="1"/>
                <a:t>Receiver</a:t>
              </a:r>
              <a:r>
                <a:rPr lang="fr-FR" dirty="0"/>
                <a:t> </a:t>
              </a:r>
              <a:r>
                <a:rPr lang="fr-FR" dirty="0" err="1"/>
                <a:t>Efficiency</a:t>
              </a:r>
              <a:r>
                <a:rPr lang="fr-FR" dirty="0"/>
                <a:t>: 0,651543 </a:t>
              </a:r>
              <a:r>
                <a:rPr lang="fr-FR" sz="1400" dirty="0"/>
                <a:t>-0,01 +0,05</a:t>
              </a: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7C62BAEF-74B2-4DBB-A08A-4D057B801838}"/>
              </a:ext>
            </a:extLst>
          </p:cNvPr>
          <p:cNvSpPr txBox="1"/>
          <p:nvPr/>
        </p:nvSpPr>
        <p:spPr>
          <a:xfrm>
            <a:off x="580606" y="241096"/>
            <a:ext cx="1501151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 err="1"/>
              <a:t>Fiber</a:t>
            </a:r>
            <a:r>
              <a:rPr lang="fr-FR" sz="1600" b="1" dirty="0"/>
              <a:t> Injection:</a:t>
            </a:r>
            <a:endParaRPr lang="fr-FR" sz="1200" b="1" dirty="0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74D0BB7-AE3F-405D-B51F-CD0F6310FDDB}"/>
              </a:ext>
            </a:extLst>
          </p:cNvPr>
          <p:cNvGrpSpPr/>
          <p:nvPr/>
        </p:nvGrpSpPr>
        <p:grpSpPr>
          <a:xfrm>
            <a:off x="561358" y="4500942"/>
            <a:ext cx="11271532" cy="1672615"/>
            <a:chOff x="0" y="2429691"/>
            <a:chExt cx="10914017" cy="1619562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49EEB1EF-9736-4C0D-9F62-63D4EDA888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7877" b="23966"/>
            <a:stretch/>
          </p:blipFill>
          <p:spPr>
            <a:xfrm>
              <a:off x="0" y="2429691"/>
              <a:ext cx="10914017" cy="1619562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F4C5973-3C69-479D-B761-D4321B635F5A}"/>
                </a:ext>
              </a:extLst>
            </p:cNvPr>
            <p:cNvSpPr/>
            <p:nvPr/>
          </p:nvSpPr>
          <p:spPr>
            <a:xfrm>
              <a:off x="2407638" y="3528324"/>
              <a:ext cx="6098740" cy="3576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 err="1"/>
                <a:t>Effect</a:t>
              </a:r>
              <a:r>
                <a:rPr lang="fr-FR" dirty="0"/>
                <a:t> of the 2 achromats: </a:t>
              </a:r>
              <a:r>
                <a:rPr lang="fr-FR" dirty="0" err="1"/>
                <a:t>Receiver</a:t>
              </a:r>
              <a:r>
                <a:rPr lang="fr-FR" dirty="0"/>
                <a:t> </a:t>
              </a:r>
              <a:r>
                <a:rPr lang="fr-FR" dirty="0" err="1"/>
                <a:t>Efficiency</a:t>
              </a:r>
              <a:r>
                <a:rPr lang="fr-FR" dirty="0"/>
                <a:t> : 0,700749 </a:t>
              </a:r>
              <a:r>
                <a:rPr lang="fr-FR" sz="1400" dirty="0"/>
                <a:t>-0,02 + 0,01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D7D73FA5-BF38-4A2C-A92E-2F09D91B5B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36" y="678228"/>
            <a:ext cx="2103728" cy="115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6099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5719</TotalTime>
  <Words>1114</Words>
  <Application>Microsoft Office PowerPoint</Application>
  <PresentationFormat>Grand écran</PresentationFormat>
  <Paragraphs>256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Comic Sans MS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Julien Dejonghe</dc:creator>
  <cp:lastModifiedBy>Julien Dejonghe</cp:lastModifiedBy>
  <cp:revision>264</cp:revision>
  <cp:lastPrinted>2020-03-30T07:53:16Z</cp:lastPrinted>
  <dcterms:created xsi:type="dcterms:W3CDTF">2019-10-29T13:20:46Z</dcterms:created>
  <dcterms:modified xsi:type="dcterms:W3CDTF">2020-07-23T13:17:03Z</dcterms:modified>
</cp:coreProperties>
</file>