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87" r:id="rId2"/>
    <p:sldId id="294" r:id="rId3"/>
    <p:sldId id="317" r:id="rId4"/>
    <p:sldId id="318" r:id="rId5"/>
    <p:sldId id="298" r:id="rId6"/>
    <p:sldId id="299" r:id="rId7"/>
    <p:sldId id="300" r:id="rId8"/>
    <p:sldId id="308" r:id="rId9"/>
    <p:sldId id="309" r:id="rId10"/>
    <p:sldId id="310" r:id="rId11"/>
    <p:sldId id="311" r:id="rId12"/>
    <p:sldId id="319" r:id="rId13"/>
    <p:sldId id="312" r:id="rId14"/>
    <p:sldId id="314" r:id="rId15"/>
    <p:sldId id="301" r:id="rId16"/>
    <p:sldId id="288" r:id="rId17"/>
    <p:sldId id="290" r:id="rId18"/>
    <p:sldId id="323" r:id="rId19"/>
    <p:sldId id="320" r:id="rId20"/>
    <p:sldId id="302" r:id="rId21"/>
    <p:sldId id="307" r:id="rId22"/>
    <p:sldId id="321" r:id="rId23"/>
    <p:sldId id="303" r:id="rId24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A304"/>
    <a:srgbClr val="FECE02"/>
    <a:srgbClr val="FFFF6D"/>
    <a:srgbClr val="FFFFCD"/>
    <a:srgbClr val="FF4343"/>
    <a:srgbClr val="FF0D0D"/>
    <a:srgbClr val="0088B8"/>
    <a:srgbClr val="FF9393"/>
    <a:srgbClr val="0094C8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2" autoAdjust="0"/>
    <p:restoredTop sz="94708"/>
  </p:normalViewPr>
  <p:slideViewPr>
    <p:cSldViewPr>
      <p:cViewPr varScale="1">
        <p:scale>
          <a:sx n="121" d="100"/>
          <a:sy n="121" d="100"/>
        </p:scale>
        <p:origin x="10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A2A1B6B-5D59-4A09-9560-338A15CAD974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9910855-1010-4BE8-A28A-C76F507F33C9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CF65156-A3A4-4CB9-928A-79FF238FA857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4A478A5-BC6E-4810-902E-409C261E5249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8A1F731B-531A-4B6D-BE2A-FB87BD924CBD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41CC5CD5-D8C2-403E-8AF5-DF964E0C7D46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17ACC54-9148-4F20-AC0C-1681C8FC9F4B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0B0582C4-73AB-48FC-982F-630C9C31AFD1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4A53F89A-5DF3-4345-A4A4-2968A8D2965F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E09C1DD-DC4F-47CA-8A87-EC9A4EC1970E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A63FF7-67F6-4A7D-8774-2BD74C2ECC0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7AD58D4-173B-4C16-BA9D-F109E1E3CBA4}" type="pres">
      <dgm:prSet presAssocID="{CFA63FF7-67F6-4A7D-8774-2BD74C2ECC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EE000EE-3FA6-426A-8081-59EF3FB5167B}" type="presOf" srcId="{CFA63FF7-67F6-4A7D-8774-2BD74C2ECC05}" destId="{C7AD58D4-173B-4C16-BA9D-F109E1E3CBA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0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-31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695325"/>
            <a:ext cx="4578350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8625" rIns="94009" bIns="48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125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34D221E6-A0CD-8147-84F4-AA44B3F615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3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38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3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457200"/>
            <a:ext cx="2114550" cy="56689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91250" cy="56689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8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42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69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0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75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34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28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01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678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38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noao-black_150dp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21" y="6441786"/>
            <a:ext cx="316202" cy="3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LogoLESIA-g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19" y="6443807"/>
            <a:ext cx="1175904" cy="3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2088191" y="27801"/>
            <a:ext cx="5071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CHARA 2017:</a:t>
            </a:r>
            <a:r>
              <a:rPr lang="en-US" sz="1200" b="1" baseline="0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Year 13 Science Review </a:t>
            </a:r>
            <a:r>
              <a:rPr lang="mr-IN" sz="1200" b="1" dirty="0" smtClean="0">
                <a:solidFill>
                  <a:schemeClr val="accent2"/>
                </a:solidFill>
                <a:latin typeface="Times New Roman" charset="0"/>
              </a:rPr>
              <a:t>–</a:t>
            </a: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 Adaptive Optics and Open Access</a:t>
            </a: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52400" y="762000"/>
            <a:ext cx="0" cy="594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52400" y="6705600"/>
            <a:ext cx="8572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7162800" y="152400"/>
            <a:ext cx="1828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8991600" y="152400"/>
            <a:ext cx="0" cy="655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6"/>
          <p:cNvSpPr>
            <a:spLocks noChangeShapeType="1"/>
          </p:cNvSpPr>
          <p:nvPr/>
        </p:nvSpPr>
        <p:spPr bwMode="auto">
          <a:xfrm>
            <a:off x="8686800" y="6705600"/>
            <a:ext cx="0" cy="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" name="Picture 17" descr="gsulogoc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36" y="6413500"/>
            <a:ext cx="1066800" cy="3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8" descr="logo UMich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23" y="6418118"/>
            <a:ext cx="408132" cy="4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9" descr="logo NSF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6451" r="21257" b="11290"/>
          <a:stretch>
            <a:fillRect/>
          </a:stretch>
        </p:blipFill>
        <p:spPr bwMode="auto">
          <a:xfrm>
            <a:off x="2347207" y="6427787"/>
            <a:ext cx="38792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1" descr="NExScIColorLogo_crop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23" y="6459106"/>
            <a:ext cx="617249" cy="34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Image 18" descr="logocaeu_4_400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23" y="6449435"/>
            <a:ext cx="1108219" cy="3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0" descr="susilogo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23" y="6400800"/>
            <a:ext cx="379846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914400" y="152400"/>
            <a:ext cx="116585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 userDrawn="1"/>
        </p:nvSpPr>
        <p:spPr bwMode="auto">
          <a:xfrm>
            <a:off x="8229600" y="670560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94" y="6496631"/>
            <a:ext cx="620406" cy="2851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6.xml"/><Relationship Id="rId7" Type="http://schemas.openxmlformats.org/officeDocument/2006/relationships/chart" Target="../charts/char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8.xml"/><Relationship Id="rId7" Type="http://schemas.openxmlformats.org/officeDocument/2006/relationships/chart" Target="../charts/char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9.xml"/><Relationship Id="rId7" Type="http://schemas.openxmlformats.org/officeDocument/2006/relationships/chart" Target="../charts/char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37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13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chart" Target="../charts/chart4.xml"/><Relationship Id="rId12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5.xml"/><Relationship Id="rId7" Type="http://schemas.openxmlformats.org/officeDocument/2006/relationships/chart" Target="../charts/char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76200" y="-19050"/>
            <a:ext cx="9220200" cy="69151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211545" y="212930"/>
            <a:ext cx="8780056" cy="664958"/>
          </a:xfrm>
          <a:prstGeom prst="rect">
            <a:avLst/>
          </a:prstGeom>
          <a:solidFill>
            <a:schemeClr val="bg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1599" y="5181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Anthony Meilland</a:t>
            </a:r>
          </a:p>
          <a:p>
            <a:pPr algn="ctr"/>
            <a:r>
              <a:rPr lang="fr-F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a</a:t>
            </a:r>
            <a:r>
              <a:rPr lang="fr-FR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nd the VEGA team</a:t>
            </a:r>
            <a:endParaRPr lang="en-GB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01599" y="6400800"/>
            <a:ext cx="8966201" cy="457200"/>
          </a:xfrm>
          <a:prstGeom prst="rect">
            <a:avLst/>
          </a:prstGeom>
          <a:solidFill>
            <a:schemeClr val="bg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adre 23"/>
          <p:cNvSpPr/>
          <p:nvPr/>
        </p:nvSpPr>
        <p:spPr bwMode="auto">
          <a:xfrm>
            <a:off x="-76200" y="-28576"/>
            <a:ext cx="9287691" cy="6915151"/>
          </a:xfrm>
          <a:prstGeom prst="frame">
            <a:avLst>
              <a:gd name="adj1" fmla="val 3936"/>
            </a:avLst>
          </a:prstGeom>
          <a:solidFill>
            <a:schemeClr val="bg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599" y="489929"/>
            <a:ext cx="8839200" cy="2362200"/>
          </a:xfrm>
        </p:spPr>
        <p:txBody>
          <a:bodyPr/>
          <a:lstStyle/>
          <a:p>
            <a:r>
              <a:rPr lang="fr-FR" sz="6000" b="1" dirty="0" smtClean="0">
                <a:ln w="222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VEGA</a:t>
            </a:r>
            <a:r>
              <a:rPr lang="fr-FR" sz="6000" b="1" dirty="0" smtClean="0">
                <a:ln w="22225">
                  <a:solidFill>
                    <a:schemeClr val="accent3">
                      <a:lumMod val="6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fr-FR" b="1" dirty="0" smtClean="0">
                <a:ln w="22225">
                  <a:solidFill>
                    <a:schemeClr val="accent3">
                      <a:lumMod val="6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fr-FR" b="1" dirty="0" smtClean="0">
                <a:ln w="22225">
                  <a:solidFill>
                    <a:schemeClr val="accent3">
                      <a:lumMod val="6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fr-FR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Recent</a:t>
            </a:r>
            <a:r>
              <a:rPr lang="fr-F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results</a:t>
            </a:r>
            <a:r>
              <a:rPr lang="fr-F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and </a:t>
            </a:r>
            <a:r>
              <a:rPr lang="fr-FR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ongoing</a:t>
            </a:r>
            <a:r>
              <a:rPr lang="fr-F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programs</a:t>
            </a:r>
            <a:endParaRPr lang="en-GB" sz="3200" b="1" dirty="0">
              <a:ln w="22225">
                <a:solidFill>
                  <a:schemeClr val="accent3">
                    <a:lumMod val="6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38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oao-black_150d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21" y="6441786"/>
            <a:ext cx="316202" cy="3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LESIA-g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19" y="6443807"/>
            <a:ext cx="1175904" cy="3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88191" y="27801"/>
            <a:ext cx="5071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CHARA 2017:</a:t>
            </a:r>
            <a:r>
              <a:rPr lang="en-US" sz="1200" b="1" baseline="0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Year 13 Science Review </a:t>
            </a:r>
            <a:r>
              <a:rPr lang="mr-IN" sz="1200" b="1" dirty="0" smtClean="0">
                <a:solidFill>
                  <a:schemeClr val="accent2"/>
                </a:solidFill>
                <a:latin typeface="Times New Roman" charset="0"/>
              </a:rPr>
              <a:t>–</a:t>
            </a: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 Adaptive Optics and Open Access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52400" y="762000"/>
            <a:ext cx="0" cy="594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52400" y="6705600"/>
            <a:ext cx="8572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7162800" y="152400"/>
            <a:ext cx="1828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8991600" y="152400"/>
            <a:ext cx="0" cy="655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686800" y="6705600"/>
            <a:ext cx="0" cy="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7" descr="gsulogo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36" y="6413500"/>
            <a:ext cx="1066800" cy="3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logo UMi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23" y="6418118"/>
            <a:ext cx="408132" cy="4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logo NS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6451" r="21257" b="11290"/>
          <a:stretch>
            <a:fillRect/>
          </a:stretch>
        </p:blipFill>
        <p:spPr bwMode="auto">
          <a:xfrm>
            <a:off x="2347207" y="6427787"/>
            <a:ext cx="38792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NExScIColorLogo_cr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23" y="6459106"/>
            <a:ext cx="617249" cy="34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8" descr="logocaeu_4_40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23" y="6449435"/>
            <a:ext cx="1108219" cy="3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susilogo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23" y="6400800"/>
            <a:ext cx="379846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914400" y="152400"/>
            <a:ext cx="116585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8229600" y="670560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94" y="6496631"/>
            <a:ext cx="620406" cy="2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Funmatental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star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124" name="Ellipse 123"/>
          <p:cNvSpPr/>
          <p:nvPr/>
        </p:nvSpPr>
        <p:spPr bwMode="auto">
          <a:xfrm>
            <a:off x="1332922" y="515118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17" y="1172021"/>
            <a:ext cx="5400599" cy="14594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ZoneTexte 76"/>
          <p:cNvSpPr txBox="1"/>
          <p:nvPr/>
        </p:nvSpPr>
        <p:spPr>
          <a:xfrm>
            <a:off x="195417" y="85919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publications in 2016 and already 2 for 2017…</a:t>
            </a:r>
            <a:endParaRPr lang="en-GB" dirty="0"/>
          </a:p>
        </p:txBody>
      </p:sp>
      <p:sp>
        <p:nvSpPr>
          <p:cNvPr id="79" name="Titre 1"/>
          <p:cNvSpPr txBox="1">
            <a:spLocks/>
          </p:cNvSpPr>
          <p:nvPr/>
        </p:nvSpPr>
        <p:spPr bwMode="auto">
          <a:xfrm>
            <a:off x="239818" y="170198"/>
            <a:ext cx="8610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en-US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 publications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727445" y="2673790"/>
            <a:ext cx="4535710" cy="3606767"/>
            <a:chOff x="727445" y="2673790"/>
            <a:chExt cx="4535710" cy="3606767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7445" y="2673790"/>
              <a:ext cx="4498311" cy="2112188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78"/>
            <a:stretch/>
          </p:blipFill>
          <p:spPr>
            <a:xfrm>
              <a:off x="808354" y="4673584"/>
              <a:ext cx="4454801" cy="1606973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5623539" y="2752778"/>
            <a:ext cx="32752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+mj-lt"/>
              </a:rPr>
              <a:t>Hierachical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systems</a:t>
            </a:r>
            <a:r>
              <a:rPr lang="fr-FR" dirty="0" smtClean="0">
                <a:latin typeface="+mj-lt"/>
              </a:rPr>
              <a:t> are </a:t>
            </a:r>
            <a:r>
              <a:rPr lang="fr-FR" dirty="0" err="1" smtClean="0">
                <a:latin typeface="+mj-lt"/>
              </a:rPr>
              <a:t>amazing</a:t>
            </a:r>
            <a:r>
              <a:rPr lang="fr-FR" dirty="0" smtClean="0">
                <a:latin typeface="+mj-lt"/>
              </a:rPr>
              <a:t> </a:t>
            </a:r>
          </a:p>
          <a:p>
            <a:r>
              <a:rPr lang="fr-FR" dirty="0" err="1" smtClean="0">
                <a:latin typeface="+mj-lt"/>
              </a:rPr>
              <a:t>Laboratories</a:t>
            </a:r>
            <a:r>
              <a:rPr lang="fr-FR" dirty="0" smtClean="0">
                <a:latin typeface="+mj-lt"/>
              </a:rPr>
              <a:t> for </a:t>
            </a:r>
            <a:r>
              <a:rPr lang="fr-FR" dirty="0" err="1" smtClean="0">
                <a:latin typeface="+mj-lt"/>
              </a:rPr>
              <a:t>stellar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physics</a:t>
            </a:r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dirty="0" err="1">
                <a:latin typeface="+mj-lt"/>
              </a:rPr>
              <a:t>Stellar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parameters</a:t>
            </a:r>
            <a:r>
              <a:rPr lang="fr-FR" dirty="0">
                <a:latin typeface="+mj-lt"/>
              </a:rPr>
              <a:t> of the </a:t>
            </a:r>
          </a:p>
          <a:p>
            <a:r>
              <a:rPr lang="fr-FR" dirty="0">
                <a:latin typeface="+mj-lt"/>
              </a:rPr>
              <a:t>4 components of the system</a:t>
            </a:r>
            <a:endParaRPr lang="en-GB" dirty="0">
              <a:latin typeface="+mj-lt"/>
            </a:endParaRPr>
          </a:p>
          <a:p>
            <a:endParaRPr lang="fr-FR" dirty="0">
              <a:latin typeface="+mj-lt"/>
            </a:endParaRPr>
          </a:p>
          <a:p>
            <a:r>
              <a:rPr lang="fr-FR" dirty="0" err="1" smtClean="0">
                <a:latin typeface="+mj-lt"/>
              </a:rPr>
              <a:t>Multi-technique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study</a:t>
            </a: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j-lt"/>
              </a:rPr>
              <a:t>Photomety</a:t>
            </a: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Spectroscopy</a:t>
            </a: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j-lt"/>
              </a:rPr>
              <a:t>Interferometry</a:t>
            </a: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j-lt"/>
              </a:rPr>
              <a:t>Astrometry</a:t>
            </a: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3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Funmatental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star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124" name="Ellipse 123"/>
          <p:cNvSpPr/>
          <p:nvPr/>
        </p:nvSpPr>
        <p:spPr bwMode="auto">
          <a:xfrm>
            <a:off x="1332922" y="515118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59" y="2328509"/>
            <a:ext cx="4418176" cy="35794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8333" b="75387"/>
          <a:stretch/>
        </p:blipFill>
        <p:spPr>
          <a:xfrm>
            <a:off x="4657904" y="2539458"/>
            <a:ext cx="4196188" cy="813342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168343" y="2695432"/>
            <a:ext cx="5298403" cy="1239497"/>
            <a:chOff x="1168343" y="2695432"/>
            <a:chExt cx="5298403" cy="1239497"/>
          </a:xfrm>
        </p:grpSpPr>
        <p:sp>
          <p:nvSpPr>
            <p:cNvPr id="4" name="Ellipse 3"/>
            <p:cNvSpPr/>
            <p:nvPr/>
          </p:nvSpPr>
          <p:spPr bwMode="auto">
            <a:xfrm>
              <a:off x="5332084" y="2695432"/>
              <a:ext cx="1134662" cy="693213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Ellipse 75"/>
            <p:cNvSpPr/>
            <p:nvPr/>
          </p:nvSpPr>
          <p:spPr bwMode="auto">
            <a:xfrm rot="1902920">
              <a:off x="1168343" y="3145807"/>
              <a:ext cx="1134662" cy="789122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Connecteur droit 5"/>
            <p:cNvCxnSpPr>
              <a:stCxn id="76" idx="0"/>
              <a:endCxn id="4" idx="2"/>
            </p:cNvCxnSpPr>
            <p:nvPr/>
          </p:nvCxnSpPr>
          <p:spPr bwMode="auto">
            <a:xfrm flipV="1">
              <a:off x="1943094" y="3042039"/>
              <a:ext cx="3388990" cy="162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ZoneTexte 6"/>
            <p:cNvSpPr txBox="1"/>
            <p:nvPr/>
          </p:nvSpPr>
          <p:spPr>
            <a:xfrm rot="21432786">
              <a:off x="2045948" y="2811857"/>
              <a:ext cx="2512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  <a:latin typeface="+mj-lt"/>
                </a:rPr>
                <a:t>Overresolved</a:t>
              </a:r>
              <a:r>
                <a:rPr lang="fr-FR" dirty="0" smtClean="0">
                  <a:solidFill>
                    <a:srgbClr val="FF0000"/>
                  </a:solidFill>
                  <a:latin typeface="+mj-lt"/>
                </a:rPr>
                <a:t> component</a:t>
              </a:r>
              <a:endParaRPr lang="en-GB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10"/>
          <a:srcRect b="3919"/>
          <a:stretch/>
        </p:blipFill>
        <p:spPr>
          <a:xfrm>
            <a:off x="629877" y="1217583"/>
            <a:ext cx="3949832" cy="11104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" name="ZoneTexte 81"/>
          <p:cNvSpPr txBox="1"/>
          <p:nvPr/>
        </p:nvSpPr>
        <p:spPr>
          <a:xfrm>
            <a:off x="195417" y="85919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publications in 2016 and already 2 for 2017…</a:t>
            </a:r>
            <a:endParaRPr lang="en-GB" dirty="0"/>
          </a:p>
        </p:txBody>
      </p:sp>
      <p:sp>
        <p:nvSpPr>
          <p:cNvPr id="84" name="Titre 1"/>
          <p:cNvSpPr txBox="1">
            <a:spLocks/>
          </p:cNvSpPr>
          <p:nvPr/>
        </p:nvSpPr>
        <p:spPr bwMode="auto">
          <a:xfrm>
            <a:off x="239818" y="170198"/>
            <a:ext cx="8610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en-US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 publications</a:t>
            </a:r>
          </a:p>
        </p:txBody>
      </p:sp>
    </p:spTree>
    <p:extLst>
      <p:ext uri="{BB962C8B-B14F-4D97-AF65-F5344CB8AC3E}">
        <p14:creationId xmlns:p14="http://schemas.microsoft.com/office/powerpoint/2010/main" val="40841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Funmatental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star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124" name="Ellipse 123"/>
          <p:cNvSpPr/>
          <p:nvPr/>
        </p:nvSpPr>
        <p:spPr bwMode="auto">
          <a:xfrm>
            <a:off x="1332922" y="515118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8"/>
          <a:srcRect b="3919"/>
          <a:stretch/>
        </p:blipFill>
        <p:spPr>
          <a:xfrm>
            <a:off x="629877" y="1217583"/>
            <a:ext cx="3949832" cy="11104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59" y="2328509"/>
            <a:ext cx="4418176" cy="35794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8333"/>
          <a:stretch/>
        </p:blipFill>
        <p:spPr>
          <a:xfrm>
            <a:off x="4657904" y="2539458"/>
            <a:ext cx="4196188" cy="330456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168343" y="2695432"/>
            <a:ext cx="5298403" cy="1239497"/>
            <a:chOff x="1168343" y="2695432"/>
            <a:chExt cx="5298403" cy="1239497"/>
          </a:xfrm>
        </p:grpSpPr>
        <p:sp>
          <p:nvSpPr>
            <p:cNvPr id="4" name="Ellipse 3"/>
            <p:cNvSpPr/>
            <p:nvPr/>
          </p:nvSpPr>
          <p:spPr bwMode="auto">
            <a:xfrm>
              <a:off x="5332084" y="2695432"/>
              <a:ext cx="1134662" cy="693213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Ellipse 75"/>
            <p:cNvSpPr/>
            <p:nvPr/>
          </p:nvSpPr>
          <p:spPr bwMode="auto">
            <a:xfrm rot="1902920">
              <a:off x="1168343" y="3145807"/>
              <a:ext cx="1134662" cy="789122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Connecteur droit 5"/>
            <p:cNvCxnSpPr>
              <a:stCxn id="76" idx="0"/>
              <a:endCxn id="4" idx="2"/>
            </p:cNvCxnSpPr>
            <p:nvPr/>
          </p:nvCxnSpPr>
          <p:spPr bwMode="auto">
            <a:xfrm flipV="1">
              <a:off x="1943094" y="3042039"/>
              <a:ext cx="3388990" cy="162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ZoneTexte 6"/>
            <p:cNvSpPr txBox="1"/>
            <p:nvPr/>
          </p:nvSpPr>
          <p:spPr>
            <a:xfrm rot="21432786">
              <a:off x="2045948" y="2811857"/>
              <a:ext cx="2512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  <a:latin typeface="+mj-lt"/>
                </a:rPr>
                <a:t>Overresolved</a:t>
              </a:r>
              <a:r>
                <a:rPr lang="fr-FR" dirty="0" smtClean="0">
                  <a:solidFill>
                    <a:srgbClr val="FF0000"/>
                  </a:solidFill>
                  <a:latin typeface="+mj-lt"/>
                </a:rPr>
                <a:t> component</a:t>
              </a:r>
              <a:endParaRPr lang="en-GB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79" name="ZoneTexte 78"/>
          <p:cNvSpPr txBox="1"/>
          <p:nvPr/>
        </p:nvSpPr>
        <p:spPr>
          <a:xfrm>
            <a:off x="195417" y="85919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publications in 2016 and already 2 for 2017…</a:t>
            </a:r>
            <a:endParaRPr lang="en-GB" dirty="0"/>
          </a:p>
        </p:txBody>
      </p:sp>
      <p:sp>
        <p:nvSpPr>
          <p:cNvPr id="82" name="Titre 1"/>
          <p:cNvSpPr txBox="1">
            <a:spLocks/>
          </p:cNvSpPr>
          <p:nvPr/>
        </p:nvSpPr>
        <p:spPr bwMode="auto">
          <a:xfrm>
            <a:off x="239818" y="170198"/>
            <a:ext cx="8610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en-US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 publications</a:t>
            </a:r>
          </a:p>
        </p:txBody>
      </p:sp>
    </p:spTree>
    <p:extLst>
      <p:ext uri="{BB962C8B-B14F-4D97-AF65-F5344CB8AC3E}">
        <p14:creationId xmlns:p14="http://schemas.microsoft.com/office/powerpoint/2010/main" val="15416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Funmatental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star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124" name="Ellipse 123"/>
          <p:cNvSpPr/>
          <p:nvPr/>
        </p:nvSpPr>
        <p:spPr bwMode="auto">
          <a:xfrm>
            <a:off x="1332922" y="515118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>
          <a:xfrm>
            <a:off x="403971" y="1471831"/>
            <a:ext cx="4951369" cy="7928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6" y="2525258"/>
            <a:ext cx="5315345" cy="38287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64" y="2330654"/>
            <a:ext cx="2996532" cy="2979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18120" y="5387320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θ=0.544±0.007mas</a:t>
            </a:r>
          </a:p>
          <a:p>
            <a:r>
              <a:rPr lang="en-US" dirty="0" smtClean="0">
                <a:latin typeface="+mj-lt"/>
              </a:rPr>
              <a:t>Flattening of 1.121±0.013</a:t>
            </a:r>
          </a:p>
          <a:p>
            <a:r>
              <a:rPr lang="en-US" dirty="0" smtClean="0">
                <a:latin typeface="+mj-lt"/>
              </a:rPr>
              <a:t>57% of Critical Velocity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95417" y="85919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publications in 2016 and already 2 for 2017…</a:t>
            </a:r>
            <a:endParaRPr lang="en-GB" dirty="0"/>
          </a:p>
        </p:txBody>
      </p:sp>
      <p:sp>
        <p:nvSpPr>
          <p:cNvPr id="77" name="Titre 1"/>
          <p:cNvSpPr txBox="1">
            <a:spLocks/>
          </p:cNvSpPr>
          <p:nvPr/>
        </p:nvSpPr>
        <p:spPr bwMode="auto">
          <a:xfrm>
            <a:off x="239818" y="170198"/>
            <a:ext cx="8610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en-US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 publications</a:t>
            </a:r>
          </a:p>
        </p:txBody>
      </p:sp>
    </p:spTree>
    <p:extLst>
      <p:ext uri="{BB962C8B-B14F-4D97-AF65-F5344CB8AC3E}">
        <p14:creationId xmlns:p14="http://schemas.microsoft.com/office/powerpoint/2010/main" val="37399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95417" y="85919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New publications in 2016 and already 2 for 2017…</a:t>
            </a:r>
            <a:endParaRPr lang="en-GB" dirty="0"/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Funmatental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star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124" name="Ellipse 123"/>
          <p:cNvSpPr/>
          <p:nvPr/>
        </p:nvSpPr>
        <p:spPr bwMode="auto">
          <a:xfrm>
            <a:off x="1332922" y="515118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0845" y="2756012"/>
            <a:ext cx="4890131" cy="7628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84" y="1806002"/>
            <a:ext cx="4875021" cy="6718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5170" y="3549320"/>
            <a:ext cx="3369824" cy="255064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480" y="2854515"/>
            <a:ext cx="2895305" cy="335269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03420" y="4029503"/>
            <a:ext cx="1972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latin typeface="+mj-lt"/>
              </a:rPr>
              <a:t>Circumstellar</a:t>
            </a:r>
            <a:r>
              <a:rPr lang="fr-FR" dirty="0" smtClean="0">
                <a:latin typeface="+mj-lt"/>
              </a:rPr>
              <a:t> </a:t>
            </a:r>
          </a:p>
          <a:p>
            <a:pPr algn="ctr"/>
            <a:r>
              <a:rPr lang="fr-FR" dirty="0" err="1" smtClean="0">
                <a:latin typeface="+mj-lt"/>
              </a:rPr>
              <a:t>Environment</a:t>
            </a:r>
            <a:r>
              <a:rPr lang="fr-FR" dirty="0" smtClean="0">
                <a:latin typeface="+mj-lt"/>
              </a:rPr>
              <a:t> in H</a:t>
            </a:r>
            <a:r>
              <a:rPr lang="el-GR" dirty="0" smtClean="0">
                <a:latin typeface="+mj-lt"/>
              </a:rPr>
              <a:t>α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 err="1" smtClean="0">
                <a:latin typeface="+mj-lt"/>
              </a:rPr>
              <a:t>Geometry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 err="1" smtClean="0">
                <a:latin typeface="+mj-lt"/>
              </a:rPr>
              <a:t>Kinematics</a:t>
            </a:r>
            <a:endParaRPr lang="en-GB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 rot="882307">
            <a:off x="5645935" y="2538831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NOAO 2015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itre 1"/>
          <p:cNvSpPr txBox="1">
            <a:spLocks/>
          </p:cNvSpPr>
          <p:nvPr/>
        </p:nvSpPr>
        <p:spPr bwMode="auto">
          <a:xfrm>
            <a:off x="239818" y="170198"/>
            <a:ext cx="8610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en-US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 publications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701008" y="6022273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+mj-lt"/>
              </a:rPr>
              <a:t>Disk  </a:t>
            </a:r>
            <a:r>
              <a:rPr lang="fr-FR" dirty="0" err="1" smtClean="0">
                <a:latin typeface="+mj-lt"/>
              </a:rPr>
              <a:t>wind</a:t>
            </a:r>
            <a:endParaRPr lang="en-GB" dirty="0">
              <a:latin typeface="+mj-lt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5534196" y="6035817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+mj-lt"/>
              </a:rPr>
              <a:t>Compact </a:t>
            </a:r>
            <a:r>
              <a:rPr lang="fr-FR" dirty="0" err="1" smtClean="0">
                <a:latin typeface="+mj-lt"/>
              </a:rPr>
              <a:t>Keplerian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disk</a:t>
            </a:r>
            <a:r>
              <a:rPr lang="fr-FR" dirty="0" smtClean="0">
                <a:latin typeface="+mj-lt"/>
              </a:rPr>
              <a:t> ?</a:t>
            </a:r>
            <a:endParaRPr lang="en-GB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3991" y="1295863"/>
            <a:ext cx="887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+mj-lt"/>
              </a:rPr>
              <a:t>VEGA and YSO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08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404606" y="1752600"/>
            <a:ext cx="6977394" cy="4572000"/>
          </a:xfrm>
          <a:prstGeom prst="ellipse">
            <a:avLst/>
          </a:prstGeom>
          <a:solidFill>
            <a:schemeClr val="bg1">
              <a:alpha val="7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50" dirty="0" err="1"/>
              <a:t>Fundamental</a:t>
            </a:r>
            <a:r>
              <a:rPr lang="fr-FR" sz="1050" dirty="0"/>
              <a:t> </a:t>
            </a:r>
            <a:r>
              <a:rPr lang="fr-FR" sz="1050" dirty="0" err="1"/>
              <a:t>parameters</a:t>
            </a:r>
            <a:r>
              <a:rPr lang="fr-FR" sz="1050" dirty="0"/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49" name="Ellipse 48"/>
          <p:cNvSpPr/>
          <p:nvPr/>
        </p:nvSpPr>
        <p:spPr bwMode="auto">
          <a:xfrm>
            <a:off x="785478" y="4171510"/>
            <a:ext cx="1245831" cy="472780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V59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γ Cas 4T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262709" y="3744901"/>
            <a:ext cx="1174209" cy="525404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Be Survey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7832160" y="3706827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V43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8194295" y="4245275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V67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7902756" y="4795543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V16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6929537" y="5093886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V50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6755112" y="3171277"/>
            <a:ext cx="644388" cy="39822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V01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5220719" y="1846436"/>
            <a:ext cx="1190484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V52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Cepheids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itre 1"/>
          <p:cNvSpPr>
            <a:spLocks noGrp="1"/>
          </p:cNvSpPr>
          <p:nvPr>
            <p:ph type="title"/>
          </p:nvPr>
        </p:nvSpPr>
        <p:spPr>
          <a:xfrm>
            <a:off x="239818" y="169819"/>
            <a:ext cx="8610600" cy="914400"/>
          </a:xfrm>
        </p:spPr>
        <p:txBody>
          <a:bodyPr/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2016 Observations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96680"/>
              </p:ext>
            </p:extLst>
          </p:nvPr>
        </p:nvGraphicFramePr>
        <p:xfrm>
          <a:off x="381001" y="1371600"/>
          <a:ext cx="8382001" cy="2764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613"/>
                <a:gridCol w="781189"/>
                <a:gridCol w="1166795"/>
                <a:gridCol w="690793"/>
                <a:gridCol w="931333"/>
                <a:gridCol w="931333"/>
                <a:gridCol w="543278"/>
                <a:gridCol w="1862667"/>
              </a:tblGrid>
              <a:tr h="2290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RUN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PI-</a:t>
                      </a:r>
                      <a:r>
                        <a:rPr lang="fr-FR" sz="1600" u="none" strike="noStrike" dirty="0" err="1">
                          <a:effectLst/>
                        </a:rPr>
                        <a:t>Run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Dates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Nights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 smtClean="0">
                          <a:effectLst/>
                        </a:rPr>
                        <a:t>Weather</a:t>
                      </a:r>
                      <a:endParaRPr lang="fr-FR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 issues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>
                          <a:effectLst/>
                        </a:rPr>
                        <a:t>Technical</a:t>
                      </a:r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</a:rPr>
                        <a:t>issues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Data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fr-F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</a:t>
                      </a:r>
                    </a:p>
                    <a:p>
                      <a:pPr algn="ctr" fontAlgn="b"/>
                      <a:r>
                        <a:rPr lang="fr-FR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measurements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REMOTE-1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Denis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25-29 May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i="1" u="none" strike="noStrike" dirty="0">
                          <a:effectLst/>
                        </a:rPr>
                        <a:t> </a:t>
                      </a:r>
                      <a:r>
                        <a:rPr lang="fr-FR" sz="1600" i="1" u="none" strike="noStrike" dirty="0" smtClean="0">
                          <a:effectLst/>
                        </a:rPr>
                        <a:t>10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REMOTE-2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Karine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8-17 </a:t>
                      </a:r>
                      <a:r>
                        <a:rPr lang="fr-FR" sz="1600" u="none" strike="noStrike" dirty="0" err="1">
                          <a:effectLst/>
                        </a:rPr>
                        <a:t>June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1,5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8,5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i="1" u="none" strike="noStrike" dirty="0">
                          <a:effectLst/>
                        </a:rPr>
                        <a:t> </a:t>
                      </a:r>
                      <a:r>
                        <a:rPr lang="fr-FR" sz="1600" i="1" u="none" strike="noStrike" dirty="0" smtClean="0">
                          <a:effectLst/>
                        </a:rPr>
                        <a:t>30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Mount Wilson 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Philippe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8-11 </a:t>
                      </a:r>
                      <a:r>
                        <a:rPr lang="fr-FR" sz="1600" u="none" strike="noStrike" dirty="0" err="1">
                          <a:effectLst/>
                        </a:rPr>
                        <a:t>Jul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i="1" u="none" strike="noStrike" dirty="0" smtClean="0">
                          <a:effectLst/>
                        </a:rPr>
                        <a:t>4n</a:t>
                      </a:r>
                      <a:r>
                        <a:rPr lang="fr-FR" sz="1600" i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i="1" u="none" strike="noStrike" dirty="0" smtClean="0">
                          <a:effectLst/>
                        </a:rPr>
                        <a:t>FRIEND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REMOTE-3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Nicolas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23-31 </a:t>
                      </a:r>
                      <a:r>
                        <a:rPr lang="fr-FR" sz="1600" u="none" strike="noStrike" dirty="0" err="1">
                          <a:effectLst/>
                        </a:rPr>
                        <a:t>Jul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i="1" u="none" strike="noStrike" dirty="0">
                          <a:effectLst/>
                        </a:rPr>
                        <a:t> </a:t>
                      </a:r>
                      <a:r>
                        <a:rPr lang="fr-FR" sz="1600" i="1" u="none" strike="noStrike" dirty="0" smtClean="0">
                          <a:effectLst/>
                        </a:rPr>
                        <a:t>52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REMOTE-4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Isabelle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19-25 </a:t>
                      </a:r>
                      <a:r>
                        <a:rPr lang="fr-FR" sz="1600" u="none" strike="noStrike" dirty="0" err="1">
                          <a:effectLst/>
                        </a:rPr>
                        <a:t>Aug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i="1" u="none" strike="noStrike" dirty="0">
                          <a:effectLst/>
                        </a:rPr>
                        <a:t> </a:t>
                      </a:r>
                      <a:r>
                        <a:rPr lang="fr-FR" sz="1600" i="1" u="none" strike="noStrike" dirty="0" smtClean="0">
                          <a:effectLst/>
                        </a:rPr>
                        <a:t>79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Mount Wilson II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Denis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20 Sep 1 </a:t>
                      </a:r>
                      <a:r>
                        <a:rPr lang="fr-FR" sz="1600" u="none" strike="noStrike" dirty="0" err="1">
                          <a:effectLst/>
                        </a:rPr>
                        <a:t>Oct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i="1" u="none" strike="noStrike" dirty="0" smtClean="0">
                          <a:effectLst/>
                        </a:rPr>
                        <a:t>50 +3.5n FRIEND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REMOTE-5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Denis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19-23 Nov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2,5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2,5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i="1" u="none" strike="noStrike" dirty="0">
                          <a:effectLst/>
                        </a:rPr>
                        <a:t> </a:t>
                      </a:r>
                      <a:r>
                        <a:rPr lang="fr-FR" sz="1600" i="1" u="none" strike="noStrike" dirty="0" smtClean="0">
                          <a:effectLst/>
                        </a:rPr>
                        <a:t>35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REMOTE-6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>
                          <a:effectLst/>
                        </a:rPr>
                        <a:t>Orlagh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10-13 </a:t>
                      </a:r>
                      <a:r>
                        <a:rPr lang="fr-FR" sz="1600" u="none" strike="noStrike" dirty="0" err="1">
                          <a:effectLst/>
                        </a:rPr>
                        <a:t>Dec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2,5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i="1" u="none" strike="noStrike" dirty="0">
                          <a:effectLst/>
                        </a:rPr>
                        <a:t> </a:t>
                      </a:r>
                      <a:r>
                        <a:rPr lang="fr-FR" sz="1600" i="1" u="none" strike="noStrike" dirty="0" smtClean="0">
                          <a:effectLst/>
                        </a:rPr>
                        <a:t>19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27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56</a:t>
                      </a:r>
                      <a:endParaRPr lang="fr-FR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15,5</a:t>
                      </a:r>
                      <a:endParaRPr lang="fr-FR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38,5</a:t>
                      </a:r>
                      <a:endParaRPr lang="fr-FR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6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 +7.5n FRIEND</a:t>
                      </a:r>
                      <a:endParaRPr lang="fr-FR" sz="1600" b="1" i="1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63703"/>
              </p:ext>
            </p:extLst>
          </p:nvPr>
        </p:nvGraphicFramePr>
        <p:xfrm>
          <a:off x="2895602" y="4800600"/>
          <a:ext cx="5867400" cy="975360"/>
        </p:xfrm>
        <a:graphic>
          <a:graphicData uri="http://schemas.openxmlformats.org/drawingml/2006/table">
            <a:tbl>
              <a:tblPr/>
              <a:tblGrid>
                <a:gridCol w="2133600"/>
                <a:gridCol w="933450"/>
                <a:gridCol w="933450"/>
                <a:gridCol w="933450"/>
                <a:gridCol w="933450"/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2013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latin typeface="Verdana"/>
                        </a:rPr>
                        <a:t>2016</a:t>
                      </a:r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Verdana"/>
                        </a:rPr>
                        <a:t># of </a:t>
                      </a:r>
                      <a:r>
                        <a:rPr lang="fr-FR" sz="1600" b="0" i="0" u="none" strike="noStrike" dirty="0" err="1">
                          <a:latin typeface="Verdana"/>
                        </a:rPr>
                        <a:t>Nights</a:t>
                      </a:r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latin typeface="Verdana"/>
                        </a:rPr>
                        <a:t>56</a:t>
                      </a:r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Verdana"/>
                        </a:rPr>
                        <a:t># of Bad </a:t>
                      </a:r>
                      <a:r>
                        <a:rPr lang="fr-FR" sz="1600" b="0" i="0" u="none" strike="noStrike" dirty="0" err="1">
                          <a:latin typeface="Verdana"/>
                        </a:rPr>
                        <a:t>Nights</a:t>
                      </a:r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latin typeface="Verdana"/>
                        </a:rPr>
                        <a:t>17,5</a:t>
                      </a:r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Verdana"/>
                        </a:rPr>
                        <a:t># of </a:t>
                      </a:r>
                      <a:r>
                        <a:rPr lang="fr-FR" sz="1600" b="0" i="0" u="none" strike="noStrike" dirty="0" err="1">
                          <a:latin typeface="Verdana"/>
                        </a:rPr>
                        <a:t>measurements</a:t>
                      </a:r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272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latin typeface="Verdana"/>
                        </a:rPr>
                        <a:t>286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latin typeface="Verdana"/>
                        </a:rPr>
                        <a:t>304+F</a:t>
                      </a:r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latin typeface="Verdana"/>
                        </a:rPr>
                        <a:t>275 +F</a:t>
                      </a:r>
                      <a:endParaRPr lang="fr-FR" sz="1600" b="0" i="0" u="none" strike="noStrike" dirty="0">
                        <a:latin typeface="Verdan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66701" y="152400"/>
            <a:ext cx="8610600" cy="914400"/>
          </a:xfrm>
        </p:spPr>
        <p:txBody>
          <a:bodyPr/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2016 Observations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81600" y="4256433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68% of good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nights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3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017" y="189607"/>
            <a:ext cx="8610600" cy="914400"/>
          </a:xfrm>
        </p:spPr>
        <p:txBody>
          <a:bodyPr/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2016 Observations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3"/>
          <a:stretch/>
        </p:blipFill>
        <p:spPr>
          <a:xfrm>
            <a:off x="246017" y="1397726"/>
            <a:ext cx="8669383" cy="49921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191000"/>
            <a:ext cx="6707106" cy="20081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27904" y="1600200"/>
            <a:ext cx="4768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CHARA/VEGA Control Room 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the GI2T building 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93322" y="3700139"/>
            <a:ext cx="5557932" cy="948061"/>
            <a:chOff x="493322" y="3700139"/>
            <a:chExt cx="5557932" cy="948061"/>
          </a:xfrm>
        </p:grpSpPr>
        <p:cxnSp>
          <p:nvCxnSpPr>
            <p:cNvPr id="7" name="Connecteur droit avec flèche 6"/>
            <p:cNvCxnSpPr/>
            <p:nvPr/>
          </p:nvCxnSpPr>
          <p:spPr bwMode="auto">
            <a:xfrm>
              <a:off x="2057400" y="4095597"/>
              <a:ext cx="304800" cy="552603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9" name="ZoneTexte 8"/>
            <p:cNvSpPr txBox="1"/>
            <p:nvPr/>
          </p:nvSpPr>
          <p:spPr>
            <a:xfrm>
              <a:off x="493322" y="3700139"/>
              <a:ext cx="5557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Fred Morand </a:t>
              </a:r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observing</a:t>
              </a:r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almost</a:t>
              </a:r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all </a:t>
              </a:r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remote</a:t>
              </a:r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nights</a:t>
              </a:r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in </a:t>
              </a:r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Calern</a:t>
              </a:r>
              <a:endPara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017" y="189607"/>
            <a:ext cx="8610600" cy="914400"/>
          </a:xfrm>
        </p:spPr>
        <p:txBody>
          <a:bodyPr/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fr-FR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technical</a:t>
            </a:r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news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6017" y="13716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ew </a:t>
            </a:r>
            <a:r>
              <a:rPr lang="en-US" dirty="0" smtClean="0">
                <a:latin typeface="+mj-lt"/>
              </a:rPr>
              <a:t>control room </a:t>
            </a:r>
            <a:r>
              <a:rPr lang="en-US" dirty="0" smtClean="0">
                <a:latin typeface="+mj-lt"/>
              </a:rPr>
              <a:t>in the </a:t>
            </a:r>
            <a:r>
              <a:rPr lang="en-US" dirty="0">
                <a:latin typeface="+mj-lt"/>
              </a:rPr>
              <a:t>Old “GI2T” </a:t>
            </a: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latin typeface="+mj-lt"/>
              </a:rPr>
              <a:t>now fully functional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New alignment procedure : M10 &amp; </a:t>
            </a:r>
            <a:r>
              <a:rPr lang="en-US" dirty="0" err="1" smtClean="0">
                <a:latin typeface="+mj-lt"/>
              </a:rPr>
              <a:t>Tiptilt</a:t>
            </a:r>
            <a:r>
              <a:rPr lang="en-US" dirty="0" smtClean="0">
                <a:latin typeface="+mj-lt"/>
              </a:rPr>
              <a:t> =&gt; Periscope &amp; M6</a:t>
            </a:r>
          </a:p>
          <a:p>
            <a:pPr lvl="1"/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Fully operational now : More reactive &amp; less « dangerous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Upgrade in the 4T mode  with CLIMB 3T + VEGA 2T tracking</a:t>
            </a:r>
          </a:p>
          <a:p>
            <a:r>
              <a:rPr lang="en-US" dirty="0" smtClean="0">
                <a:latin typeface="+mj-lt"/>
              </a:rPr>
              <a:t>	Tests on γ </a:t>
            </a:r>
            <a:r>
              <a:rPr lang="en-US" dirty="0" err="1" smtClean="0">
                <a:latin typeface="+mj-lt"/>
              </a:rPr>
              <a:t>Cas</a:t>
            </a:r>
            <a:r>
              <a:rPr lang="en-US" dirty="0" smtClean="0">
                <a:latin typeface="+mj-lt"/>
              </a:rPr>
              <a:t>  show that new procedure is more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 New tests on the low resolution mode (R=1700) using CLIMB as tracker</a:t>
            </a:r>
          </a:p>
          <a:p>
            <a:pPr lvl="2"/>
            <a:r>
              <a:rPr lang="en-US" dirty="0" smtClean="0">
                <a:latin typeface="+mj-lt"/>
              </a:rPr>
              <a:t>Data taken last week. To be reduced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Beginning of simplification of VEGA control software for integrated operation</a:t>
            </a:r>
          </a:p>
          <a:p>
            <a:pPr lvl="1"/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Still work to do until training session in Fall 2017… </a:t>
            </a:r>
          </a:p>
          <a:p>
            <a:pPr lvl="1"/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...but our computer Guru Jean-Michel is working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Quite a hard time with the upgrade to </a:t>
            </a:r>
            <a:r>
              <a:rPr lang="en-US" dirty="0" err="1" smtClean="0">
                <a:latin typeface="+mj-lt"/>
              </a:rPr>
              <a:t>xUbuntu</a:t>
            </a:r>
            <a:r>
              <a:rPr lang="en-US" dirty="0" smtClean="0">
                <a:latin typeface="+mj-lt"/>
              </a:rPr>
              <a:t> (Poor Jean-Michel)</a:t>
            </a:r>
          </a:p>
        </p:txBody>
      </p:sp>
    </p:spTree>
    <p:extLst>
      <p:ext uri="{BB962C8B-B14F-4D97-AF65-F5344CB8AC3E}">
        <p14:creationId xmlns:p14="http://schemas.microsoft.com/office/powerpoint/2010/main" val="33512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50" dirty="0" err="1"/>
              <a:t>Fundamental</a:t>
            </a:r>
            <a:r>
              <a:rPr lang="fr-FR" sz="1050" dirty="0"/>
              <a:t> </a:t>
            </a:r>
            <a:r>
              <a:rPr lang="fr-FR" sz="1050" dirty="0" err="1"/>
              <a:t>parameters</a:t>
            </a:r>
            <a:r>
              <a:rPr lang="fr-FR" sz="1050" dirty="0"/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53760" y="989202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5 </a:t>
            </a:r>
            <a:r>
              <a:rPr lang="fr-FR" sz="2000" dirty="0" err="1" smtClean="0">
                <a:latin typeface="+mj-lt"/>
              </a:rPr>
              <a:t>Runs</a:t>
            </a:r>
            <a:r>
              <a:rPr lang="fr-FR" sz="2000" dirty="0" smtClean="0">
                <a:latin typeface="+mj-lt"/>
              </a:rPr>
              <a:t> : March, April, Mai, </a:t>
            </a:r>
            <a:r>
              <a:rPr lang="fr-FR" sz="2000" dirty="0" err="1" smtClean="0">
                <a:latin typeface="+mj-lt"/>
              </a:rPr>
              <a:t>June</a:t>
            </a:r>
            <a:r>
              <a:rPr lang="fr-FR" sz="2000" dirty="0" smtClean="0">
                <a:latin typeface="+mj-lt"/>
              </a:rPr>
              <a:t>, and July</a:t>
            </a:r>
            <a:endParaRPr lang="en-GB" sz="2000" dirty="0">
              <a:latin typeface="+mj-lt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179796" y="4092573"/>
            <a:ext cx="1202540" cy="525404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Be Survey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1195572" y="4171170"/>
            <a:ext cx="798062" cy="525404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κ Dra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846515" y="3368021"/>
            <a:ext cx="1144694" cy="498959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HD62623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7832160" y="3706827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V43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8194295" y="4245275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V67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7902756" y="4795543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V16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6766381" y="3095252"/>
            <a:ext cx="1069934" cy="525977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Ligi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5250311" y="1924137"/>
            <a:ext cx="1060847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V52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Cepheids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6030815" y="5285976"/>
            <a:ext cx="609863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V65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1302838" y="4897686"/>
            <a:ext cx="1172784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Albrecht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726071" y="2802358"/>
            <a:ext cx="1568495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270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Jamialahmadi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1068897" y="2068941"/>
            <a:ext cx="2006045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Borges</a:t>
            </a:r>
            <a:r>
              <a:rPr kumimoji="0" lang="fr-FR" sz="105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Fernandes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6929537" y="5093886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V50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itre 1"/>
          <p:cNvSpPr>
            <a:spLocks noGrp="1"/>
          </p:cNvSpPr>
          <p:nvPr>
            <p:ph type="title"/>
          </p:nvPr>
        </p:nvSpPr>
        <p:spPr>
          <a:xfrm>
            <a:off x="354118" y="177142"/>
            <a:ext cx="8610600" cy="914400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2017A Programs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7" grpId="0" animBg="1"/>
      <p:bldP spid="41" grpId="0" animBg="1"/>
      <p:bldP spid="43" grpId="0" animBg="1"/>
      <p:bldP spid="47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3" grpId="0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126984" cy="539682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46017" y="152400"/>
            <a:ext cx="8610600" cy="914400"/>
          </a:xfrm>
        </p:spPr>
        <p:txBody>
          <a:bodyPr/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VEGA instrument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8175" y="3276600"/>
            <a:ext cx="50370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4-beams visible combiner  (3 in standard modes)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Self-Track, </a:t>
            </a:r>
            <a:r>
              <a:rPr lang="en-US" sz="1400" b="1" dirty="0" smtClean="0">
                <a:latin typeface="+mj-lt"/>
              </a:rPr>
              <a:t>CLIMB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MIRC(4T), or </a:t>
            </a:r>
            <a:r>
              <a:rPr lang="en-US" sz="1400" dirty="0" smtClean="0">
                <a:latin typeface="+mj-lt"/>
              </a:rPr>
              <a:t>self-track + CLIMB (4T)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Two cameras : Blue &amp;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Three spectral resolutions: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R3: R = 1700   </a:t>
            </a:r>
            <a:r>
              <a:rPr lang="en-US" sz="1400" dirty="0" smtClean="0">
                <a:latin typeface="+mj-lt"/>
                <a:sym typeface="Wingdings" panose="05000000000000000000" pitchFamily="2" charset="2"/>
              </a:rPr>
              <a:t></a:t>
            </a:r>
            <a:r>
              <a:rPr lang="en-US" sz="1400" dirty="0" smtClean="0">
                <a:latin typeface="+mj-lt"/>
              </a:rPr>
              <a:t>   </a:t>
            </a:r>
            <a:r>
              <a:rPr lang="en-US" sz="1400" dirty="0" err="1" smtClean="0">
                <a:latin typeface="+mj-lt"/>
              </a:rPr>
              <a:t>Δλ</a:t>
            </a:r>
            <a:r>
              <a:rPr lang="en-US" sz="1400" dirty="0" smtClean="0">
                <a:latin typeface="+mj-lt"/>
              </a:rPr>
              <a:t> = 150nm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j-lt"/>
              </a:rPr>
              <a:t>R2: R = 5000   </a:t>
            </a:r>
            <a:r>
              <a:rPr lang="en-US" sz="1400" b="1" dirty="0" smtClean="0">
                <a:latin typeface="+mj-lt"/>
                <a:sym typeface="Wingdings" panose="05000000000000000000" pitchFamily="2" charset="2"/>
              </a:rPr>
              <a:t>   </a:t>
            </a:r>
            <a:r>
              <a:rPr lang="en-US" sz="1400" b="1" dirty="0" err="1" smtClean="0">
                <a:latin typeface="+mj-lt"/>
              </a:rPr>
              <a:t>Δλ</a:t>
            </a:r>
            <a:r>
              <a:rPr lang="en-US" sz="1400" b="1" dirty="0" smtClean="0">
                <a:latin typeface="+mj-lt"/>
              </a:rPr>
              <a:t> = 45nm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R1: R = 30000 </a:t>
            </a:r>
            <a:r>
              <a:rPr lang="en-US" sz="1400" dirty="0" smtClean="0">
                <a:latin typeface="+mj-lt"/>
                <a:sym typeface="Wingdings" panose="05000000000000000000" pitchFamily="2" charset="2"/>
              </a:rPr>
              <a:t>   </a:t>
            </a:r>
            <a:r>
              <a:rPr lang="en-US" sz="1400" dirty="0" err="1" smtClean="0">
                <a:latin typeface="+mj-lt"/>
              </a:rPr>
              <a:t>Δλ</a:t>
            </a:r>
            <a:r>
              <a:rPr lang="en-US" sz="1400" dirty="0" smtClean="0">
                <a:latin typeface="+mj-lt"/>
              </a:rPr>
              <a:t> = 8nm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Tunable λ : 480-870nm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Two Standard modes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j-lt"/>
              </a:rPr>
              <a:t>R2_656 : R@656nm &amp; B@486nm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+mj-lt"/>
              </a:rPr>
              <a:t>R2_720 : R@720nm &amp; B@580nm</a:t>
            </a:r>
          </a:p>
        </p:txBody>
      </p:sp>
    </p:spTree>
    <p:extLst>
      <p:ext uri="{BB962C8B-B14F-4D97-AF65-F5344CB8AC3E}">
        <p14:creationId xmlns:p14="http://schemas.microsoft.com/office/powerpoint/2010/main" val="6131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826851" y="2802358"/>
            <a:ext cx="1467715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NOAO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Jamialahmadi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1068897" y="2068941"/>
            <a:ext cx="190083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NOAO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Borges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Fernandes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50" dirty="0" err="1"/>
              <a:t>Fundamental</a:t>
            </a:r>
            <a:r>
              <a:rPr lang="fr-FR" sz="1050" dirty="0"/>
              <a:t> </a:t>
            </a:r>
            <a:r>
              <a:rPr lang="fr-FR" sz="1050" dirty="0" err="1"/>
              <a:t>parameters</a:t>
            </a:r>
            <a:r>
              <a:rPr lang="fr-FR" sz="1050" dirty="0"/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53760" y="989202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5 </a:t>
            </a:r>
            <a:r>
              <a:rPr lang="fr-FR" sz="2000" dirty="0" err="1" smtClean="0">
                <a:latin typeface="+mj-lt"/>
              </a:rPr>
              <a:t>Runs</a:t>
            </a:r>
            <a:r>
              <a:rPr lang="fr-FR" sz="2000" dirty="0" smtClean="0">
                <a:latin typeface="+mj-lt"/>
              </a:rPr>
              <a:t> : March, April, Mai, </a:t>
            </a:r>
            <a:r>
              <a:rPr lang="fr-FR" sz="2000" dirty="0" err="1" smtClean="0">
                <a:latin typeface="+mj-lt"/>
              </a:rPr>
              <a:t>June</a:t>
            </a:r>
            <a:r>
              <a:rPr lang="fr-FR" sz="2000" dirty="0" smtClean="0">
                <a:latin typeface="+mj-lt"/>
              </a:rPr>
              <a:t>, and July</a:t>
            </a:r>
            <a:endParaRPr lang="en-GB" sz="2000" dirty="0">
              <a:latin typeface="+mj-lt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179796" y="4092573"/>
            <a:ext cx="1202540" cy="525404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Be Survey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1195572" y="4171170"/>
            <a:ext cx="798062" cy="525404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κ Dra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846515" y="3368021"/>
            <a:ext cx="1144694" cy="498959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HD62623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7832160" y="3706827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V43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8194295" y="4245275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V67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7902756" y="4795543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V16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6766381" y="3095252"/>
            <a:ext cx="1069934" cy="525977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Ligi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5250311" y="1924137"/>
            <a:ext cx="1060847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V52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Cepheids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6030815" y="5285976"/>
            <a:ext cx="609863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V65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1302838" y="4897686"/>
            <a:ext cx="1172784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Albrecht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6929537" y="5093886"/>
            <a:ext cx="59578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V50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 rot="20654768">
            <a:off x="1115975" y="3046305"/>
            <a:ext cx="966353" cy="276005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itre 1"/>
          <p:cNvSpPr>
            <a:spLocks noGrp="1"/>
          </p:cNvSpPr>
          <p:nvPr>
            <p:ph type="title"/>
          </p:nvPr>
        </p:nvSpPr>
        <p:spPr>
          <a:xfrm>
            <a:off x="354118" y="177142"/>
            <a:ext cx="8610600" cy="914400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2017A Programs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Ellipse 47"/>
          <p:cNvSpPr/>
          <p:nvPr/>
        </p:nvSpPr>
        <p:spPr bwMode="auto">
          <a:xfrm rot="16910155">
            <a:off x="3472905" y="799164"/>
            <a:ext cx="480978" cy="882525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 rot="18964436">
            <a:off x="7103350" y="2946166"/>
            <a:ext cx="480978" cy="882525"/>
          </a:xfrm>
          <a:prstGeom prst="ellipse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 rot="18964436">
            <a:off x="7901715" y="3513032"/>
            <a:ext cx="480978" cy="739378"/>
          </a:xfrm>
          <a:prstGeom prst="ellipse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 rot="18964436">
            <a:off x="8287017" y="4064182"/>
            <a:ext cx="480978" cy="739378"/>
          </a:xfrm>
          <a:prstGeom prst="ellipse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 rot="18964436">
            <a:off x="7024462" y="4876852"/>
            <a:ext cx="480978" cy="739378"/>
          </a:xfrm>
          <a:prstGeom prst="ellipse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2655" y="582056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Almost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Finished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964806" y="5606679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Promising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06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55" grpId="0" animBg="1"/>
      <p:bldP spid="58" grpId="0" animBg="1"/>
      <p:bldP spid="59" grpId="0" animBg="1"/>
      <p:bldP spid="62" grpId="0" animBg="1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38200" y="180761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Some highlights on…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2400" y="41326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The A[e] </a:t>
            </a:r>
            <a:r>
              <a:rPr lang="fr-F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supergiant</a:t>
            </a:r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HD62623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890319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+mj-lt"/>
              </a:rPr>
              <a:t>by Meilland &amp; </a:t>
            </a:r>
            <a:r>
              <a:rPr lang="fr-FR" sz="1600" dirty="0" err="1" smtClean="0">
                <a:latin typeface="+mj-lt"/>
              </a:rPr>
              <a:t>Millour</a:t>
            </a:r>
            <a:endParaRPr lang="en-GB" sz="1600" dirty="0">
              <a:latin typeface="+mj-lt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210657" y="3581400"/>
            <a:ext cx="4319067" cy="2373225"/>
            <a:chOff x="395797" y="1528068"/>
            <a:chExt cx="4319067" cy="2373225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97" y="1528068"/>
              <a:ext cx="4319067" cy="2289402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505174" y="1592969"/>
              <a:ext cx="217239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VLTI/MIDI </a:t>
              </a:r>
            </a:p>
            <a:p>
              <a:endParaRPr lang="fr-FR" sz="1700" dirty="0">
                <a:solidFill>
                  <a:schemeClr val="bg1"/>
                </a:solidFill>
                <a:latin typeface="+mj-lt"/>
              </a:endParaRPr>
            </a:p>
            <a:p>
              <a:endParaRPr lang="fr-FR" sz="1700" dirty="0" smtClean="0">
                <a:solidFill>
                  <a:schemeClr val="bg1"/>
                </a:solidFill>
                <a:latin typeface="+mj-lt"/>
              </a:endParaRPr>
            </a:p>
            <a:p>
              <a:endParaRPr lang="fr-FR" sz="1700" dirty="0" smtClean="0">
                <a:solidFill>
                  <a:schemeClr val="bg1"/>
                </a:solidFill>
                <a:latin typeface="+mj-lt"/>
              </a:endParaRPr>
            </a:p>
            <a:p>
              <a:endParaRPr lang="fr-FR" sz="1700" dirty="0" smtClean="0">
                <a:solidFill>
                  <a:schemeClr val="bg1"/>
                </a:solidFill>
                <a:latin typeface="+mj-lt"/>
              </a:endParaRPr>
            </a:p>
            <a:p>
              <a:endParaRPr lang="fr-FR" sz="17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MC3D + SIMECA </a:t>
              </a:r>
            </a:p>
            <a:p>
              <a:r>
                <a:rPr lang="fr-FR" dirty="0" err="1" smtClean="0">
                  <a:solidFill>
                    <a:schemeClr val="bg1"/>
                  </a:solidFill>
                  <a:latin typeface="+mj-lt"/>
                </a:rPr>
                <a:t>Keplerian</a:t>
              </a:r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+mj-lt"/>
                </a:rPr>
                <a:t>disk</a:t>
              </a:r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 model</a:t>
              </a:r>
              <a:endParaRPr lang="en-GB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297421" y="1660356"/>
              <a:ext cx="1175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+mj-lt"/>
                </a:rPr>
                <a:t>Meilland+ 2010</a:t>
              </a:r>
              <a:endParaRPr lang="en-GB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319451" y="3592621"/>
            <a:ext cx="4648200" cy="2371529"/>
            <a:chOff x="180975" y="4013495"/>
            <a:chExt cx="4648200" cy="237152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0" t="5370" r="54242" b="50000"/>
            <a:stretch/>
          </p:blipFill>
          <p:spPr>
            <a:xfrm>
              <a:off x="180975" y="4038600"/>
              <a:ext cx="2484117" cy="204580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" t="53637" r="54838" b="1733"/>
            <a:stretch/>
          </p:blipFill>
          <p:spPr>
            <a:xfrm>
              <a:off x="2466975" y="4013495"/>
              <a:ext cx="2362200" cy="2070909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533400" y="4076700"/>
              <a:ext cx="371845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VLTI/AMBER </a:t>
              </a:r>
            </a:p>
            <a:p>
              <a:endParaRPr lang="fr-FR" dirty="0">
                <a:solidFill>
                  <a:schemeClr val="bg1"/>
                </a:solidFill>
                <a:latin typeface="+mj-lt"/>
              </a:endParaRPr>
            </a:p>
            <a:p>
              <a:endParaRPr lang="fr-FR" dirty="0" smtClean="0">
                <a:solidFill>
                  <a:schemeClr val="bg1"/>
                </a:solidFill>
                <a:latin typeface="+mj-lt"/>
              </a:endParaRPr>
            </a:p>
            <a:p>
              <a:endParaRPr lang="fr-FR" dirty="0">
                <a:solidFill>
                  <a:schemeClr val="bg1"/>
                </a:solidFill>
                <a:latin typeface="+mj-lt"/>
              </a:endParaRPr>
            </a:p>
            <a:p>
              <a:endParaRPr lang="fr-FR" dirty="0" smtClean="0">
                <a:solidFill>
                  <a:schemeClr val="bg1"/>
                </a:solidFill>
                <a:latin typeface="+mj-lt"/>
              </a:endParaRPr>
            </a:p>
            <a:p>
              <a:endParaRPr lang="fr-FR" dirty="0">
                <a:solidFill>
                  <a:schemeClr val="bg1"/>
                </a:solidFill>
                <a:latin typeface="+mj-lt"/>
              </a:endParaRPr>
            </a:p>
            <a:p>
              <a:endParaRPr lang="fr-FR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fr-FR" dirty="0" smtClean="0">
                  <a:latin typeface="+mj-lt"/>
                </a:rPr>
                <a:t>     </a:t>
              </a:r>
              <a:r>
                <a:rPr lang="fr-FR" dirty="0" err="1" smtClean="0">
                  <a:latin typeface="+mj-lt"/>
                </a:rPr>
                <a:t>Spectrally</a:t>
              </a:r>
              <a:r>
                <a:rPr lang="fr-FR" dirty="0" smtClean="0">
                  <a:latin typeface="+mj-lt"/>
                </a:rPr>
                <a:t> </a:t>
              </a:r>
              <a:r>
                <a:rPr lang="fr-FR" dirty="0" err="1" smtClean="0">
                  <a:latin typeface="+mj-lt"/>
                </a:rPr>
                <a:t>resolved</a:t>
              </a:r>
              <a:r>
                <a:rPr lang="fr-FR" dirty="0" smtClean="0">
                  <a:latin typeface="+mj-lt"/>
                </a:rPr>
                <a:t> images in Br</a:t>
              </a:r>
              <a:r>
                <a:rPr lang="el-GR" dirty="0" smtClean="0">
                  <a:latin typeface="+mj-lt"/>
                </a:rPr>
                <a:t>γ</a:t>
              </a:r>
              <a:endParaRPr lang="fr-FR" dirty="0">
                <a:latin typeface="+mj-lt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10953" y="4113441"/>
              <a:ext cx="10830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bg1"/>
                  </a:solidFill>
                  <a:latin typeface="+mj-lt"/>
                </a:rPr>
                <a:t>Millour</a:t>
              </a:r>
              <a:r>
                <a:rPr lang="fr-FR" sz="1200" dirty="0" smtClean="0">
                  <a:solidFill>
                    <a:schemeClr val="bg1"/>
                  </a:solidFill>
                  <a:latin typeface="+mj-lt"/>
                </a:rPr>
                <a:t>+ 2011</a:t>
              </a:r>
              <a:endParaRPr lang="en-GB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80999" y="1442429"/>
            <a:ext cx="8763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+mj-lt"/>
              </a:rPr>
              <a:t>Supergiant</a:t>
            </a:r>
            <a:r>
              <a:rPr lang="fr-FR" sz="1600" dirty="0">
                <a:latin typeface="+mj-lt"/>
              </a:rPr>
              <a:t> : A4Iab (about 65Ro</a:t>
            </a:r>
            <a:r>
              <a:rPr lang="fr-FR" sz="1600" dirty="0" smtClean="0">
                <a:latin typeface="+mj-lt"/>
              </a:rPr>
              <a:t>)</a:t>
            </a:r>
          </a:p>
          <a:p>
            <a:endParaRPr lang="fr-FR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In </a:t>
            </a:r>
            <a:r>
              <a:rPr lang="fr-FR" sz="1600" dirty="0" err="1">
                <a:latin typeface="+mj-lt"/>
              </a:rPr>
              <a:t>fast</a:t>
            </a:r>
            <a:r>
              <a:rPr lang="fr-FR" sz="1600" dirty="0">
                <a:latin typeface="+mj-lt"/>
              </a:rPr>
              <a:t> rotation : </a:t>
            </a:r>
            <a:r>
              <a:rPr lang="fr-FR" sz="1600" dirty="0" err="1">
                <a:latin typeface="+mj-lt"/>
              </a:rPr>
              <a:t>vsini</a:t>
            </a:r>
            <a:r>
              <a:rPr lang="fr-FR" sz="1600" dirty="0">
                <a:latin typeface="+mj-lt"/>
              </a:rPr>
              <a:t>=68km/s  (about 50% </a:t>
            </a:r>
            <a:r>
              <a:rPr lang="fr-FR" sz="1600" dirty="0" err="1">
                <a:latin typeface="+mj-lt"/>
              </a:rPr>
              <a:t>Vc</a:t>
            </a:r>
            <a:r>
              <a:rPr lang="fr-FR" sz="160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Show the B[e] </a:t>
            </a:r>
            <a:r>
              <a:rPr lang="fr-FR" sz="1600" dirty="0" err="1">
                <a:latin typeface="+mn-lt"/>
              </a:rPr>
              <a:t>phenomenon</a:t>
            </a:r>
            <a:r>
              <a:rPr lang="fr-FR" sz="1600" dirty="0">
                <a:latin typeface="+mn-lt"/>
              </a:rPr>
              <a:t> : </a:t>
            </a:r>
            <a:r>
              <a:rPr lang="fr-FR" sz="1600" dirty="0" err="1">
                <a:latin typeface="+mn-lt"/>
              </a:rPr>
              <a:t>Strong</a:t>
            </a:r>
            <a:r>
              <a:rPr lang="fr-FR" sz="1600" dirty="0">
                <a:latin typeface="+mn-lt"/>
              </a:rPr>
              <a:t> IR </a:t>
            </a:r>
            <a:r>
              <a:rPr lang="fr-FR" sz="1600" dirty="0" err="1">
                <a:latin typeface="+mn-lt"/>
              </a:rPr>
              <a:t>exces</a:t>
            </a:r>
            <a:r>
              <a:rPr lang="fr-FR" sz="1600" dirty="0">
                <a:latin typeface="+mn-lt"/>
              </a:rPr>
              <a:t> (</a:t>
            </a:r>
            <a:r>
              <a:rPr lang="fr-FR" sz="1600" dirty="0" err="1">
                <a:latin typeface="+mn-lt"/>
              </a:rPr>
              <a:t>dust</a:t>
            </a:r>
            <a:r>
              <a:rPr lang="fr-FR" sz="1600" dirty="0">
                <a:latin typeface="+mn-lt"/>
              </a:rPr>
              <a:t>) + </a:t>
            </a:r>
            <a:r>
              <a:rPr lang="fr-FR" sz="1600" dirty="0" err="1">
                <a:latin typeface="+mn-lt"/>
              </a:rPr>
              <a:t>permited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lines</a:t>
            </a:r>
            <a:r>
              <a:rPr lang="fr-FR" sz="1600" dirty="0">
                <a:latin typeface="+mn-lt"/>
              </a:rPr>
              <a:t> + </a:t>
            </a:r>
            <a:r>
              <a:rPr lang="fr-FR" sz="1600" dirty="0" err="1">
                <a:latin typeface="+mn-lt"/>
              </a:rPr>
              <a:t>forbidden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lines</a:t>
            </a:r>
            <a:endParaRPr lang="fr-FR" sz="1600" dirty="0">
              <a:latin typeface="+mn-lt"/>
            </a:endParaRPr>
          </a:p>
          <a:p>
            <a:endParaRPr lang="fr-FR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+mn-lt"/>
              </a:rPr>
              <a:t>Binary</a:t>
            </a:r>
            <a:r>
              <a:rPr lang="fr-FR" sz="1600" dirty="0">
                <a:latin typeface="+mn-lt"/>
              </a:rPr>
              <a:t> system </a:t>
            </a:r>
            <a:r>
              <a:rPr lang="fr-FR" sz="1600" dirty="0" err="1">
                <a:latin typeface="+mn-lt"/>
              </a:rPr>
              <a:t>strongly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suspected</a:t>
            </a:r>
            <a:r>
              <a:rPr lang="fr-FR" sz="1600" dirty="0">
                <a:latin typeface="+mn-lt"/>
              </a:rPr>
              <a:t> (</a:t>
            </a:r>
            <a:r>
              <a:rPr lang="fr-FR" sz="1600" dirty="0" err="1">
                <a:latin typeface="+mn-lt"/>
              </a:rPr>
              <a:t>Plets</a:t>
            </a:r>
            <a:r>
              <a:rPr lang="fr-FR" sz="1600" dirty="0">
                <a:latin typeface="+mn-lt"/>
              </a:rPr>
              <a:t>+ 1995)</a:t>
            </a:r>
          </a:p>
          <a:p>
            <a:endParaRPr lang="fr-FR" sz="1600" dirty="0">
              <a:latin typeface="+mj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748879" y="3498798"/>
            <a:ext cx="4537548" cy="2117421"/>
            <a:chOff x="1748879" y="3498798"/>
            <a:chExt cx="4537548" cy="2117421"/>
          </a:xfrm>
        </p:grpSpPr>
        <p:sp>
          <p:nvSpPr>
            <p:cNvPr id="6" name="Ellipse 5"/>
            <p:cNvSpPr/>
            <p:nvPr/>
          </p:nvSpPr>
          <p:spPr bwMode="auto">
            <a:xfrm>
              <a:off x="1748879" y="4343400"/>
              <a:ext cx="1219200" cy="685800"/>
            </a:xfrm>
            <a:prstGeom prst="ellipse">
              <a:avLst/>
            </a:prstGeom>
            <a:noFill/>
            <a:ln w="47625" cap="flat" cmpd="thinThick" algn="ctr">
              <a:solidFill>
                <a:srgbClr val="FF0000">
                  <a:alpha val="5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Connecteur droit 7"/>
            <p:cNvCxnSpPr>
              <a:stCxn id="6" idx="6"/>
            </p:cNvCxnSpPr>
            <p:nvPr/>
          </p:nvCxnSpPr>
          <p:spPr bwMode="auto">
            <a:xfrm flipV="1">
              <a:off x="2968079" y="4495800"/>
              <a:ext cx="1741705" cy="19050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FF000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8" name="Ellipse 17"/>
            <p:cNvSpPr/>
            <p:nvPr/>
          </p:nvSpPr>
          <p:spPr bwMode="auto">
            <a:xfrm rot="16994215">
              <a:off x="4457518" y="3787310"/>
              <a:ext cx="2117421" cy="1540397"/>
            </a:xfrm>
            <a:prstGeom prst="ellipse">
              <a:avLst/>
            </a:prstGeom>
            <a:noFill/>
            <a:ln w="47625" cap="flat" cmpd="sng" algn="ctr">
              <a:solidFill>
                <a:srgbClr val="FF0000">
                  <a:alpha val="5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1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6"/>
          <a:stretch/>
        </p:blipFill>
        <p:spPr>
          <a:xfrm>
            <a:off x="5847431" y="3758544"/>
            <a:ext cx="2765214" cy="2678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890319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+mj-lt"/>
              </a:rPr>
              <a:t>by Meilland &amp; </a:t>
            </a:r>
            <a:r>
              <a:rPr lang="fr-FR" sz="1600" dirty="0" err="1" smtClean="0">
                <a:latin typeface="+mj-lt"/>
              </a:rPr>
              <a:t>Millour</a:t>
            </a:r>
            <a:endParaRPr lang="en-GB" sz="1600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09948" y="1299953"/>
            <a:ext cx="25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CHARA/VEGA program </a:t>
            </a:r>
            <a:endParaRPr lang="en-GB" dirty="0">
              <a:latin typeface="+mj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27797" y="1724226"/>
            <a:ext cx="378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Diameter in continuum (D=0.8mas)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Possible flattening in continuum </a:t>
            </a:r>
            <a:endParaRPr lang="en-US" sz="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Rotation law in gaseous disk :</a:t>
            </a:r>
          </a:p>
          <a:p>
            <a:pPr lvl="1"/>
            <a:r>
              <a:rPr lang="en-US" dirty="0" smtClean="0">
                <a:latin typeface="+mj-lt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Hα, Na, [OI] +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</a:rPr>
              <a:t>Brγ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from AMBER)</a:t>
            </a:r>
            <a:endParaRPr lang="en-US" dirty="0" smtClean="0">
              <a:latin typeface="+mj-lt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032487" y="1224479"/>
            <a:ext cx="3811983" cy="2404384"/>
            <a:chOff x="5032487" y="1224479"/>
            <a:chExt cx="3811983" cy="240438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481" y="1295826"/>
              <a:ext cx="1604989" cy="226169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7" b="6994"/>
            <a:stretch/>
          </p:blipFill>
          <p:spPr>
            <a:xfrm>
              <a:off x="5032487" y="1224479"/>
              <a:ext cx="2197551" cy="240438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540308" y="1433710"/>
              <a:ext cx="484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+mj-lt"/>
                </a:rPr>
                <a:t>H</a:t>
              </a:r>
              <a:r>
                <a:rPr lang="el-GR" dirty="0">
                  <a:latin typeface="+mj-lt"/>
                </a:rPr>
                <a:t>α</a:t>
              </a:r>
              <a:endParaRPr lang="en-GB" dirty="0"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53400" y="1460828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+mj-lt"/>
                </a:rPr>
                <a:t>[OI]</a:t>
              </a:r>
              <a:endParaRPr lang="en-GB" dirty="0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70245" y="2889734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+mj-lt"/>
                </a:rPr>
                <a:t>Na</a:t>
              </a:r>
              <a:endParaRPr lang="en-GB" dirty="0">
                <a:latin typeface="+mj-lt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838200" y="180761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Some</a:t>
            </a:r>
            <a:r>
              <a:rPr lang="fr-F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fr-FR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highlights</a:t>
            </a:r>
            <a:r>
              <a:rPr lang="fr-F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on…</a:t>
            </a:r>
            <a:endParaRPr lang="en-GB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2400" y="41326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The A[e] </a:t>
            </a:r>
            <a:r>
              <a:rPr lang="fr-F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supergiant</a:t>
            </a:r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HD62623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0526" y="3001732"/>
            <a:ext cx="4739814" cy="939365"/>
            <a:chOff x="260526" y="3001732"/>
            <a:chExt cx="4739814" cy="939365"/>
          </a:xfrm>
        </p:grpSpPr>
        <p:sp>
          <p:nvSpPr>
            <p:cNvPr id="39" name="Ellipse 38"/>
            <p:cNvSpPr/>
            <p:nvPr/>
          </p:nvSpPr>
          <p:spPr>
            <a:xfrm>
              <a:off x="1150264" y="3311785"/>
              <a:ext cx="3651460" cy="624469"/>
            </a:xfrm>
            <a:prstGeom prst="ellipse">
              <a:avLst/>
            </a:prstGeom>
            <a:solidFill>
              <a:srgbClr val="FFF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08633" y="3316628"/>
              <a:ext cx="768538" cy="6244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077170" y="3364019"/>
              <a:ext cx="2787805" cy="529683"/>
            </a:xfrm>
            <a:prstGeom prst="ellipse">
              <a:avLst/>
            </a:prstGeom>
            <a:solidFill>
              <a:srgbClr val="FEC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077170" y="3411413"/>
              <a:ext cx="1761893" cy="434897"/>
            </a:xfrm>
            <a:prstGeom prst="ellipse">
              <a:avLst/>
            </a:prstGeom>
            <a:solidFill>
              <a:srgbClr val="FCA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c 24"/>
            <p:cNvSpPr/>
            <p:nvPr/>
          </p:nvSpPr>
          <p:spPr>
            <a:xfrm rot="16793021" flipH="1">
              <a:off x="508880" y="3170829"/>
              <a:ext cx="392254" cy="888962"/>
            </a:xfrm>
            <a:prstGeom prst="arc">
              <a:avLst>
                <a:gd name="adj1" fmla="val 16244439"/>
                <a:gd name="adj2" fmla="val 493025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 rot="16793021" flipH="1">
              <a:off x="1973575" y="3092867"/>
              <a:ext cx="401269" cy="798910"/>
            </a:xfrm>
            <a:prstGeom prst="arc">
              <a:avLst>
                <a:gd name="adj1" fmla="val 21392081"/>
                <a:gd name="adj2" fmla="val 6255596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c 26"/>
            <p:cNvSpPr/>
            <p:nvPr/>
          </p:nvSpPr>
          <p:spPr>
            <a:xfrm rot="16793021" flipH="1">
              <a:off x="3060943" y="3092866"/>
              <a:ext cx="401269" cy="798910"/>
            </a:xfrm>
            <a:prstGeom prst="arc">
              <a:avLst>
                <a:gd name="adj1" fmla="val 21392081"/>
                <a:gd name="adj2" fmla="val 6255596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995020" y="3110393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</a:t>
              </a:r>
              <a:r>
                <a:rPr lang="fr-FR" baseline="-25000" dirty="0" smtClean="0"/>
                <a:t>1</a:t>
              </a:r>
              <a:r>
                <a:rPr lang="fr-FR" dirty="0" smtClean="0"/>
                <a:t> V</a:t>
              </a:r>
              <a:r>
                <a:rPr lang="fr-FR" baseline="-25000" dirty="0" smtClean="0"/>
                <a:t>1</a:t>
              </a:r>
              <a:endParaRPr lang="en-GB" baseline="-250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424138" y="3001732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</a:t>
              </a:r>
              <a:r>
                <a:rPr lang="fr-FR" baseline="-25000" dirty="0" smtClean="0"/>
                <a:t>2</a:t>
              </a:r>
              <a:r>
                <a:rPr lang="fr-FR" dirty="0" smtClean="0"/>
                <a:t> V</a:t>
              </a:r>
              <a:r>
                <a:rPr lang="fr-FR" baseline="-25000" dirty="0" smtClean="0"/>
                <a:t>2</a:t>
              </a:r>
              <a:endParaRPr lang="en-GB" baseline="-250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49393" y="3109963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</a:t>
              </a:r>
              <a:r>
                <a:rPr lang="fr-FR" baseline="-25000" dirty="0" smtClean="0">
                  <a:sym typeface="Wingdings" panose="05000000000000000000" pitchFamily="2" charset="2"/>
                </a:rPr>
                <a:t></a:t>
              </a:r>
              <a:r>
                <a:rPr lang="fr-FR" dirty="0" smtClean="0"/>
                <a:t> V</a:t>
              </a:r>
              <a:r>
                <a:rPr lang="fr-FR" baseline="-25000" dirty="0" smtClean="0">
                  <a:sym typeface="Wingdings" panose="05000000000000000000" pitchFamily="2" charset="2"/>
                </a:rPr>
                <a:t>  </a:t>
              </a:r>
              <a:endParaRPr lang="en-GB" baseline="-25000" dirty="0"/>
            </a:p>
          </p:txBody>
        </p:sp>
        <p:sp>
          <p:nvSpPr>
            <p:cNvPr id="40" name="Arc 39"/>
            <p:cNvSpPr/>
            <p:nvPr/>
          </p:nvSpPr>
          <p:spPr>
            <a:xfrm rot="16793021" flipH="1">
              <a:off x="3916955" y="3121875"/>
              <a:ext cx="401269" cy="798910"/>
            </a:xfrm>
            <a:prstGeom prst="arc">
              <a:avLst>
                <a:gd name="adj1" fmla="val 21392081"/>
                <a:gd name="adj2" fmla="val 6255596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261035" y="3079206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</a:t>
              </a:r>
              <a:r>
                <a:rPr lang="fr-FR" baseline="-25000" dirty="0"/>
                <a:t>3</a:t>
              </a:r>
              <a:r>
                <a:rPr lang="fr-FR" dirty="0" smtClean="0"/>
                <a:t> V</a:t>
              </a:r>
              <a:r>
                <a:rPr lang="fr-FR" baseline="-25000" dirty="0" smtClean="0"/>
                <a:t>3</a:t>
              </a:r>
              <a:endParaRPr lang="en-GB" baseline="-25000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408097" y="4386117"/>
            <a:ext cx="4934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Bright </a:t>
            </a:r>
            <a:r>
              <a:rPr lang="fr-FR" dirty="0" err="1" smtClean="0">
                <a:latin typeface="+mj-lt"/>
              </a:rPr>
              <a:t>target</a:t>
            </a:r>
            <a:r>
              <a:rPr lang="fr-FR" dirty="0" smtClean="0"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for VEGA 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</a:t>
            </a:r>
            <a:r>
              <a:rPr lang="fr-FR" dirty="0" err="1" smtClean="0">
                <a:latin typeface="+mj-lt"/>
              </a:rPr>
              <a:t>mR</a:t>
            </a:r>
            <a:r>
              <a:rPr lang="fr-FR" dirty="0" smtClean="0">
                <a:latin typeface="+mj-lt"/>
              </a:rPr>
              <a:t>=3.8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For CLIMB 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 </a:t>
            </a:r>
            <a:r>
              <a:rPr lang="fr-FR" dirty="0" err="1" smtClean="0">
                <a:latin typeface="+mj-lt"/>
                <a:sym typeface="Wingdings" panose="05000000000000000000" pitchFamily="2" charset="2"/>
              </a:rPr>
              <a:t>mK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=2.3</a:t>
            </a:r>
            <a:endParaRPr lang="fr-FR" dirty="0">
              <a:latin typeface="+mj-lt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  <a:sym typeface="Wingdings" panose="05000000000000000000" pitchFamily="2" charset="2"/>
              </a:rPr>
              <a:t>But </a:t>
            </a:r>
            <a:r>
              <a:rPr lang="fr-FR" dirty="0" err="1" smtClean="0">
                <a:latin typeface="+mj-lt"/>
                <a:sym typeface="Wingdings" panose="05000000000000000000" pitchFamily="2" charset="2"/>
              </a:rPr>
              <a:t>it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+mj-lt"/>
                <a:sym typeface="Wingdings" panose="05000000000000000000" pitchFamily="2" charset="2"/>
              </a:rPr>
              <a:t>very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+mj-lt"/>
                <a:sym typeface="Wingdings" panose="05000000000000000000" pitchFamily="2" charset="2"/>
              </a:rPr>
              <a:t>very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+mj-lt"/>
                <a:sym typeface="Wingdings" panose="05000000000000000000" pitchFamily="2" charset="2"/>
              </a:rPr>
              <a:t>south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 (</a:t>
            </a:r>
            <a:r>
              <a:rPr lang="el-GR" dirty="0" smtClean="0">
                <a:latin typeface="+mj-lt"/>
                <a:sym typeface="Wingdings" panose="05000000000000000000" pitchFamily="2" charset="2"/>
              </a:rPr>
              <a:t>δ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=-29)  max Alt=27°</a:t>
            </a:r>
          </a:p>
          <a:p>
            <a:endParaRPr lang="fr-FR" dirty="0" smtClean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10185" y="3516747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+mj-lt"/>
              </a:rPr>
              <a:t>From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Plets</a:t>
            </a:r>
            <a:r>
              <a:rPr lang="fr-FR" sz="1600" dirty="0" smtClean="0">
                <a:latin typeface="+mj-lt"/>
              </a:rPr>
              <a:t>+ 1995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8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2849555" cy="2849555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152400" y="5334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Thanks</a:t>
            </a:r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!</a:t>
            </a:r>
          </a:p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VEGA@CHARA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10 </a:t>
            </a:r>
            <a:r>
              <a:rPr lang="fr-F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Year</a:t>
            </a:r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fr-F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Anniversary</a:t>
            </a:r>
            <a:endParaRPr lang="fr-FR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2007-2017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1000" y="2257425"/>
            <a:ext cx="52958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These years have been a great adventure for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We have add a wonderful series of papers together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We are still enthusiastic about this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We want to take it further with FRIEND and SPICA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We hope you feel the same…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That sounds like a happy wedding!</a:t>
            </a:r>
            <a:endParaRPr lang="en-US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2875" y="57912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...more things about our present and future together in Denis &amp; Marc-Antoine talks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64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31717" y="77878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Two types of data reduction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38843" y="1342228"/>
          <a:ext cx="8153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50"/>
                <a:gridCol w="2667000"/>
                <a:gridCol w="2800350"/>
              </a:tblGrid>
              <a:tr h="30357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Auto-correlation</a:t>
                      </a:r>
                      <a:endParaRPr lang="en-GB" sz="2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Intercorrelation</a:t>
                      </a:r>
                      <a:r>
                        <a:rPr lang="fr-FR" sz="2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35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Calibrated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measurement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Differential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measurements</a:t>
                      </a:r>
                      <a:endParaRPr lang="fr-FR" sz="1400" dirty="0" smtClean="0"/>
                    </a:p>
                  </a:txBody>
                  <a:tcPr/>
                </a:tc>
              </a:tr>
              <a:tr h="2335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V² and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strike="sngStrike" dirty="0" err="1" smtClean="0"/>
                        <a:t>Closure</a:t>
                      </a:r>
                      <a:r>
                        <a:rPr lang="fr-FR" sz="1400" strike="sngStrike" dirty="0" smtClean="0"/>
                        <a:t> phase</a:t>
                      </a:r>
                      <a:endParaRPr lang="en-GB" sz="1400" strike="sng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v(</a:t>
                      </a:r>
                      <a:r>
                        <a:rPr lang="el-GR" sz="1400" dirty="0" smtClean="0"/>
                        <a:t>λ</a:t>
                      </a:r>
                      <a:r>
                        <a:rPr lang="fr-FR" sz="1400" dirty="0" smtClean="0"/>
                        <a:t>) and </a:t>
                      </a:r>
                      <a:r>
                        <a:rPr lang="el-GR" sz="1400" dirty="0" smtClean="0"/>
                        <a:t>φ</a:t>
                      </a:r>
                      <a:r>
                        <a:rPr lang="fr-FR" sz="1400" dirty="0" smtClean="0"/>
                        <a:t>(</a:t>
                      </a:r>
                      <a:r>
                        <a:rPr lang="el-GR" sz="1400" dirty="0" smtClean="0"/>
                        <a:t>λ</a:t>
                      </a:r>
                      <a:r>
                        <a:rPr lang="fr-FR" sz="1400" dirty="0" smtClean="0"/>
                        <a:t>)</a:t>
                      </a:r>
                    </a:p>
                  </a:txBody>
                  <a:tcPr/>
                </a:tc>
              </a:tr>
              <a:tr h="2335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Need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calibrator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 </a:t>
                      </a:r>
                      <a:r>
                        <a:rPr lang="fr-FR" sz="1400" dirty="0" err="1" smtClean="0"/>
                        <a:t>need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calibrator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246017" y="152400"/>
            <a:ext cx="8610600" cy="914400"/>
          </a:xfrm>
        </p:spPr>
        <p:txBody>
          <a:bodyPr/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VEGA instrument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23" y="2707285"/>
            <a:ext cx="3114194" cy="201924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479114" y="4057461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v(</a:t>
            </a:r>
            <a:r>
              <a:rPr lang="el-GR" dirty="0"/>
              <a:t>λ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924802" y="4057461"/>
            <a:ext cx="60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φ</a:t>
            </a:r>
            <a:r>
              <a:rPr lang="fr-FR" dirty="0"/>
              <a:t>(</a:t>
            </a:r>
            <a:r>
              <a:rPr lang="el-GR" dirty="0"/>
              <a:t>λ</a:t>
            </a:r>
            <a:r>
              <a:rPr lang="fr-FR" dirty="0"/>
              <a:t>)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67380" y="2707285"/>
            <a:ext cx="2898198" cy="2019249"/>
            <a:chOff x="914400" y="3962400"/>
            <a:chExt cx="2741181" cy="2250091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962400"/>
              <a:ext cx="2741181" cy="2250091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76400" y="539115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V²</a:t>
              </a:r>
              <a:endParaRPr lang="en-GB" dirty="0"/>
            </a:p>
          </p:txBody>
        </p:sp>
      </p:grpSp>
      <p:cxnSp>
        <p:nvCxnSpPr>
          <p:cNvPr id="11" name="Connecteur droit avec flèche 10"/>
          <p:cNvCxnSpPr/>
          <p:nvPr/>
        </p:nvCxnSpPr>
        <p:spPr bwMode="auto">
          <a:xfrm flipH="1">
            <a:off x="1744166" y="4726534"/>
            <a:ext cx="9525" cy="371022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>
            <a:glow rad="101600">
              <a:schemeClr val="accent1">
                <a:lumMod val="50000"/>
                <a:alpha val="40000"/>
              </a:schemeClr>
            </a:glow>
          </a:effectLst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7543800" y="4726534"/>
            <a:ext cx="52236" cy="406164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>
            <a:glow rad="101600">
              <a:schemeClr val="accent1">
                <a:lumMod val="50000"/>
                <a:alpha val="40000"/>
              </a:schemeClr>
            </a:glow>
          </a:effectLst>
        </p:spPr>
      </p:cxn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57555"/>
              </p:ext>
            </p:extLst>
          </p:nvPr>
        </p:nvGraphicFramePr>
        <p:xfrm>
          <a:off x="615043" y="5132698"/>
          <a:ext cx="80772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762000"/>
                <a:gridCol w="2438400"/>
                <a:gridCol w="762000"/>
                <a:gridCol w="2057400"/>
              </a:tblGrid>
              <a:tr h="23596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Continuum</a:t>
                      </a:r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Mostly</a:t>
                      </a:r>
                      <a:r>
                        <a:rPr lang="fr-FR" sz="16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Lines</a:t>
                      </a:r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517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Diameters</a:t>
                      </a:r>
                      <a:endParaRPr lang="en-US" sz="1400" noProof="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Environnement</a:t>
                      </a:r>
                      <a:endParaRPr lang="en-GB" sz="1400" dirty="0"/>
                    </a:p>
                  </a:txBody>
                  <a:tcPr/>
                </a:tc>
              </a:tr>
              <a:tr h="214517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Binaries</a:t>
                      </a:r>
                      <a:endParaRPr lang="en-US" sz="1400" noProof="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Differential</a:t>
                      </a:r>
                      <a:r>
                        <a:rPr lang="fr-FR" sz="1400" dirty="0" smtClean="0"/>
                        <a:t>-rotation</a:t>
                      </a:r>
                      <a:endParaRPr lang="en-GB" sz="1400" dirty="0"/>
                    </a:p>
                  </a:txBody>
                  <a:tcPr/>
                </a:tc>
              </a:tr>
              <a:tr h="2145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Flattened</a:t>
                      </a:r>
                      <a:r>
                        <a:rPr lang="en-US" sz="1400" baseline="0" noProof="0" dirty="0" smtClean="0"/>
                        <a:t> stars</a:t>
                      </a:r>
                      <a:endParaRPr lang="en-US" sz="1400" noProof="0" dirty="0" smtClean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Binaries</a:t>
                      </a:r>
                      <a:r>
                        <a:rPr lang="fr-FR" sz="1400" baseline="0" dirty="0" smtClean="0"/>
                        <a:t> in LR?</a:t>
                      </a:r>
                      <a:endParaRPr lang="en-GB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7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31717" y="77878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Two types of data reduction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38843" y="1342228"/>
          <a:ext cx="8153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50"/>
                <a:gridCol w="2667000"/>
                <a:gridCol w="2800350"/>
              </a:tblGrid>
              <a:tr h="30357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Auto-correlation</a:t>
                      </a:r>
                      <a:endParaRPr lang="en-GB" sz="2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Intercorrelation</a:t>
                      </a:r>
                      <a:r>
                        <a:rPr lang="fr-FR" sz="2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35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Calibrated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measurement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Differential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measurements</a:t>
                      </a:r>
                      <a:endParaRPr lang="fr-FR" sz="1400" dirty="0" smtClean="0"/>
                    </a:p>
                  </a:txBody>
                  <a:tcPr/>
                </a:tc>
              </a:tr>
              <a:tr h="2335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V² and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strike="sngStrike" dirty="0" err="1" smtClean="0"/>
                        <a:t>Closure</a:t>
                      </a:r>
                      <a:r>
                        <a:rPr lang="fr-FR" sz="1400" strike="sngStrike" dirty="0" smtClean="0"/>
                        <a:t> phase</a:t>
                      </a:r>
                      <a:endParaRPr lang="en-GB" sz="1400" strike="sng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v(</a:t>
                      </a:r>
                      <a:r>
                        <a:rPr lang="el-GR" sz="1400" dirty="0" smtClean="0"/>
                        <a:t>λ</a:t>
                      </a:r>
                      <a:r>
                        <a:rPr lang="fr-FR" sz="1400" dirty="0" smtClean="0"/>
                        <a:t>) and </a:t>
                      </a:r>
                      <a:r>
                        <a:rPr lang="el-GR" sz="1400" dirty="0" smtClean="0"/>
                        <a:t>φ</a:t>
                      </a:r>
                      <a:r>
                        <a:rPr lang="fr-FR" sz="1400" dirty="0" smtClean="0"/>
                        <a:t>(</a:t>
                      </a:r>
                      <a:r>
                        <a:rPr lang="el-GR" sz="1400" dirty="0" smtClean="0"/>
                        <a:t>λ</a:t>
                      </a:r>
                      <a:r>
                        <a:rPr lang="fr-FR" sz="1400" dirty="0" smtClean="0"/>
                        <a:t>)</a:t>
                      </a:r>
                    </a:p>
                  </a:txBody>
                  <a:tcPr/>
                </a:tc>
              </a:tr>
              <a:tr h="2335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Need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calibrator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 </a:t>
                      </a:r>
                      <a:r>
                        <a:rPr lang="fr-FR" sz="1400" dirty="0" err="1" smtClean="0"/>
                        <a:t>need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calibrator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246017" y="152400"/>
            <a:ext cx="8610600" cy="914400"/>
          </a:xfrm>
        </p:spPr>
        <p:txBody>
          <a:bodyPr/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VEGA instrument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23" y="2707285"/>
            <a:ext cx="3114194" cy="201924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479114" y="4057461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v(</a:t>
            </a:r>
            <a:r>
              <a:rPr lang="el-GR" dirty="0"/>
              <a:t>λ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924802" y="4057461"/>
            <a:ext cx="60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φ</a:t>
            </a:r>
            <a:r>
              <a:rPr lang="fr-FR" dirty="0"/>
              <a:t>(</a:t>
            </a:r>
            <a:r>
              <a:rPr lang="el-GR" dirty="0"/>
              <a:t>λ</a:t>
            </a:r>
            <a:r>
              <a:rPr lang="fr-FR" dirty="0"/>
              <a:t>)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67380" y="2707285"/>
            <a:ext cx="2898198" cy="2019249"/>
            <a:chOff x="914400" y="3962400"/>
            <a:chExt cx="2741181" cy="2250091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962400"/>
              <a:ext cx="2741181" cy="2250091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76400" y="539115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V²</a:t>
              </a:r>
              <a:endParaRPr lang="en-GB" dirty="0"/>
            </a:p>
          </p:txBody>
        </p:sp>
      </p:grpSp>
      <p:cxnSp>
        <p:nvCxnSpPr>
          <p:cNvPr id="11" name="Connecteur droit avec flèche 10"/>
          <p:cNvCxnSpPr/>
          <p:nvPr/>
        </p:nvCxnSpPr>
        <p:spPr bwMode="auto">
          <a:xfrm flipH="1">
            <a:off x="1744166" y="4726534"/>
            <a:ext cx="9525" cy="371022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>
            <a:glow rad="101600">
              <a:schemeClr val="accent1">
                <a:lumMod val="50000"/>
                <a:alpha val="40000"/>
              </a:schemeClr>
            </a:glow>
          </a:effectLst>
        </p:spPr>
      </p:cxnSp>
      <p:cxnSp>
        <p:nvCxnSpPr>
          <p:cNvPr id="12" name="Connecteur droit avec flèche 11"/>
          <p:cNvCxnSpPr/>
          <p:nvPr/>
        </p:nvCxnSpPr>
        <p:spPr bwMode="auto">
          <a:xfrm>
            <a:off x="3236991" y="3581400"/>
            <a:ext cx="1180590" cy="1551298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>
            <a:glow rad="101600">
              <a:schemeClr val="accent1">
                <a:lumMod val="50000"/>
                <a:alpha val="40000"/>
              </a:schemeClr>
            </a:glow>
          </a:effectLst>
        </p:spPr>
      </p:cxnSp>
      <p:cxnSp>
        <p:nvCxnSpPr>
          <p:cNvPr id="14" name="Connecteur droit avec flèche 13"/>
          <p:cNvCxnSpPr>
            <a:endCxn id="16" idx="0"/>
          </p:cNvCxnSpPr>
          <p:nvPr/>
        </p:nvCxnSpPr>
        <p:spPr bwMode="auto">
          <a:xfrm flipH="1">
            <a:off x="4653643" y="3581400"/>
            <a:ext cx="1088780" cy="1551298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>
            <a:glow rad="101600">
              <a:schemeClr val="accent1">
                <a:lumMod val="50000"/>
                <a:alpha val="40000"/>
              </a:schemeClr>
            </a:glow>
          </a:effectLst>
        </p:spPr>
      </p:cxnSp>
      <p:cxnSp>
        <p:nvCxnSpPr>
          <p:cNvPr id="15" name="Connecteur droit avec flèche 14"/>
          <p:cNvCxnSpPr/>
          <p:nvPr/>
        </p:nvCxnSpPr>
        <p:spPr bwMode="auto">
          <a:xfrm>
            <a:off x="7543800" y="4726534"/>
            <a:ext cx="52236" cy="406164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>
            <a:glow rad="101600">
              <a:schemeClr val="accent1">
                <a:lumMod val="50000"/>
                <a:alpha val="40000"/>
              </a:schemeClr>
            </a:glow>
          </a:effectLst>
        </p:spPr>
      </p:cxn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86321"/>
              </p:ext>
            </p:extLst>
          </p:nvPr>
        </p:nvGraphicFramePr>
        <p:xfrm>
          <a:off x="615043" y="5132698"/>
          <a:ext cx="80772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762000"/>
                <a:gridCol w="2438400"/>
                <a:gridCol w="762000"/>
                <a:gridCol w="2057400"/>
              </a:tblGrid>
              <a:tr h="23596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Continuum</a:t>
                      </a:r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Continuum + Lines</a:t>
                      </a:r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Mostly</a:t>
                      </a:r>
                      <a:r>
                        <a:rPr lang="fr-FR" sz="16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Lines </a:t>
                      </a:r>
                      <a:endParaRPr lang="en-GB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517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Diameters</a:t>
                      </a:r>
                      <a:endParaRPr lang="en-US" sz="1400" noProof="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Environnent 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Environnement</a:t>
                      </a:r>
                      <a:endParaRPr lang="en-GB" sz="1400" dirty="0"/>
                    </a:p>
                  </a:txBody>
                  <a:tcPr/>
                </a:tc>
              </a:tr>
              <a:tr h="214517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Binaries</a:t>
                      </a:r>
                      <a:endParaRPr lang="en-US" sz="1400" noProof="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Photospheric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lines</a:t>
                      </a:r>
                      <a:endParaRPr lang="en-GB" sz="14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Differential</a:t>
                      </a:r>
                      <a:r>
                        <a:rPr lang="fr-FR" sz="1400" dirty="0" smtClean="0"/>
                        <a:t>-rotation</a:t>
                      </a:r>
                      <a:endParaRPr lang="en-GB" sz="1400" dirty="0"/>
                    </a:p>
                  </a:txBody>
                  <a:tcPr/>
                </a:tc>
              </a:tr>
              <a:tr h="2145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Flattened</a:t>
                      </a:r>
                      <a:r>
                        <a:rPr lang="en-US" sz="1400" baseline="0" noProof="0" dirty="0" smtClean="0"/>
                        <a:t> stars</a:t>
                      </a:r>
                      <a:endParaRPr lang="en-US" sz="1400" noProof="0" dirty="0" smtClean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Spectro-imaging</a:t>
                      </a:r>
                      <a:endParaRPr lang="en-GB" sz="14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Binaries</a:t>
                      </a:r>
                      <a:r>
                        <a:rPr lang="fr-FR" sz="1400" baseline="0" dirty="0" smtClean="0"/>
                        <a:t> in LR?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28" y="1693181"/>
            <a:ext cx="6660263" cy="36245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47087" y="4536749"/>
            <a:ext cx="3311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atin typeface="+mj-lt"/>
              </a:rPr>
              <a:t>Integral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field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spectroscopy</a:t>
            </a:r>
            <a:r>
              <a:rPr lang="fr-FR" b="1" dirty="0" smtClean="0">
                <a:latin typeface="+mj-lt"/>
              </a:rPr>
              <a:t> </a:t>
            </a:r>
          </a:p>
          <a:p>
            <a:r>
              <a:rPr lang="fr-FR" b="1" dirty="0" err="1" smtClean="0">
                <a:latin typeface="+mj-lt"/>
              </a:rPr>
              <a:t>With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sub</a:t>
            </a:r>
            <a:r>
              <a:rPr lang="fr-FR" b="1" dirty="0" smtClean="0">
                <a:latin typeface="+mj-lt"/>
              </a:rPr>
              <a:t>-mas spatial </a:t>
            </a:r>
            <a:r>
              <a:rPr lang="fr-FR" b="1" dirty="0" err="1" smtClean="0">
                <a:latin typeface="+mj-lt"/>
              </a:rPr>
              <a:t>resolution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4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39818" y="169812"/>
            <a:ext cx="8610600" cy="914400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Science Programs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>
            <p:extLst>
              <p:ext uri="{D42A27DB-BD31-4B8C-83A1-F6EECF244321}">
                <p14:modId xmlns:p14="http://schemas.microsoft.com/office/powerpoint/2010/main" val="1124105171"/>
              </p:ext>
            </p:extLst>
          </p:nvPr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Fundamental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160826" y="843353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55 Programs in a </a:t>
            </a:r>
            <a:r>
              <a:rPr lang="fr-FR" sz="2000" dirty="0" err="1" smtClean="0">
                <a:latin typeface="+mj-lt"/>
              </a:rPr>
              <a:t>decade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2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66" grpId="0" animBg="1"/>
      <p:bldP spid="73" grpId="0" animBg="1"/>
      <p:bldP spid="78" grpId="0" animBg="1"/>
      <p:bldP spid="80" grpId="0" animBg="1"/>
      <p:bldP spid="81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39818" y="170198"/>
            <a:ext cx="8610600" cy="914400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Science Programs</a:t>
            </a: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60826" y="843353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35 Publications in </a:t>
            </a:r>
            <a:r>
              <a:rPr lang="fr-FR" sz="2000" dirty="0" err="1" smtClean="0">
                <a:latin typeface="+mj-lt"/>
              </a:rPr>
              <a:t>refereed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Journals</a:t>
            </a:r>
            <a:endParaRPr lang="en-GB" sz="2000" dirty="0">
              <a:latin typeface="+mj-lt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50" dirty="0" err="1"/>
              <a:t>Fundamental</a:t>
            </a:r>
            <a:r>
              <a:rPr lang="fr-FR" sz="1050" dirty="0"/>
              <a:t> </a:t>
            </a:r>
            <a:r>
              <a:rPr lang="fr-FR" sz="1050" dirty="0" err="1"/>
              <a:t>parameters</a:t>
            </a:r>
            <a:r>
              <a:rPr lang="fr-FR" sz="1050" dirty="0"/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Ellipse 90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Ellipse 94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Ellipse 96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Ellipse 97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994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1" grpId="0" animBg="1"/>
      <p:bldP spid="43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76" grpId="0" animBg="1"/>
      <p:bldP spid="77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Ellipse 122"/>
          <p:cNvSpPr/>
          <p:nvPr/>
        </p:nvSpPr>
        <p:spPr bwMode="auto">
          <a:xfrm>
            <a:off x="167024" y="838200"/>
            <a:ext cx="8976976" cy="6019800"/>
          </a:xfrm>
          <a:prstGeom prst="ellipse">
            <a:avLst/>
          </a:prstGeom>
          <a:solidFill>
            <a:schemeClr val="bg1">
              <a:alpha val="58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50" dirty="0" err="1"/>
              <a:t>Fundamental</a:t>
            </a:r>
            <a:r>
              <a:rPr lang="fr-FR" sz="1050" dirty="0"/>
              <a:t> </a:t>
            </a:r>
            <a:r>
              <a:rPr lang="fr-FR" sz="1050" dirty="0" err="1"/>
              <a:t>parameters</a:t>
            </a:r>
            <a:r>
              <a:rPr lang="fr-FR" sz="1050" dirty="0"/>
              <a:t> 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33209" y="288306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Ligi</a:t>
            </a:r>
            <a:r>
              <a:rPr lang="fr-FR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+ 2016</a:t>
            </a:r>
            <a:endParaRPr lang="en-GB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7334436" y="5587732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Perraut</a:t>
            </a:r>
            <a:r>
              <a:rPr lang="fr-FR" dirty="0" smtClean="0">
                <a:solidFill>
                  <a:srgbClr val="FF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+ 2016</a:t>
            </a:r>
            <a:endParaRPr lang="en-GB" dirty="0">
              <a:solidFill>
                <a:srgbClr val="FF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41585" y="5565349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Challouf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+ 2017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623137" y="1637376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Nardetto</a:t>
            </a:r>
            <a:r>
              <a:rPr lang="fr-FR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+ 2016</a:t>
            </a:r>
            <a:endParaRPr lang="en-GB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628331" y="5872106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Nemravova</a:t>
            </a:r>
            <a:r>
              <a:rPr lang="fr-F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+ 2016</a:t>
            </a:r>
            <a:endParaRPr lang="en-GB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88077" y="313782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Perraut</a:t>
            </a:r>
            <a:r>
              <a:rPr lang="fr-F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+ 2016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57112" y="2070675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Mendigutia</a:t>
            </a:r>
            <a:r>
              <a:rPr lang="fr-F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+ 2017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124" name="Ellipse 123"/>
          <p:cNvSpPr/>
          <p:nvPr/>
        </p:nvSpPr>
        <p:spPr bwMode="auto">
          <a:xfrm>
            <a:off x="1332922" y="515118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195417" y="85919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5</a:t>
            </a:r>
            <a:r>
              <a:rPr lang="en-US" dirty="0" smtClean="0">
                <a:latin typeface="+mj-lt"/>
              </a:rPr>
              <a:t> publications in 2016 and already 2 for 2017…</a:t>
            </a:r>
            <a:endParaRPr lang="en-GB" dirty="0">
              <a:latin typeface="+mj-lt"/>
            </a:endParaRPr>
          </a:p>
        </p:txBody>
      </p:sp>
      <p:sp>
        <p:nvSpPr>
          <p:cNvPr id="126" name="Titre 1"/>
          <p:cNvSpPr txBox="1">
            <a:spLocks/>
          </p:cNvSpPr>
          <p:nvPr/>
        </p:nvSpPr>
        <p:spPr bwMode="auto">
          <a:xfrm>
            <a:off x="239818" y="170198"/>
            <a:ext cx="8610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Science </a:t>
            </a:r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Programs</a:t>
            </a:r>
            <a:endParaRPr lang="en-US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Funmatental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star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124" name="Ellipse 123"/>
          <p:cNvSpPr/>
          <p:nvPr/>
        </p:nvSpPr>
        <p:spPr bwMode="auto">
          <a:xfrm>
            <a:off x="1332922" y="515118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689" y="1402020"/>
            <a:ext cx="5400599" cy="10626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e 1"/>
          <p:cNvGrpSpPr/>
          <p:nvPr/>
        </p:nvGrpSpPr>
        <p:grpSpPr>
          <a:xfrm>
            <a:off x="365570" y="2550463"/>
            <a:ext cx="3593352" cy="2769493"/>
            <a:chOff x="365570" y="2550463"/>
            <a:chExt cx="3593352" cy="276949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70" y="2550463"/>
              <a:ext cx="1787754" cy="2293542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234" y="2554602"/>
              <a:ext cx="1787688" cy="2293458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720848" y="4950624"/>
              <a:ext cx="2864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+mj-lt"/>
                </a:rPr>
                <a:t>Inpendant</a:t>
              </a:r>
              <a:r>
                <a:rPr lang="fr-FR" dirty="0" smtClean="0">
                  <a:latin typeface="+mj-lt"/>
                </a:rPr>
                <a:t> </a:t>
              </a:r>
              <a:r>
                <a:rPr lang="fr-FR" dirty="0" err="1" smtClean="0">
                  <a:latin typeface="+mj-lt"/>
                </a:rPr>
                <a:t>Angular</a:t>
              </a:r>
              <a:r>
                <a:rPr lang="fr-FR" dirty="0" smtClean="0">
                  <a:latin typeface="+mj-lt"/>
                </a:rPr>
                <a:t> </a:t>
              </a:r>
              <a:r>
                <a:rPr lang="fr-FR" dirty="0" err="1" smtClean="0">
                  <a:latin typeface="+mj-lt"/>
                </a:rPr>
                <a:t>diameters</a:t>
              </a:r>
              <a:endParaRPr lang="en-GB" dirty="0">
                <a:latin typeface="+mj-lt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910806" y="2898285"/>
            <a:ext cx="2763689" cy="3100113"/>
            <a:chOff x="3910806" y="2898285"/>
            <a:chExt cx="2763689" cy="310011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806" y="2898285"/>
              <a:ext cx="2310348" cy="140332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76" y="4170518"/>
              <a:ext cx="2277145" cy="1494283"/>
            </a:xfrm>
            <a:prstGeom prst="rect">
              <a:avLst/>
            </a:prstGeom>
          </p:spPr>
        </p:pic>
        <p:sp>
          <p:nvSpPr>
            <p:cNvPr id="95" name="ZoneTexte 94"/>
            <p:cNvSpPr txBox="1"/>
            <p:nvPr/>
          </p:nvSpPr>
          <p:spPr>
            <a:xfrm>
              <a:off x="4399833" y="5629066"/>
              <a:ext cx="2274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+mj-lt"/>
                </a:rPr>
                <a:t>L</a:t>
              </a:r>
              <a:r>
                <a:rPr lang="fr-FR" baseline="-25000" dirty="0" smtClean="0">
                  <a:latin typeface="+mj-lt"/>
                  <a:sym typeface="Wingdings" panose="05000000000000000000" pitchFamily="2" charset="2"/>
                </a:rPr>
                <a:t></a:t>
              </a:r>
              <a:r>
                <a:rPr lang="fr-FR" dirty="0" smtClean="0">
                  <a:latin typeface="+mj-lt"/>
                </a:rPr>
                <a:t>, M</a:t>
              </a:r>
              <a:r>
                <a:rPr lang="fr-FR" baseline="-25000" dirty="0">
                  <a:sym typeface="Wingdings" panose="05000000000000000000" pitchFamily="2" charset="2"/>
                </a:rPr>
                <a:t> </a:t>
              </a:r>
              <a:r>
                <a:rPr lang="fr-FR" dirty="0" smtClean="0">
                  <a:latin typeface="+mj-lt"/>
                </a:rPr>
                <a:t>, </a:t>
              </a:r>
              <a:r>
                <a:rPr lang="fr-FR" dirty="0" err="1" smtClean="0">
                  <a:latin typeface="+mj-lt"/>
                </a:rPr>
                <a:t>Teff</a:t>
              </a:r>
              <a:r>
                <a:rPr lang="fr-FR" dirty="0" smtClean="0">
                  <a:latin typeface="+mj-lt"/>
                </a:rPr>
                <a:t> and Age</a:t>
              </a:r>
              <a:endParaRPr lang="en-GB" dirty="0">
                <a:latin typeface="+mj-lt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616997" y="3413843"/>
            <a:ext cx="2319866" cy="1818726"/>
            <a:chOff x="6616997" y="3413843"/>
            <a:chExt cx="2319866" cy="1818726"/>
          </a:xfrm>
        </p:grpSpPr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10708" y="3413843"/>
              <a:ext cx="2052559" cy="1437295"/>
            </a:xfrm>
            <a:prstGeom prst="rect">
              <a:avLst/>
            </a:prstGeom>
          </p:spPr>
        </p:pic>
        <p:sp>
          <p:nvSpPr>
            <p:cNvPr id="97" name="ZoneTexte 96"/>
            <p:cNvSpPr txBox="1"/>
            <p:nvPr/>
          </p:nvSpPr>
          <p:spPr>
            <a:xfrm>
              <a:off x="6616997" y="4863237"/>
              <a:ext cx="2319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+mj-lt"/>
                </a:rPr>
                <a:t>Planet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dirty="0" smtClean="0">
                  <a:latin typeface="+mj-lt"/>
                </a:rPr>
                <a:t>mass &amp; distance</a:t>
              </a:r>
              <a:endParaRPr lang="en-GB" sz="1400" dirty="0">
                <a:latin typeface="+mj-lt"/>
              </a:endParaRPr>
            </a:p>
          </p:txBody>
        </p:sp>
      </p:grpSp>
      <p:sp>
        <p:nvSpPr>
          <p:cNvPr id="11" name="Arc 10"/>
          <p:cNvSpPr/>
          <p:nvPr/>
        </p:nvSpPr>
        <p:spPr bwMode="auto">
          <a:xfrm rot="20092625">
            <a:off x="2479375" y="3605971"/>
            <a:ext cx="2701947" cy="2365517"/>
          </a:xfrm>
          <a:prstGeom prst="arc">
            <a:avLst/>
          </a:prstGeom>
          <a:noFill/>
          <a:ln w="825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Arc 97"/>
          <p:cNvSpPr/>
          <p:nvPr/>
        </p:nvSpPr>
        <p:spPr bwMode="auto">
          <a:xfrm rot="18854023">
            <a:off x="5031183" y="3734900"/>
            <a:ext cx="2701947" cy="2365517"/>
          </a:xfrm>
          <a:prstGeom prst="arc">
            <a:avLst/>
          </a:prstGeom>
          <a:noFill/>
          <a:ln w="825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195417" y="85919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5</a:t>
            </a:r>
            <a:r>
              <a:rPr lang="en-US" dirty="0" smtClean="0">
                <a:latin typeface="+mj-lt"/>
              </a:rPr>
              <a:t> publications in 2016 and already 2 for 2017…</a:t>
            </a:r>
            <a:endParaRPr lang="en-GB" dirty="0">
              <a:latin typeface="+mj-lt"/>
            </a:endParaRPr>
          </a:p>
        </p:txBody>
      </p:sp>
      <p:sp>
        <p:nvSpPr>
          <p:cNvPr id="126" name="Titre 1"/>
          <p:cNvSpPr txBox="1">
            <a:spLocks/>
          </p:cNvSpPr>
          <p:nvPr/>
        </p:nvSpPr>
        <p:spPr bwMode="auto">
          <a:xfrm>
            <a:off x="239818" y="170198"/>
            <a:ext cx="8610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New publications</a:t>
            </a:r>
            <a:endParaRPr lang="en-US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llipse 86"/>
          <p:cNvSpPr/>
          <p:nvPr/>
        </p:nvSpPr>
        <p:spPr bwMode="auto">
          <a:xfrm>
            <a:off x="6226749" y="2457991"/>
            <a:ext cx="371123" cy="319998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5565081" y="5964714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770105" y="306134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 rot="19899890">
            <a:off x="1336006" y="2930725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40250" y="4176872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216227" y="4361701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99678" y="4137085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89957" y="3803286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446375" y="4042888"/>
            <a:ext cx="399741" cy="345998"/>
          </a:xfrm>
          <a:prstGeom prst="ellipse">
            <a:avLst/>
          </a:prstGeom>
          <a:solidFill>
            <a:srgbClr val="0094C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2971689" y="1478506"/>
            <a:ext cx="299485" cy="311737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112004" y="2381887"/>
            <a:ext cx="375775" cy="352970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3513936" y="1879637"/>
            <a:ext cx="379453" cy="334585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1525022" y="3482950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151917" y="3583965"/>
            <a:ext cx="40228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3183071" y="1815301"/>
            <a:ext cx="342978" cy="323162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3903768" y="6057073"/>
            <a:ext cx="345562" cy="315770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640989" y="6060019"/>
            <a:ext cx="375892" cy="337584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8000508" y="3729927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6944238" y="3375296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6021390" y="5374298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7077205" y="5136784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7790577" y="4866303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8256593" y="4992279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8000509" y="5174645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70342" y="497230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1346708" y="5156422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2373174" y="5531053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1925828" y="5772765"/>
            <a:ext cx="434437" cy="38389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1404606" y="20831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Graphique 25"/>
          <p:cNvGraphicFramePr/>
          <p:nvPr/>
        </p:nvGraphicFramePr>
        <p:xfrm>
          <a:off x="2527648" y="2824110"/>
          <a:ext cx="37338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294168" y="356320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Environments</a:t>
            </a:r>
            <a:endParaRPr lang="en-GB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523347" y="3722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Diameters</a:t>
            </a:r>
            <a:endParaRPr lang="en-GB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452606" y="4599696"/>
            <a:ext cx="73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Binarity</a:t>
            </a:r>
            <a:endParaRPr lang="en-GB" sz="1200" dirty="0"/>
          </a:p>
        </p:txBody>
      </p:sp>
      <p:sp>
        <p:nvSpPr>
          <p:cNvPr id="31" name="Ellipse 30"/>
          <p:cNvSpPr/>
          <p:nvPr/>
        </p:nvSpPr>
        <p:spPr bwMode="auto">
          <a:xfrm>
            <a:off x="7039106" y="4619161"/>
            <a:ext cx="1057079" cy="278525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roAp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762976" y="3356117"/>
            <a:ext cx="1195827" cy="594168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Exoplanets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Host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4545118" y="2276067"/>
            <a:ext cx="1051692" cy="480195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Pulsating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343325" y="2725554"/>
            <a:ext cx="1151205" cy="526840"/>
          </a:xfrm>
          <a:prstGeom prst="ellipse">
            <a:avLst/>
          </a:prstGeom>
          <a:solidFill>
            <a:srgbClr val="FF8B8B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Surface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brightness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116022" y="4996438"/>
            <a:ext cx="1219725" cy="453708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Hierachical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Systems</a:t>
            </a:r>
            <a:endParaRPr lang="fr-FR" sz="105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828935" y="5503356"/>
            <a:ext cx="1132900" cy="453708"/>
          </a:xfrm>
          <a:prstGeom prst="ellipse">
            <a:avLst/>
          </a:prstGeom>
          <a:solidFill>
            <a:srgbClr val="A7D9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Eclipsing</a:t>
            </a:r>
            <a:r>
              <a:rPr kumimoji="0" lang="fr-FR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645585" y="5496395"/>
            <a:ext cx="1261058" cy="469154"/>
          </a:xfrm>
          <a:prstGeom prst="ellipse">
            <a:avLst/>
          </a:prstGeom>
          <a:solidFill>
            <a:srgbClr val="BAE18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Interacting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Binary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821400" y="3946526"/>
            <a:ext cx="1049011" cy="453708"/>
          </a:xfrm>
          <a:prstGeom prst="ellipse">
            <a:avLst/>
          </a:prstGeom>
          <a:solidFill>
            <a:srgbClr val="0088B8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88B8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183176" y="3054068"/>
            <a:ext cx="1049011" cy="453708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YSO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5045" y="2525924"/>
            <a:ext cx="1049011" cy="453708"/>
          </a:xfrm>
          <a:prstGeom prst="ellipse">
            <a:avLst/>
          </a:prstGeom>
          <a:solidFill>
            <a:srgbClr val="75DB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smtClean="0"/>
              <a:t>Radiative Wind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105608" y="4617977"/>
            <a:ext cx="1049011" cy="453708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Rotation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619883" y="5120793"/>
            <a:ext cx="1139724" cy="453708"/>
          </a:xfrm>
          <a:prstGeom prst="ellipse">
            <a:avLst/>
          </a:prstGeom>
          <a:solidFill>
            <a:srgbClr val="FFFF71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Atmosphere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410651" y="2179703"/>
            <a:ext cx="894462" cy="453708"/>
          </a:xfrm>
          <a:prstGeom prst="ellipse">
            <a:avLst/>
          </a:prstGeom>
          <a:solidFill>
            <a:srgbClr val="9BE5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50" dirty="0" err="1" smtClean="0"/>
              <a:t>Other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6176349" y="4813511"/>
            <a:ext cx="1309910" cy="324691"/>
          </a:xfrm>
          <a:prstGeom prst="ellipse">
            <a:avLst/>
          </a:prstGeom>
          <a:solidFill>
            <a:srgbClr val="FF0D0D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Poor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745449" y="4144575"/>
            <a:ext cx="1429193" cy="74582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Funmatental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star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114945" y="4294696"/>
            <a:ext cx="1057079" cy="303176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Giants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6666436" y="3945055"/>
            <a:ext cx="1512705" cy="32525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Asteroseismic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859559" y="3552406"/>
            <a:ext cx="1110169" cy="339055"/>
          </a:xfrm>
          <a:prstGeom prst="ellipse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B[e] Stars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667878" y="2491082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19301" y="2785161"/>
            <a:ext cx="355614" cy="327304"/>
          </a:xfrm>
          <a:prstGeom prst="ellipse">
            <a:avLst/>
          </a:prstGeom>
          <a:solidFill>
            <a:srgbClr val="2FC9FF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7241908" y="3117464"/>
            <a:ext cx="321118" cy="277905"/>
          </a:xfrm>
          <a:prstGeom prst="ellipse">
            <a:avLst/>
          </a:prstGeom>
          <a:solidFill>
            <a:srgbClr val="FF434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6343841" y="5572052"/>
            <a:ext cx="354931" cy="364791"/>
          </a:xfrm>
          <a:prstGeom prst="ellipse">
            <a:avLst/>
          </a:prstGeom>
          <a:solidFill>
            <a:srgbClr val="92D05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8512677" y="5198152"/>
            <a:ext cx="294353" cy="289010"/>
          </a:xfrm>
          <a:prstGeom prst="ellipse">
            <a:avLst/>
          </a:prstGeom>
          <a:solidFill>
            <a:srgbClr val="FF1919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39349" y="1926386"/>
            <a:ext cx="334296" cy="339974"/>
          </a:xfrm>
          <a:prstGeom prst="ellipse">
            <a:avLst/>
          </a:prstGeom>
          <a:solidFill>
            <a:srgbClr val="FF9393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35319" y="4332946"/>
            <a:ext cx="72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Stellar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surface</a:t>
            </a:r>
            <a:endParaRPr lang="en-GB" sz="1200" dirty="0"/>
          </a:p>
        </p:txBody>
      </p:sp>
      <p:sp>
        <p:nvSpPr>
          <p:cNvPr id="124" name="Ellipse 123"/>
          <p:cNvSpPr/>
          <p:nvPr/>
        </p:nvSpPr>
        <p:spPr bwMode="auto">
          <a:xfrm>
            <a:off x="1332922" y="5151189"/>
            <a:ext cx="414996" cy="380612"/>
          </a:xfrm>
          <a:prstGeom prst="ellipse">
            <a:avLst/>
          </a:prstGeom>
          <a:solidFill>
            <a:srgbClr val="FFFF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9957" y="1371600"/>
            <a:ext cx="8695052" cy="5026003"/>
          </a:xfrm>
          <a:prstGeom prst="rect">
            <a:avLst/>
          </a:prstGeom>
          <a:solidFill>
            <a:schemeClr val="accent3">
              <a:alpha val="89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918" y="1349576"/>
            <a:ext cx="5400600" cy="9167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898" y="2309490"/>
            <a:ext cx="2840851" cy="23319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3" y="4567949"/>
            <a:ext cx="2730376" cy="1870814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195417" y="85919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publications in 2016 and already 2 for 2017…</a:t>
            </a:r>
            <a:endParaRPr lang="en-GB" dirty="0"/>
          </a:p>
        </p:txBody>
      </p:sp>
      <p:sp>
        <p:nvSpPr>
          <p:cNvPr id="79" name="Titre 1"/>
          <p:cNvSpPr txBox="1">
            <a:spLocks/>
          </p:cNvSpPr>
          <p:nvPr/>
        </p:nvSpPr>
        <p:spPr bwMode="auto">
          <a:xfrm>
            <a:off x="239818" y="170198"/>
            <a:ext cx="8610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VEGA </a:t>
            </a:r>
            <a:r>
              <a:rPr lang="en-US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 publications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674608" y="2485246"/>
            <a:ext cx="5028547" cy="2122273"/>
            <a:chOff x="3595101" y="2333911"/>
            <a:chExt cx="5028547" cy="2122273"/>
          </a:xfrm>
        </p:grpSpPr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95101" y="2333911"/>
              <a:ext cx="5028547" cy="2122273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3980067" y="3641817"/>
              <a:ext cx="1085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+mj-lt"/>
                </a:rPr>
                <a:t>Interferometry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777707" y="3595172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+mj-lt"/>
                </a:rPr>
                <a:t>Hipparcos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083210" y="3443465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latin typeface="+mj-lt"/>
                </a:rPr>
                <a:t>Hipparcos</a:t>
              </a:r>
              <a:r>
                <a:rPr lang="fr-FR" sz="1200" dirty="0" smtClean="0">
                  <a:latin typeface="+mj-lt"/>
                </a:rPr>
                <a:t> +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252531" y="3591330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+mj-lt"/>
                </a:rPr>
                <a:t>All stars</a:t>
              </a:r>
              <a:endParaRPr lang="en-GB" sz="1200" dirty="0">
                <a:latin typeface="+mj-lt"/>
              </a:endParaRPr>
            </a:p>
          </p:txBody>
        </p:sp>
      </p:grpSp>
      <p:sp>
        <p:nvSpPr>
          <p:cNvPr id="88" name="ZoneTexte 87"/>
          <p:cNvSpPr txBox="1"/>
          <p:nvPr/>
        </p:nvSpPr>
        <p:spPr>
          <a:xfrm>
            <a:off x="3577924" y="4883656"/>
            <a:ext cx="5151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One more star in </a:t>
            </a:r>
            <a:r>
              <a:rPr lang="en-US" sz="2000" dirty="0" err="1" smtClean="0">
                <a:latin typeface="+mj-lt"/>
              </a:rPr>
              <a:t>Karine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Perraut</a:t>
            </a:r>
            <a:r>
              <a:rPr lang="en-US" sz="2000" dirty="0" smtClean="0">
                <a:latin typeface="+mj-lt"/>
              </a:rPr>
              <a:t> VEGA mini survey to refine fundamental stellar parameters of these rapidly oscillating </a:t>
            </a:r>
            <a:r>
              <a:rPr lang="en-US" sz="2000" dirty="0" err="1" smtClean="0">
                <a:latin typeface="+mj-lt"/>
              </a:rPr>
              <a:t>Ap</a:t>
            </a:r>
            <a:r>
              <a:rPr lang="en-US" sz="2000" dirty="0" smtClean="0">
                <a:latin typeface="+mj-lt"/>
              </a:rPr>
              <a:t> stars 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3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ARA_Collaboration_Template">
  <a:themeElements>
    <a:clrScheme name="CHARA_Collabor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A_Collaboration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A_Collabor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Documents\Presentations\Paris 2005\CHARA_Collaboration_Template.ppt</Template>
  <TotalTime>14230</TotalTime>
  <Words>1473</Words>
  <Application>Microsoft Office PowerPoint</Application>
  <PresentationFormat>Affichage à l'écran (4:3)</PresentationFormat>
  <Paragraphs>715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Verdana</vt:lpstr>
      <vt:lpstr>Wingdings</vt:lpstr>
      <vt:lpstr>CHARA_Collaboration_Template</vt:lpstr>
      <vt:lpstr>VEGA  Recent results and ongoing programs</vt:lpstr>
      <vt:lpstr>The VEGA instrument</vt:lpstr>
      <vt:lpstr>The VEGA instrument</vt:lpstr>
      <vt:lpstr>The VEGA instrument</vt:lpstr>
      <vt:lpstr>VEGA Science Programs</vt:lpstr>
      <vt:lpstr>VEGA Science Programs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VEGA 2016 Observations</vt:lpstr>
      <vt:lpstr>VEGA 2016 Observations</vt:lpstr>
      <vt:lpstr>VEGA 2016 Observations</vt:lpstr>
      <vt:lpstr>VEGA technical news</vt:lpstr>
      <vt:lpstr>VEGA 2017A Programs</vt:lpstr>
      <vt:lpstr>VEGA 2017A Programs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CHARA Meeting</dc:title>
  <dc:subject/>
  <dc:creator>Authorized User</dc:creator>
  <cp:keywords/>
  <dc:description/>
  <cp:lastModifiedBy>Anthony Meilland</cp:lastModifiedBy>
  <cp:revision>526</cp:revision>
  <cp:lastPrinted>1999-05-21T22:14:30Z</cp:lastPrinted>
  <dcterms:created xsi:type="dcterms:W3CDTF">1996-12-09T21:42:12Z</dcterms:created>
  <dcterms:modified xsi:type="dcterms:W3CDTF">2017-03-13T21:14:11Z</dcterms:modified>
  <cp:category/>
</cp:coreProperties>
</file>