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90" r:id="rId4"/>
    <p:sldId id="283" r:id="rId5"/>
    <p:sldId id="258" r:id="rId6"/>
    <p:sldId id="263" r:id="rId7"/>
    <p:sldId id="264" r:id="rId8"/>
    <p:sldId id="265" r:id="rId9"/>
    <p:sldId id="266" r:id="rId10"/>
    <p:sldId id="267" r:id="rId11"/>
    <p:sldId id="284" r:id="rId12"/>
    <p:sldId id="268" r:id="rId13"/>
    <p:sldId id="269" r:id="rId14"/>
    <p:sldId id="270" r:id="rId15"/>
    <p:sldId id="273" r:id="rId16"/>
    <p:sldId id="271" r:id="rId17"/>
    <p:sldId id="285" r:id="rId18"/>
    <p:sldId id="286" r:id="rId19"/>
    <p:sldId id="288" r:id="rId20"/>
    <p:sldId id="287" r:id="rId21"/>
    <p:sldId id="289" r:id="rId22"/>
    <p:sldId id="274" r:id="rId23"/>
    <p:sldId id="275" r:id="rId24"/>
    <p:sldId id="277" r:id="rId25"/>
    <p:sldId id="276" r:id="rId26"/>
    <p:sldId id="278" r:id="rId27"/>
    <p:sldId id="279" r:id="rId28"/>
    <p:sldId id="281" r:id="rId29"/>
    <p:sldId id="280" r:id="rId30"/>
  </p:sldIdLst>
  <p:sldSz cx="9906000" cy="6858000" type="A4"/>
  <p:notesSz cx="67818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FF"/>
    <a:srgbClr val="00CCFF"/>
    <a:srgbClr val="66FF33"/>
    <a:srgbClr val="FFFF66"/>
    <a:srgbClr val="000000"/>
    <a:srgbClr val="FFFF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90" y="90"/>
      </p:cViewPr>
      <p:guideLst>
        <p:guide orient="horz" pos="1253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 snapToGrid="0" showGuides="1">
      <p:cViewPr varScale="1">
        <p:scale>
          <a:sx n="56" d="100"/>
          <a:sy n="56" d="100"/>
        </p:scale>
        <p:origin x="-1872" y="-78"/>
      </p:cViewPr>
      <p:guideLst>
        <p:guide orient="horz" pos="3120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La Spectroscopie En Astronomie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E47B23-6931-45B0-A2EC-D8BC9CAAC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66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98DEEE-BAFD-4E58-BBE0-003ED5971A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16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5BEC3B-FCF5-47F7-8578-EC6A3EC24B86}" type="slidenum">
              <a:rPr lang="fr-FR" sz="1200" smtClean="0">
                <a:latin typeface="Times New Roman" panose="02020603050405020304" pitchFamily="18" charset="0"/>
              </a:rPr>
              <a:pPr/>
              <a:t>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2927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10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7007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46366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579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68705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3590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656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16933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32058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8592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19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456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73815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20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56296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67813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5049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1343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09602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536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6544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2367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28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125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7011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092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5567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0822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978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292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0E4A7-E6DC-4EAD-947F-E1DD34E23AD8}" type="slidenum">
              <a:rPr lang="fr-FR" sz="1200" smtClean="0">
                <a:latin typeface="Times New Roman" panose="02020603050405020304" pitchFamily="18" charset="0"/>
              </a:rPr>
              <a:pPr/>
              <a:t>9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409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012F-2839-44A1-A1D4-8750608B3EEF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6996-BDDA-4AF2-A853-977C376E95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723211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F01E-C038-4844-BFE3-ACA4B90B54BD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C9CD-2140-4C97-9586-828751F572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96477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64350" y="142875"/>
            <a:ext cx="1924050" cy="5800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9025" y="142875"/>
            <a:ext cx="5622925" cy="58007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1763-E1DC-4BA8-BC57-66E623EC8377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CBFA-5288-4409-BD73-EBCD5335D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91650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8B4B-723B-43C4-B413-6DA8E4BB09A1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B448-2712-4E92-ADE3-A19E22C9B5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81734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BF2-C3A9-49E5-B059-E7B3644FF202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D9EB-F56F-4B01-A7D7-4D1A6A70EA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04006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1250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FF22-E4F2-43F6-B8A4-2B0FED42D531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4126-CE3F-4BE0-9046-09B320BD7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725860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9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10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1663-416C-4F07-898B-5C5AEC4AC5AB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054B-B484-4A36-BFCD-67276013EA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958841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5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1C2F-E08F-4E9B-BCEC-16EE4063B73B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0B6C-1BE9-4858-BA2B-E971415AD1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914239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4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5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AFB1-7F66-4114-A0CD-E2D7897E28BA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D146-D048-46AA-B0D4-BB97372EB8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50133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E712-16BA-45D1-92E5-E25DDBB85C9F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4C55-E14D-410A-96F7-E8ABE5848B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55780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Graphique" r:id="rId3" imgW="4584700" imgH="3060700" progId="MSGraph.Chart.8">
                  <p:embed followColorScheme="full"/>
                </p:oleObj>
              </mc:Choice>
              <mc:Fallback>
                <p:oleObj name="Graphique" r:id="rId3" imgW="4584700" imgH="3060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AA6F-56CA-4C0D-97FE-030E9FE4824E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91AA-E841-4F9A-9C68-E82491BEE7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67776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9025" y="142875"/>
            <a:ext cx="7677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1828800"/>
            <a:ext cx="7677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996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70391B-2959-45A4-9E57-2D2FB20046DF}" type="datetime1">
              <a:rPr lang="fr-FR"/>
              <a:pPr>
                <a:defRPr/>
              </a:pPr>
              <a:t>10/11/2017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91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996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248A23-DBFC-4E06-BF35-E1C234FE66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Graphique" r:id="rId14" imgW="4584700" imgH="3060700" progId="MSGraph.Chart.8">
                  <p:embed followColorScheme="full"/>
                </p:oleObj>
              </mc:Choice>
              <mc:Fallback>
                <p:oleObj name="Graphique" r:id="rId14" imgW="4584700" imgH="306070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1033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  <p:sp>
        <p:nvSpPr>
          <p:cNvPr id="1034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>
    <p:cut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rgbClr val="FF9933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rgbClr val="FF9933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orplanetcenter.org/iau/MPCORB/MPCORB.DA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sd.jpl.nasa.gov/sbdb.cg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o.imcce.fr/webservices/miriade/?form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o.imcce.fr/webservices/miriade/?for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39800" y="899742"/>
            <a:ext cx="80264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4D4D4D">
                    <a:alpha val="5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WEB SERVICES</a:t>
            </a:r>
            <a:b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 SOLAR SYSTEM</a:t>
            </a:r>
          </a:p>
        </p:txBody>
      </p:sp>
      <p:grpSp>
        <p:nvGrpSpPr>
          <p:cNvPr id="15363" name="Groupe 6"/>
          <p:cNvGrpSpPr>
            <a:grpSpLocks/>
          </p:cNvGrpSpPr>
          <p:nvPr/>
        </p:nvGrpSpPr>
        <p:grpSpPr bwMode="auto">
          <a:xfrm>
            <a:off x="0" y="6137275"/>
            <a:ext cx="9906000" cy="720725"/>
            <a:chOff x="0" y="6138000"/>
            <a:chExt cx="9906001" cy="720000"/>
          </a:xfrm>
        </p:grpSpPr>
        <p:sp>
          <p:nvSpPr>
            <p:cNvPr id="15364" name="Rectangle 7"/>
            <p:cNvSpPr>
              <a:spLocks noChangeArrowheads="1"/>
            </p:cNvSpPr>
            <p:nvPr/>
          </p:nvSpPr>
          <p:spPr bwMode="auto">
            <a:xfrm>
              <a:off x="1746250" y="6138000"/>
              <a:ext cx="6046788" cy="719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© </a:t>
              </a:r>
              <a:r>
                <a:rPr lang="fr-FR" sz="1600">
                  <a:solidFill>
                    <a:schemeClr val="tx1"/>
                  </a:solidFill>
                </a:rPr>
                <a:t>C2PU-Team, Observatoire de la Cote d’Azur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5365" name="Picture 1041" descr="logocaeu_4_1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388" y="6138000"/>
              <a:ext cx="2106613" cy="70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38000"/>
              <a:ext cx="180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2278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 dirty="0">
                <a:solidFill>
                  <a:schemeClr val="tx1"/>
                </a:solidFill>
              </a:rPr>
              <a:t>Version </a:t>
            </a:r>
            <a:r>
              <a:rPr lang="fr-FR" sz="1600" dirty="0" smtClean="0">
                <a:solidFill>
                  <a:schemeClr val="tx1"/>
                </a:solidFill>
              </a:rPr>
              <a:t>01, 10/11/2017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2952981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Observer </a:t>
            </a:r>
            <a:r>
              <a:rPr lang="en-US" dirty="0">
                <a:ea typeface="ＭＳ Ｐゴシック" charset="0"/>
              </a:rPr>
              <a:t>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79728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observer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specification 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19982" y="2964212"/>
            <a:ext cx="2486706" cy="338554"/>
          </a:xfrm>
          <a:prstGeom prst="borderCallout1">
            <a:avLst>
              <a:gd name="adj1" fmla="val 51290"/>
              <a:gd name="adj2" fmla="val 109"/>
              <a:gd name="adj3" fmla="val 307231"/>
              <a:gd name="adj4" fmla="val -12424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Observer at Earth’s center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19982" y="3877719"/>
            <a:ext cx="2399055" cy="338554"/>
          </a:xfrm>
          <a:prstGeom prst="borderCallout1">
            <a:avLst>
              <a:gd name="adj1" fmla="val 51290"/>
              <a:gd name="adj2" fmla="val 109"/>
              <a:gd name="adj3" fmla="val 149790"/>
              <a:gd name="adj4" fmla="val -77084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Observer on a spacecraft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égende encadrée 1 9"/>
          <p:cNvSpPr/>
          <p:nvPr/>
        </p:nvSpPr>
        <p:spPr bwMode="auto">
          <a:xfrm>
            <a:off x="5819982" y="3413174"/>
            <a:ext cx="2568973" cy="338554"/>
          </a:xfrm>
          <a:prstGeom prst="borderCallout1">
            <a:avLst>
              <a:gd name="adj1" fmla="val 51290"/>
              <a:gd name="adj2" fmla="val 109"/>
              <a:gd name="adj3" fmla="val 230585"/>
              <a:gd name="adj4" fmla="val -86334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Observer in 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observatory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5819982" y="2527606"/>
            <a:ext cx="2360070" cy="338554"/>
          </a:xfrm>
          <a:prstGeom prst="borderCallout1">
            <a:avLst>
              <a:gd name="adj1" fmla="val 51290"/>
              <a:gd name="adj2" fmla="val 109"/>
              <a:gd name="adj3" fmla="val 383880"/>
              <a:gd name="adj4" fmla="val -136343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Observer at Sun’s center</a:t>
            </a:r>
          </a:p>
        </p:txBody>
      </p:sp>
      <p:sp>
        <p:nvSpPr>
          <p:cNvPr id="18" name="Légende encadrée 1 17"/>
          <p:cNvSpPr/>
          <p:nvPr/>
        </p:nvSpPr>
        <p:spPr bwMode="auto">
          <a:xfrm>
            <a:off x="5819982" y="4339033"/>
            <a:ext cx="3469861" cy="338554"/>
          </a:xfrm>
          <a:prstGeom prst="borderCallout1">
            <a:avLst>
              <a:gd name="adj1" fmla="val 51290"/>
              <a:gd name="adj2" fmla="val 109"/>
              <a:gd name="adj3" fmla="val 113292"/>
              <a:gd name="adj4" fmla="val -6286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</a:pP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Don’t forget to validate your choices !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7725" y="5202195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IAU</a:t>
            </a:r>
            <a:r>
              <a:rPr lang="en-US" dirty="0" smtClean="0"/>
              <a:t> (International Astronomical Union) has attributed a </a:t>
            </a:r>
            <a:r>
              <a:rPr lang="en-US" dirty="0" smtClean="0">
                <a:solidFill>
                  <a:srgbClr val="FFFF00"/>
                </a:solidFill>
              </a:rPr>
              <a:t>three-character tag</a:t>
            </a:r>
          </a:p>
          <a:p>
            <a:r>
              <a:rPr lang="en-US" dirty="0" smtClean="0"/>
              <a:t>called </a:t>
            </a:r>
            <a:r>
              <a:rPr lang="en-US" dirty="0" smtClean="0">
                <a:solidFill>
                  <a:srgbClr val="FFFF00"/>
                </a:solidFill>
              </a:rPr>
              <a:t>“IAU code” </a:t>
            </a:r>
            <a:r>
              <a:rPr lang="en-US" dirty="0" smtClean="0"/>
              <a:t>to all (most) observatories. Example: </a:t>
            </a:r>
            <a:r>
              <a:rPr lang="en-US" dirty="0" smtClean="0">
                <a:solidFill>
                  <a:srgbClr val="FFFF00"/>
                </a:solidFill>
              </a:rPr>
              <a:t>Calern observatory</a:t>
            </a:r>
            <a:r>
              <a:rPr lang="en-US" dirty="0" smtClean="0"/>
              <a:t>: “</a:t>
            </a:r>
            <a:r>
              <a:rPr lang="en-US" b="1" dirty="0" smtClean="0">
                <a:solidFill>
                  <a:srgbClr val="FF0000"/>
                </a:solidFill>
              </a:rPr>
              <a:t>010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6847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Observer </a:t>
            </a:r>
            <a:r>
              <a:rPr lang="en-US" dirty="0">
                <a:ea typeface="ＭＳ Ｐゴシック" charset="0"/>
              </a:rPr>
              <a:t>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79728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observer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specification 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86183" y="4563216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FORMAT:</a:t>
            </a:r>
          </a:p>
          <a:p>
            <a:r>
              <a:rPr lang="en-US" dirty="0" smtClean="0"/>
              <a:t>-6.92297 +43.75367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2318006"/>
          </a:xfrm>
          <a:prstGeom prst="rect">
            <a:avLst/>
          </a:prstGeom>
        </p:spPr>
      </p:pic>
      <p:sp>
        <p:nvSpPr>
          <p:cNvPr id="11" name="Légende encadrée 1 10"/>
          <p:cNvSpPr/>
          <p:nvPr/>
        </p:nvSpPr>
        <p:spPr bwMode="auto">
          <a:xfrm>
            <a:off x="5819982" y="2527606"/>
            <a:ext cx="2205797" cy="338554"/>
          </a:xfrm>
          <a:prstGeom prst="borderCallout1">
            <a:avLst>
              <a:gd name="adj1" fmla="val 51290"/>
              <a:gd name="adj2" fmla="val 109"/>
              <a:gd name="adj3" fmla="val 250462"/>
              <a:gd name="adj4" fmla="val -15132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Observer’s coordinates</a:t>
            </a: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4856642" y="5991569"/>
            <a:ext cx="3101170" cy="634020"/>
          </a:xfrm>
          <a:prstGeom prst="borderCallout1">
            <a:avLst>
              <a:gd name="adj1" fmla="val 51290"/>
              <a:gd name="adj2" fmla="val 109"/>
              <a:gd name="adj3" fmla="val -123127"/>
              <a:gd name="adj4" fmla="val -5469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Longitude in centesimal degrees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(+ West, - East)</a:t>
            </a: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4856642" y="5295671"/>
            <a:ext cx="2931252" cy="634020"/>
          </a:xfrm>
          <a:prstGeom prst="borderCallout1">
            <a:avLst>
              <a:gd name="adj1" fmla="val 51290"/>
              <a:gd name="adj2" fmla="val 109"/>
              <a:gd name="adj3" fmla="val -20607"/>
              <a:gd name="adj4" fmla="val -25383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Latitude in centesimal degrees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(+ North, - South)</a:t>
            </a:r>
          </a:p>
        </p:txBody>
      </p:sp>
    </p:spTree>
    <p:extLst>
      <p:ext uri="{BB962C8B-B14F-4D97-AF65-F5344CB8AC3E}">
        <p14:creationId xmlns:p14="http://schemas.microsoft.com/office/powerpoint/2010/main" val="184870972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3095122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Hairy details...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79728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Advanced parameters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19982" y="2964212"/>
            <a:ext cx="3054682" cy="338554"/>
          </a:xfrm>
          <a:prstGeom prst="borderCallout1">
            <a:avLst>
              <a:gd name="adj1" fmla="val 51290"/>
              <a:gd name="adj2" fmla="val 109"/>
              <a:gd name="adj3" fmla="val 285332"/>
              <a:gd name="adj4" fmla="val -107581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Equatorial or ecliptic coordinates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19982" y="3877719"/>
            <a:ext cx="1882760" cy="338554"/>
          </a:xfrm>
          <a:prstGeom prst="borderCallout1">
            <a:avLst>
              <a:gd name="adj1" fmla="val 51290"/>
              <a:gd name="adj2" fmla="val 109"/>
              <a:gd name="adj3" fmla="val 29345"/>
              <a:gd name="adj4" fmla="val -4755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Type of coordinates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égende encadrée 1 9"/>
          <p:cNvSpPr/>
          <p:nvPr/>
        </p:nvSpPr>
        <p:spPr bwMode="auto">
          <a:xfrm>
            <a:off x="5819982" y="3413174"/>
            <a:ext cx="3386504" cy="338554"/>
          </a:xfrm>
          <a:prstGeom prst="borderCallout1">
            <a:avLst>
              <a:gd name="adj1" fmla="val 51290"/>
              <a:gd name="adj2" fmla="val 109"/>
              <a:gd name="adj3" fmla="val 153938"/>
              <a:gd name="adj4" fmla="val -6165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Spherical or rectangular coordinates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5819982" y="2527606"/>
            <a:ext cx="3069110" cy="338554"/>
          </a:xfrm>
          <a:prstGeom prst="borderCallout1">
            <a:avLst>
              <a:gd name="adj1" fmla="val 51290"/>
              <a:gd name="adj2" fmla="val 109"/>
              <a:gd name="adj3" fmla="val 442278"/>
              <a:gd name="adj4" fmla="val -14318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Solver algorithm (do not change)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55557" y="5375189"/>
            <a:ext cx="486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Usually, no need to tweak those parameters...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754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362575" cy="28956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Launch the computation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79728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Advanced parameters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19982" y="3877719"/>
            <a:ext cx="3311163" cy="338554"/>
          </a:xfrm>
          <a:prstGeom prst="borderCallout1">
            <a:avLst>
              <a:gd name="adj1" fmla="val 51290"/>
              <a:gd name="adj2" fmla="val 109"/>
              <a:gd name="adj3" fmla="val 208188"/>
              <a:gd name="adj4" fmla="val -47923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Click on this button to get your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5819982" y="2527606"/>
            <a:ext cx="2039982" cy="338554"/>
          </a:xfrm>
          <a:prstGeom prst="borderCallout1">
            <a:avLst>
              <a:gd name="adj1" fmla="val 51290"/>
              <a:gd name="adj2" fmla="val 109"/>
              <a:gd name="adj3" fmla="val 18894"/>
              <a:gd name="adj4" fmla="val -23991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Double-check all this</a:t>
            </a:r>
          </a:p>
        </p:txBody>
      </p:sp>
      <p:cxnSp>
        <p:nvCxnSpPr>
          <p:cNvPr id="8" name="Connecteur droit avec flèche 7"/>
          <p:cNvCxnSpPr>
            <a:stCxn id="11" idx="2"/>
          </p:cNvCxnSpPr>
          <p:nvPr/>
        </p:nvCxnSpPr>
        <p:spPr bwMode="auto">
          <a:xfrm flipH="1">
            <a:off x="5239265" y="2696883"/>
            <a:ext cx="580717" cy="3058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>
            <a:stCxn id="11" idx="2"/>
          </p:cNvCxnSpPr>
          <p:nvPr/>
        </p:nvCxnSpPr>
        <p:spPr bwMode="auto">
          <a:xfrm flipH="1">
            <a:off x="5239265" y="2696883"/>
            <a:ext cx="580717" cy="7877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399070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Results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510"/>
            <a:ext cx="6054811" cy="54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944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Results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510"/>
            <a:ext cx="6054811" cy="5485490"/>
          </a:xfrm>
          <a:prstGeom prst="rect">
            <a:avLst/>
          </a:prstGeom>
        </p:spPr>
      </p:pic>
      <p:sp>
        <p:nvSpPr>
          <p:cNvPr id="14" name="Légende encadrée 1 13"/>
          <p:cNvSpPr/>
          <p:nvPr/>
        </p:nvSpPr>
        <p:spPr bwMode="auto">
          <a:xfrm>
            <a:off x="6722025" y="1502851"/>
            <a:ext cx="2508059" cy="634020"/>
          </a:xfrm>
          <a:prstGeom prst="borderCallout1">
            <a:avLst>
              <a:gd name="adj1" fmla="val 51290"/>
              <a:gd name="adj2" fmla="val 109"/>
              <a:gd name="adj3" fmla="val 4330"/>
              <a:gd name="adj4" fmla="val -110093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here to download the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results as a text file.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80769" y="2384854"/>
            <a:ext cx="1729946" cy="4164227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6750857" y="2321968"/>
            <a:ext cx="1573508" cy="338554"/>
          </a:xfrm>
          <a:prstGeom prst="borderCallout1">
            <a:avLst>
              <a:gd name="adj1" fmla="val 51290"/>
              <a:gd name="adj2" fmla="val 109"/>
              <a:gd name="adj3" fmla="val 26194"/>
              <a:gd name="adj4" fmla="val -281085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Ephemeris table</a:t>
            </a:r>
          </a:p>
        </p:txBody>
      </p:sp>
    </p:spTree>
    <p:extLst>
      <p:ext uri="{BB962C8B-B14F-4D97-AF65-F5344CB8AC3E}">
        <p14:creationId xmlns:p14="http://schemas.microsoft.com/office/powerpoint/2010/main" val="413033111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The results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6" y="2508116"/>
            <a:ext cx="9925586" cy="2953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08317" y="3682308"/>
            <a:ext cx="1482811" cy="148282"/>
          </a:xfrm>
          <a:prstGeom prst="rect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77625" y="3682990"/>
            <a:ext cx="951470" cy="147600"/>
          </a:xfrm>
          <a:prstGeom prst="rect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15592" y="3682309"/>
            <a:ext cx="926757" cy="148281"/>
          </a:xfrm>
          <a:prstGeom prst="rect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74436" y="2842048"/>
            <a:ext cx="2545492" cy="147600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460044" y="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C2</a:t>
            </a:r>
            <a:endParaRPr lang="fr-FR" b="1" dirty="0"/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5481852" y="1469351"/>
            <a:ext cx="1549463" cy="338554"/>
          </a:xfrm>
          <a:prstGeom prst="borderCallout1">
            <a:avLst>
              <a:gd name="adj1" fmla="val 51290"/>
              <a:gd name="adj2" fmla="val 109"/>
              <a:gd name="adj3" fmla="val 661270"/>
              <a:gd name="adj4" fmla="val -13901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 ascension</a:t>
            </a:r>
          </a:p>
        </p:txBody>
      </p:sp>
      <p:sp>
        <p:nvSpPr>
          <p:cNvPr id="17" name="Légende encadrée 1 16"/>
          <p:cNvSpPr/>
          <p:nvPr/>
        </p:nvSpPr>
        <p:spPr bwMode="auto">
          <a:xfrm>
            <a:off x="5485972" y="1819861"/>
            <a:ext cx="1103828" cy="338554"/>
          </a:xfrm>
          <a:prstGeom prst="borderCallout1">
            <a:avLst>
              <a:gd name="adj1" fmla="val 51290"/>
              <a:gd name="adj2" fmla="val 109"/>
              <a:gd name="adj3" fmla="val 540825"/>
              <a:gd name="adj4" fmla="val -107996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Declination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39502" r="55788" b="55624"/>
          <a:stretch/>
        </p:blipFill>
        <p:spPr>
          <a:xfrm>
            <a:off x="291308" y="3513989"/>
            <a:ext cx="7452000" cy="526670"/>
          </a:xfrm>
          <a:prstGeom prst="rect">
            <a:avLst/>
          </a:prstGeom>
          <a:ln w="25400">
            <a:solidFill>
              <a:schemeClr val="hlink"/>
            </a:solidFill>
          </a:ln>
        </p:spPr>
      </p:pic>
      <p:grpSp>
        <p:nvGrpSpPr>
          <p:cNvPr id="12" name="Groupe 11"/>
          <p:cNvGrpSpPr/>
          <p:nvPr/>
        </p:nvGrpSpPr>
        <p:grpSpPr>
          <a:xfrm>
            <a:off x="914400" y="3455774"/>
            <a:ext cx="6890740" cy="498734"/>
            <a:chOff x="914400" y="3455774"/>
            <a:chExt cx="6890740" cy="498734"/>
          </a:xfrm>
        </p:grpSpPr>
        <p:sp>
          <p:nvSpPr>
            <p:cNvPr id="11" name="ZoneTexte 10"/>
            <p:cNvSpPr txBox="1"/>
            <p:nvPr/>
          </p:nvSpPr>
          <p:spPr>
            <a:xfrm>
              <a:off x="914400" y="345577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B0F0"/>
                  </a:solidFill>
                </a:rPr>
                <a:t>h</a:t>
              </a:r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635211" y="345577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00B0F0"/>
                  </a:solidFill>
                </a:rPr>
                <a:t>m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752335" y="345577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B0F0"/>
                  </a:solidFill>
                </a:rPr>
                <a:t>s</a:t>
              </a:r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934465" y="349284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00B0F0"/>
                  </a:solidFill>
                </a:rPr>
                <a:t>°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640374" y="3492843"/>
              <a:ext cx="253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B0F0"/>
                  </a:solidFill>
                </a:rPr>
                <a:t>’</a:t>
              </a:r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88194" y="3492843"/>
              <a:ext cx="31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B0F0"/>
                  </a:solidFill>
                </a:rPr>
                <a:t>’’</a:t>
              </a:r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4173474" y="2842048"/>
            <a:ext cx="1278257" cy="147600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044187" y="2995169"/>
            <a:ext cx="1637227" cy="147600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817372" y="2995169"/>
            <a:ext cx="2780588" cy="147600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0" y="2995169"/>
            <a:ext cx="2140772" cy="147600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628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Observability </a:t>
            </a:r>
            <a:r>
              <a:rPr lang="en-US" dirty="0">
                <a:ea typeface="ＭＳ Ｐゴシック" charset="0"/>
              </a:rPr>
              <a:t>Query Form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752726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query form.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2482958"/>
          </a:xfrm>
          <a:prstGeom prst="rect">
            <a:avLst/>
          </a:prstGeom>
        </p:spPr>
      </p:pic>
      <p:sp>
        <p:nvSpPr>
          <p:cNvPr id="11" name="Légende encadrée 1 10"/>
          <p:cNvSpPr/>
          <p:nvPr/>
        </p:nvSpPr>
        <p:spPr bwMode="auto">
          <a:xfrm>
            <a:off x="5770453" y="3276854"/>
            <a:ext cx="2226315" cy="338554"/>
          </a:xfrm>
          <a:prstGeom prst="borderCallout1">
            <a:avLst>
              <a:gd name="adj1" fmla="val 51290"/>
              <a:gd name="adj2" fmla="val 109"/>
              <a:gd name="adj3" fmla="val -105744"/>
              <a:gd name="adj4" fmla="val -9765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specification zone</a:t>
            </a: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5770453" y="3862584"/>
            <a:ext cx="2623475" cy="338554"/>
          </a:xfrm>
          <a:prstGeom prst="borderCallout1">
            <a:avLst>
              <a:gd name="adj1" fmla="val 51290"/>
              <a:gd name="adj2" fmla="val 109"/>
              <a:gd name="adj3" fmla="val -158600"/>
              <a:gd name="adj4" fmla="val -6355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Observer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specification zone</a:t>
            </a: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770453" y="5034044"/>
            <a:ext cx="1179169" cy="338554"/>
          </a:xfrm>
          <a:prstGeom prst="borderCallout1">
            <a:avLst>
              <a:gd name="adj1" fmla="val 51290"/>
              <a:gd name="adj2" fmla="val 109"/>
              <a:gd name="adj3" fmla="val -212249"/>
              <a:gd name="adj4" fmla="val -24092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“GO” button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5770453" y="2691124"/>
            <a:ext cx="3004990" cy="338554"/>
          </a:xfrm>
          <a:prstGeom prst="borderCallout1">
            <a:avLst>
              <a:gd name="adj1" fmla="val 51290"/>
              <a:gd name="adj2" fmla="val 109"/>
              <a:gd name="adj3" fmla="val -38594"/>
              <a:gd name="adj4" fmla="val -9126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List of targets (coma-separated)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5770453" y="4448314"/>
            <a:ext cx="2601033" cy="338554"/>
          </a:xfrm>
          <a:prstGeom prst="borderCallout1">
            <a:avLst>
              <a:gd name="adj1" fmla="val 51290"/>
              <a:gd name="adj2" fmla="val 109"/>
              <a:gd name="adj3" fmla="val -207412"/>
              <a:gd name="adj4" fmla="val -5551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Advanced parameters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</a:p>
        </p:txBody>
      </p:sp>
    </p:spTree>
    <p:extLst>
      <p:ext uri="{BB962C8B-B14F-4D97-AF65-F5344CB8AC3E}">
        <p14:creationId xmlns:p14="http://schemas.microsoft.com/office/powerpoint/2010/main" val="133952389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067300" cy="421005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Observability </a:t>
            </a:r>
            <a:r>
              <a:rPr lang="en-US" dirty="0">
                <a:ea typeface="ＭＳ Ｐゴシック" charset="0"/>
              </a:rPr>
              <a:t>Query Form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752726"/>
            <a:ext cx="37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advanced parameters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5770453" y="3276854"/>
            <a:ext cx="1499257" cy="338554"/>
          </a:xfrm>
          <a:prstGeom prst="borderCallout1">
            <a:avLst>
              <a:gd name="adj1" fmla="val 51290"/>
              <a:gd name="adj2" fmla="val 109"/>
              <a:gd name="adj3" fmla="val -43916"/>
              <a:gd name="adj4" fmla="val -150566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Visibility criteria</a:t>
            </a: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5770453" y="3862584"/>
            <a:ext cx="2100896" cy="338554"/>
          </a:xfrm>
          <a:prstGeom prst="borderCallout1">
            <a:avLst>
              <a:gd name="adj1" fmla="val 51290"/>
              <a:gd name="adj2" fmla="val 109"/>
              <a:gd name="adj3" fmla="val 225383"/>
              <a:gd name="adj4" fmla="val -85582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Output sorting options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5770453" y="2691124"/>
            <a:ext cx="1350691" cy="338554"/>
          </a:xfrm>
          <a:prstGeom prst="borderCallout1">
            <a:avLst>
              <a:gd name="adj1" fmla="val 51290"/>
              <a:gd name="adj2" fmla="val 109"/>
              <a:gd name="adj3" fmla="val 10217"/>
              <a:gd name="adj4" fmla="val -20709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Output format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égende encadrée 1 15"/>
          <p:cNvSpPr/>
          <p:nvPr/>
        </p:nvSpPr>
        <p:spPr bwMode="auto">
          <a:xfrm>
            <a:off x="5797949" y="4417546"/>
            <a:ext cx="2817438" cy="338554"/>
          </a:xfrm>
          <a:prstGeom prst="borderCallout1">
            <a:avLst>
              <a:gd name="adj1" fmla="val 51290"/>
              <a:gd name="adj2" fmla="val 109"/>
              <a:gd name="adj3" fmla="val 465261"/>
              <a:gd name="adj4" fmla="val -8366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Click on this button to validate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4376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3000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Observability </a:t>
            </a:r>
            <a:r>
              <a:rPr lang="en-US" dirty="0">
                <a:ea typeface="ＭＳ Ｐゴシック" charset="0"/>
              </a:rPr>
              <a:t>Query Form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752726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query form.</a:t>
            </a:r>
          </a:p>
        </p:txBody>
      </p:sp>
      <p:sp>
        <p:nvSpPr>
          <p:cNvPr id="16" name="Légende encadrée 1 15"/>
          <p:cNvSpPr/>
          <p:nvPr/>
        </p:nvSpPr>
        <p:spPr bwMode="auto">
          <a:xfrm>
            <a:off x="5797949" y="4417546"/>
            <a:ext cx="1629613" cy="338554"/>
          </a:xfrm>
          <a:prstGeom prst="borderCallout1">
            <a:avLst>
              <a:gd name="adj1" fmla="val 51290"/>
              <a:gd name="adj2" fmla="val 109"/>
              <a:gd name="adj3" fmla="val 123581"/>
              <a:gd name="adj4" fmla="val -15131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Download button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5785096" y="3875884"/>
            <a:ext cx="1135888" cy="338554"/>
          </a:xfrm>
          <a:prstGeom prst="borderCallout1">
            <a:avLst>
              <a:gd name="adj1" fmla="val 51290"/>
              <a:gd name="adj2" fmla="val 109"/>
              <a:gd name="adj3" fmla="val 136597"/>
              <a:gd name="adj4" fmla="val -23860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“Go” button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7597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</a:t>
            </a:r>
            <a:r>
              <a:rPr lang="en-US" i="1" dirty="0" smtClean="0">
                <a:ea typeface="ＭＳ Ｐゴシック" charset="0"/>
                <a:cs typeface="+mj-cs"/>
              </a:rPr>
              <a:t>“</a:t>
            </a:r>
            <a:r>
              <a:rPr lang="en-US" i="1" dirty="0" err="1" smtClean="0">
                <a:ea typeface="ＭＳ Ｐゴシック" charset="0"/>
                <a:cs typeface="+mj-cs"/>
              </a:rPr>
              <a:t>MPCorb</a:t>
            </a:r>
            <a:r>
              <a:rPr lang="en-US" i="1" dirty="0" smtClean="0">
                <a:ea typeface="ＭＳ Ｐゴシック" charset="0"/>
                <a:cs typeface="+mj-cs"/>
              </a:rPr>
              <a:t>”</a:t>
            </a:r>
            <a:r>
              <a:rPr lang="en-US" dirty="0" smtClean="0">
                <a:ea typeface="ＭＳ Ｐゴシック" charset="0"/>
                <a:cs typeface="+mj-cs"/>
              </a:rPr>
              <a:t> database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FF9966"/>
                </a:solidFill>
              </a:rPr>
              <a:t>C2PU-Team, </a:t>
            </a:r>
            <a:r>
              <a:rPr lang="en-US" sz="1400" dirty="0" err="1" smtClean="0">
                <a:solidFill>
                  <a:srgbClr val="FF9966"/>
                </a:solidFill>
              </a:rPr>
              <a:t>Observatoire</a:t>
            </a:r>
            <a:r>
              <a:rPr lang="en-US" sz="1400" dirty="0" smtClean="0">
                <a:solidFill>
                  <a:srgbClr val="FF9966"/>
                </a:solidFill>
              </a:rPr>
              <a:t>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630"/>
            <a:ext cx="9906000" cy="37262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18286" y="1498294"/>
            <a:ext cx="5869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http://www.minorplanetcenter.org/iau/MPCORB/MPCORB.DAT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51642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6810375" cy="4391025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Results: </a:t>
            </a:r>
            <a:r>
              <a:rPr lang="en-US" dirty="0" err="1" smtClean="0">
                <a:ea typeface="ＭＳ Ｐゴシック" charset="0"/>
              </a:rPr>
              <a:t>Airmass</a:t>
            </a:r>
            <a:r>
              <a:rPr lang="en-US" dirty="0" smtClean="0">
                <a:ea typeface="ＭＳ Ｐゴシック" charset="0"/>
              </a:rPr>
              <a:t> Chart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7233860" y="2434875"/>
            <a:ext cx="1368323" cy="338554"/>
          </a:xfrm>
          <a:prstGeom prst="borderCallout1">
            <a:avLst>
              <a:gd name="adj1" fmla="val 51290"/>
              <a:gd name="adj2" fmla="val 109"/>
              <a:gd name="adj3" fmla="val 128551"/>
              <a:gd name="adj4" fmla="val -45094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Airmass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scale</a:t>
            </a: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7233860" y="4111421"/>
            <a:ext cx="2225994" cy="338554"/>
          </a:xfrm>
          <a:prstGeom prst="borderCallout1">
            <a:avLst>
              <a:gd name="adj1" fmla="val 51290"/>
              <a:gd name="adj2" fmla="val 109"/>
              <a:gd name="adj3" fmla="val 475467"/>
              <a:gd name="adj4" fmla="val -224924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Targets’ visibility curves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7233860" y="1974515"/>
            <a:ext cx="1469313" cy="338554"/>
          </a:xfrm>
          <a:prstGeom prst="borderCallout1">
            <a:avLst>
              <a:gd name="adj1" fmla="val 51290"/>
              <a:gd name="adj2" fmla="val 109"/>
              <a:gd name="adj3" fmla="val 426742"/>
              <a:gd name="adj4" fmla="val -47701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Elevation scale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égende encadrée 1 15"/>
          <p:cNvSpPr/>
          <p:nvPr/>
        </p:nvSpPr>
        <p:spPr bwMode="auto">
          <a:xfrm>
            <a:off x="7233860" y="4571783"/>
            <a:ext cx="1467197" cy="338554"/>
          </a:xfrm>
          <a:prstGeom prst="borderCallout1">
            <a:avLst>
              <a:gd name="adj1" fmla="val 51290"/>
              <a:gd name="adj2" fmla="val 109"/>
              <a:gd name="adj3" fmla="val 445737"/>
              <a:gd name="adj4" fmla="val -9178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UT hours scale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7233860" y="1514155"/>
            <a:ext cx="1823576" cy="338554"/>
          </a:xfrm>
          <a:prstGeom prst="borderCallout1">
            <a:avLst>
              <a:gd name="adj1" fmla="val 51290"/>
              <a:gd name="adj2" fmla="val 109"/>
              <a:gd name="adj3" fmla="val 215621"/>
              <a:gd name="adj4" fmla="val -193722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Sidereal time scale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égende encadrée 1 16"/>
          <p:cNvSpPr/>
          <p:nvPr/>
        </p:nvSpPr>
        <p:spPr bwMode="auto">
          <a:xfrm>
            <a:off x="7233860" y="2895235"/>
            <a:ext cx="1789914" cy="634020"/>
          </a:xfrm>
          <a:prstGeom prst="borderCallout1">
            <a:avLst>
              <a:gd name="adj1" fmla="val 51290"/>
              <a:gd name="adj2" fmla="val 109"/>
              <a:gd name="adj3" fmla="val 93799"/>
              <a:gd name="adj4" fmla="val -5349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 elevation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gray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scale encoding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>
            <a:stCxn id="17" idx="2"/>
          </p:cNvCxnSpPr>
          <p:nvPr/>
        </p:nvCxnSpPr>
        <p:spPr bwMode="auto">
          <a:xfrm flipH="1">
            <a:off x="6048260" y="3212245"/>
            <a:ext cx="1185600" cy="1368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17" idx="2"/>
          </p:cNvCxnSpPr>
          <p:nvPr/>
        </p:nvCxnSpPr>
        <p:spPr bwMode="auto">
          <a:xfrm flipH="1">
            <a:off x="5816906" y="3212245"/>
            <a:ext cx="1416954" cy="156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>
            <a:stCxn id="17" idx="2"/>
          </p:cNvCxnSpPr>
          <p:nvPr/>
        </p:nvCxnSpPr>
        <p:spPr bwMode="auto">
          <a:xfrm flipH="1" flipV="1">
            <a:off x="5596570" y="2996589"/>
            <a:ext cx="1637290" cy="2156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H="1" flipV="1">
            <a:off x="3117773" y="4120308"/>
            <a:ext cx="4149137" cy="1824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Légende encadrée 1 26"/>
          <p:cNvSpPr/>
          <p:nvPr/>
        </p:nvSpPr>
        <p:spPr bwMode="auto">
          <a:xfrm>
            <a:off x="7233860" y="3651061"/>
            <a:ext cx="1926168" cy="338554"/>
          </a:xfrm>
          <a:prstGeom prst="borderCallout1">
            <a:avLst>
              <a:gd name="adj1" fmla="val 51290"/>
              <a:gd name="adj2" fmla="val 109"/>
              <a:gd name="adj3" fmla="val 114744"/>
              <a:gd name="adj4" fmla="val -11272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Moon visibility curve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3219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75"/>
            <a:ext cx="5181600" cy="4810125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Results: Sky Chart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7251814" y="2550659"/>
            <a:ext cx="1879682" cy="338554"/>
          </a:xfrm>
          <a:prstGeom prst="borderCallout1">
            <a:avLst>
              <a:gd name="adj1" fmla="val 51290"/>
              <a:gd name="adj2" fmla="val 109"/>
              <a:gd name="adj3" fmla="val 418648"/>
              <a:gd name="adj4" fmla="val -224666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60°elevation circle</a:t>
            </a: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7251814" y="3587163"/>
            <a:ext cx="2229200" cy="338554"/>
          </a:xfrm>
          <a:prstGeom prst="borderCallout1">
            <a:avLst>
              <a:gd name="adj1" fmla="val 51290"/>
              <a:gd name="adj2" fmla="val 109"/>
              <a:gd name="adj3" fmla="val 618285"/>
              <a:gd name="adj4" fmla="val -17951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Targets’ sky trajectories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7251814" y="2032407"/>
            <a:ext cx="1937390" cy="338554"/>
          </a:xfrm>
          <a:prstGeom prst="borderCallout1">
            <a:avLst>
              <a:gd name="adj1" fmla="val 51290"/>
              <a:gd name="adj2" fmla="val 109"/>
              <a:gd name="adj3" fmla="val 356719"/>
              <a:gd name="adj4" fmla="val -20373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30° elevation circle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7251814" y="1514155"/>
            <a:ext cx="1333057" cy="338554"/>
          </a:xfrm>
          <a:prstGeom prst="borderCallout1">
            <a:avLst>
              <a:gd name="adj1" fmla="val 51290"/>
              <a:gd name="adj2" fmla="val 109"/>
              <a:gd name="adj3" fmla="val 300228"/>
              <a:gd name="adj4" fmla="val -293721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Horizon circle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avec flèche 20"/>
          <p:cNvCxnSpPr>
            <a:stCxn id="12" idx="2"/>
          </p:cNvCxnSpPr>
          <p:nvPr/>
        </p:nvCxnSpPr>
        <p:spPr bwMode="auto">
          <a:xfrm flipH="1">
            <a:off x="3556002" y="3756440"/>
            <a:ext cx="3695812" cy="7478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Légende encadrée 1 19"/>
          <p:cNvSpPr/>
          <p:nvPr/>
        </p:nvSpPr>
        <p:spPr bwMode="auto">
          <a:xfrm>
            <a:off x="7251814" y="3068911"/>
            <a:ext cx="1873270" cy="338554"/>
          </a:xfrm>
          <a:prstGeom prst="borderCallout1">
            <a:avLst>
              <a:gd name="adj1" fmla="val 51290"/>
              <a:gd name="adj2" fmla="val 109"/>
              <a:gd name="adj3" fmla="val 324854"/>
              <a:gd name="adj4" fmla="val -15358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Moon sky trajectory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3630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410" y="187325"/>
            <a:ext cx="8810367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JPL Small-Body Database Browser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FF9966"/>
                </a:solidFill>
              </a:rPr>
              <a:t>C2PU-Team, </a:t>
            </a:r>
            <a:r>
              <a:rPr lang="en-US" sz="1400" dirty="0" err="1" smtClean="0">
                <a:solidFill>
                  <a:srgbClr val="FF9966"/>
                </a:solidFill>
              </a:rPr>
              <a:t>Observatoire</a:t>
            </a:r>
            <a:r>
              <a:rPr lang="en-US" sz="1400" dirty="0" smtClean="0">
                <a:solidFill>
                  <a:srgbClr val="FF9966"/>
                </a:solidFill>
              </a:rPr>
              <a:t>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13444" y="3079062"/>
            <a:ext cx="44791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/>
              <a:t>the Solar System “Big Browser”</a:t>
            </a:r>
            <a:endParaRPr lang="en-US" sz="2400" dirty="0"/>
          </a:p>
          <a:p>
            <a:pPr algn="ctr">
              <a:defRPr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://ssd.jpl.nasa.gov/sbdb.cgi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31047" y="1512084"/>
            <a:ext cx="7043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ant to know every thing</a:t>
            </a:r>
          </a:p>
          <a:p>
            <a:pPr algn="ctr"/>
            <a:r>
              <a:rPr lang="en-US" sz="2800" dirty="0" smtClean="0"/>
              <a:t>about your asteroid/comet/satellite/planet ?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8891" y="4436077"/>
            <a:ext cx="3788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Powered by: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FF00"/>
                </a:solidFill>
              </a:rPr>
              <a:t>et</a:t>
            </a:r>
            <a:r>
              <a:rPr lang="en-US" sz="2000" dirty="0" smtClean="0">
                <a:solidFill>
                  <a:srgbClr val="FF0000"/>
                </a:solidFill>
              </a:rPr>
              <a:t> P</a:t>
            </a:r>
            <a:r>
              <a:rPr lang="en-US" sz="2000" dirty="0" smtClean="0">
                <a:solidFill>
                  <a:srgbClr val="FFFF00"/>
                </a:solidFill>
              </a:rPr>
              <a:t>ropulsion</a:t>
            </a:r>
            <a:r>
              <a:rPr lang="en-US" sz="2000" dirty="0" smtClean="0">
                <a:solidFill>
                  <a:srgbClr val="FF0000"/>
                </a:solidFill>
              </a:rPr>
              <a:t> L</a:t>
            </a:r>
            <a:r>
              <a:rPr lang="en-US" sz="2000" dirty="0" smtClean="0">
                <a:solidFill>
                  <a:srgbClr val="FFFF00"/>
                </a:solidFill>
              </a:rPr>
              <a:t>aboratory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 smtClean="0">
                <a:solidFill>
                  <a:srgbClr val="FF0000"/>
                </a:solidFill>
              </a:rPr>
              <a:t>JPL</a:t>
            </a:r>
            <a:r>
              <a:rPr lang="fr-FR" sz="2000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/>
              <a:t>and NASA</a:t>
            </a:r>
            <a:endParaRPr lang="fr-FR" sz="2000" dirty="0"/>
          </a:p>
        </p:txBody>
      </p:sp>
      <p:pic>
        <p:nvPicPr>
          <p:cNvPr id="49154" name="Picture 2" descr="Résultat de recherche d'images pour &quot;nasa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6646"/>
            <a:ext cx="1945074" cy="16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Résultat de recherche d'images pour &quot;jpl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65" y="5237104"/>
            <a:ext cx="2380735" cy="10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6983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410" y="187325"/>
            <a:ext cx="8810367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WEB interface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FF9966"/>
                </a:solidFill>
              </a:rPr>
              <a:t>C2PU-Team, </a:t>
            </a:r>
            <a:r>
              <a:rPr lang="en-US" sz="1400" dirty="0" err="1" smtClean="0">
                <a:solidFill>
                  <a:srgbClr val="FF9966"/>
                </a:solidFill>
              </a:rPr>
              <a:t>Observatoire</a:t>
            </a:r>
            <a:r>
              <a:rPr lang="en-US" sz="1400" dirty="0" smtClean="0">
                <a:solidFill>
                  <a:srgbClr val="FF9966"/>
                </a:solidFill>
              </a:rPr>
              <a:t>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657"/>
            <a:ext cx="6840000" cy="54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435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410" y="187325"/>
            <a:ext cx="8810367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WEB interface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FF9966"/>
                </a:solidFill>
              </a:rPr>
              <a:t>C2PU-Team, </a:t>
            </a:r>
            <a:r>
              <a:rPr lang="en-US" sz="1400" dirty="0" err="1" smtClean="0">
                <a:solidFill>
                  <a:srgbClr val="FF9966"/>
                </a:solidFill>
              </a:rPr>
              <a:t>Observatoire</a:t>
            </a:r>
            <a:r>
              <a:rPr lang="en-US" sz="1400" dirty="0" smtClean="0">
                <a:solidFill>
                  <a:srgbClr val="FF9966"/>
                </a:solidFill>
              </a:rPr>
              <a:t>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179"/>
            <a:ext cx="6840000" cy="5444821"/>
          </a:xfrm>
          <a:prstGeom prst="rect">
            <a:avLst/>
          </a:prstGeom>
        </p:spPr>
      </p:pic>
      <p:sp>
        <p:nvSpPr>
          <p:cNvPr id="8" name="Légende encadrée 1 7"/>
          <p:cNvSpPr/>
          <p:nvPr/>
        </p:nvSpPr>
        <p:spPr bwMode="auto">
          <a:xfrm>
            <a:off x="7095376" y="1989138"/>
            <a:ext cx="2427909" cy="929485"/>
          </a:xfrm>
          <a:prstGeom prst="borderCallout1">
            <a:avLst>
              <a:gd name="adj1" fmla="val 51290"/>
              <a:gd name="adj2" fmla="val 109"/>
              <a:gd name="adj3" fmla="val 159062"/>
              <a:gd name="adj4" fmla="val -9136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the designation and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don’t forget to hit the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to validate !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3866920" y="3371161"/>
            <a:ext cx="1086080" cy="429658"/>
          </a:xfrm>
          <a:prstGeom prst="ellips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2561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297"/>
            <a:ext cx="6462584" cy="5461703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410" y="187325"/>
            <a:ext cx="8810367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results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 bwMode="auto">
          <a:xfrm>
            <a:off x="6544532" y="2976582"/>
            <a:ext cx="1586332" cy="338554"/>
          </a:xfrm>
          <a:prstGeom prst="borderCallout1">
            <a:avLst>
              <a:gd name="adj1" fmla="val 51290"/>
              <a:gd name="adj2" fmla="val 109"/>
              <a:gd name="adj3" fmla="val 751695"/>
              <a:gd name="adj4" fmla="val -28467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Orbital elements</a:t>
            </a: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6561008" y="3450805"/>
            <a:ext cx="2119811" cy="634020"/>
          </a:xfrm>
          <a:prstGeom prst="borderCallout1">
            <a:avLst>
              <a:gd name="adj1" fmla="val 51290"/>
              <a:gd name="adj2" fmla="val 109"/>
              <a:gd name="adj3" fmla="val 281997"/>
              <a:gd name="adj4" fmla="val -43925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informations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on orbit calculations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217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410" y="187325"/>
            <a:ext cx="8810367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results (cont’d)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 bwMode="auto">
          <a:xfrm>
            <a:off x="6544532" y="2976582"/>
            <a:ext cx="1586332" cy="338554"/>
          </a:xfrm>
          <a:prstGeom prst="borderCallout1">
            <a:avLst>
              <a:gd name="adj1" fmla="val 51290"/>
              <a:gd name="adj2" fmla="val 109"/>
              <a:gd name="adj3" fmla="val 751695"/>
              <a:gd name="adj4" fmla="val -28467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Orbital elements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106"/>
            <a:ext cx="8229600" cy="4957894"/>
          </a:xfrm>
          <a:prstGeom prst="rect">
            <a:avLst/>
          </a:prstGeom>
        </p:spPr>
      </p:pic>
      <p:sp>
        <p:nvSpPr>
          <p:cNvPr id="12" name="Légende encadrée 1 11"/>
          <p:cNvSpPr/>
          <p:nvPr/>
        </p:nvSpPr>
        <p:spPr bwMode="auto">
          <a:xfrm>
            <a:off x="6931711" y="5736257"/>
            <a:ext cx="2360583" cy="338554"/>
          </a:xfrm>
          <a:prstGeom prst="borderCallout1">
            <a:avLst>
              <a:gd name="adj1" fmla="val 51290"/>
              <a:gd name="adj2" fmla="val 109"/>
              <a:gd name="adj3" fmla="val 33806"/>
              <a:gd name="adj4" fmla="val -12610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Discovery circumstances</a:t>
            </a:r>
          </a:p>
        </p:txBody>
      </p:sp>
      <p:sp>
        <p:nvSpPr>
          <p:cNvPr id="9" name="Légende encadrée 1 8"/>
          <p:cNvSpPr/>
          <p:nvPr/>
        </p:nvSpPr>
        <p:spPr bwMode="auto">
          <a:xfrm>
            <a:off x="2592417" y="1390798"/>
            <a:ext cx="2028761" cy="338554"/>
          </a:xfrm>
          <a:prstGeom prst="borderCallout1">
            <a:avLst>
              <a:gd name="adj1" fmla="val 106038"/>
              <a:gd name="adj2" fmla="val 48226"/>
              <a:gd name="adj3" fmla="val 271047"/>
              <a:gd name="adj4" fmla="val 45042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Physical informations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3624549"/>
            <a:ext cx="2776251" cy="352540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0196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410" y="187325"/>
            <a:ext cx="8810367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results (cont’d)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 bwMode="auto">
          <a:xfrm>
            <a:off x="6544532" y="2976582"/>
            <a:ext cx="1586332" cy="338554"/>
          </a:xfrm>
          <a:prstGeom prst="borderCallout1">
            <a:avLst>
              <a:gd name="adj1" fmla="val 51290"/>
              <a:gd name="adj2" fmla="val 109"/>
              <a:gd name="adj3" fmla="val 751695"/>
              <a:gd name="adj4" fmla="val -28467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Orbital elements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106"/>
            <a:ext cx="8229600" cy="4957894"/>
          </a:xfrm>
          <a:prstGeom prst="rect">
            <a:avLst/>
          </a:prstGeom>
        </p:spPr>
      </p:pic>
      <p:sp>
        <p:nvSpPr>
          <p:cNvPr id="12" name="Légende encadrée 1 11"/>
          <p:cNvSpPr/>
          <p:nvPr/>
        </p:nvSpPr>
        <p:spPr bwMode="auto">
          <a:xfrm>
            <a:off x="1467346" y="1472729"/>
            <a:ext cx="5404685" cy="338554"/>
          </a:xfrm>
          <a:prstGeom prst="borderCallout1">
            <a:avLst>
              <a:gd name="adj1" fmla="val 51290"/>
              <a:gd name="adj2" fmla="val 109"/>
              <a:gd name="adj3" fmla="val 342944"/>
              <a:gd name="adj4" fmla="val -6055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on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blue strings to have informations (pop-up window)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2" y="1842686"/>
            <a:ext cx="3933825" cy="2533650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9460044" y="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4839590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a typeface="ＭＳ Ｐゴシック" charset="0"/>
                <a:cs typeface="+mj-cs"/>
              </a:rPr>
              <a:t>VISION</a:t>
            </a:r>
            <a:r>
              <a:rPr lang="en-US" dirty="0" smtClean="0">
                <a:ea typeface="ＭＳ Ｐゴシック" charset="0"/>
                <a:cs typeface="+mj-cs"/>
              </a:rPr>
              <a:t> Query Form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FF9966"/>
                </a:solidFill>
              </a:rPr>
              <a:t>C2PU-Team, </a:t>
            </a:r>
            <a:r>
              <a:rPr lang="en-US" sz="1400" dirty="0" err="1" smtClean="0">
                <a:solidFill>
                  <a:srgbClr val="FF9966"/>
                </a:solidFill>
              </a:rPr>
              <a:t>Observatoire</a:t>
            </a:r>
            <a:r>
              <a:rPr lang="en-US" sz="1400" dirty="0" smtClean="0">
                <a:solidFill>
                  <a:srgbClr val="FF9966"/>
                </a:solidFill>
              </a:rPr>
              <a:t>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16482" y="3079062"/>
            <a:ext cx="68730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/>
              <a:t>A Solar System Objects ephemeris WEB service:</a:t>
            </a:r>
            <a:endParaRPr lang="en-US" sz="2400" dirty="0"/>
          </a:p>
          <a:p>
            <a:pPr algn="ctr">
              <a:defRPr/>
            </a:pPr>
            <a:r>
              <a:rPr lang="en-US" sz="1800" dirty="0"/>
              <a:t>t</a:t>
            </a:r>
            <a:r>
              <a:rPr lang="en-US" sz="1800" dirty="0" smtClean="0"/>
              <a:t>he “</a:t>
            </a:r>
            <a:r>
              <a:rPr lang="en-US" sz="1800" dirty="0" smtClean="0">
                <a:solidFill>
                  <a:srgbClr val="FFFF00"/>
                </a:solidFill>
              </a:rPr>
              <a:t>MIRIADE Ephemeris Generator</a:t>
            </a:r>
            <a:r>
              <a:rPr lang="en-US" sz="1800" dirty="0" smtClean="0"/>
              <a:t>” </a:t>
            </a:r>
            <a:endParaRPr lang="en-US" sz="1800" dirty="0"/>
          </a:p>
          <a:p>
            <a:pPr algn="ctr">
              <a:defRPr/>
            </a:pPr>
            <a:r>
              <a:rPr lang="en-US" sz="1800" dirty="0"/>
              <a:t> </a:t>
            </a:r>
            <a:r>
              <a:rPr lang="en-US" sz="2400" dirty="0">
                <a:hlinkClick r:id="rId3"/>
              </a:rPr>
              <a:t>http://vo.imcce.fr/webservices/miriade/?</a:t>
            </a:r>
            <a:r>
              <a:rPr lang="en-US" sz="2400" dirty="0" smtClean="0">
                <a:hlinkClick r:id="rId3"/>
              </a:rPr>
              <a:t>forms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101097" y="1512084"/>
            <a:ext cx="5703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ant to know the coordinates </a:t>
            </a:r>
          </a:p>
          <a:p>
            <a:pPr algn="ctr"/>
            <a:r>
              <a:rPr lang="en-US" sz="2800" dirty="0" smtClean="0"/>
              <a:t>of your asteroid at a given epoch ?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93235" y="4436077"/>
            <a:ext cx="8119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A super-production by: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</a:rPr>
              <a:t>I</a:t>
            </a:r>
            <a:r>
              <a:rPr lang="fr-FR" sz="2000" dirty="0" smtClean="0">
                <a:solidFill>
                  <a:srgbClr val="FFFF00"/>
                </a:solidFill>
              </a:rPr>
              <a:t>nstitut de </a:t>
            </a:r>
            <a:r>
              <a:rPr lang="fr-FR" sz="2000" dirty="0" smtClean="0">
                <a:solidFill>
                  <a:srgbClr val="FF0000"/>
                </a:solidFill>
              </a:rPr>
              <a:t>M</a:t>
            </a:r>
            <a:r>
              <a:rPr lang="fr-FR" sz="2000" dirty="0" smtClean="0">
                <a:solidFill>
                  <a:srgbClr val="FFFF00"/>
                </a:solidFill>
              </a:rPr>
              <a:t>écanique </a:t>
            </a:r>
            <a:r>
              <a:rPr lang="fr-FR" sz="2000" dirty="0" smtClean="0">
                <a:solidFill>
                  <a:srgbClr val="FF0000"/>
                </a:solidFill>
              </a:rPr>
              <a:t>C</a:t>
            </a:r>
            <a:r>
              <a:rPr lang="fr-FR" sz="2000" dirty="0" smtClean="0">
                <a:solidFill>
                  <a:srgbClr val="FFFF00"/>
                </a:solidFill>
              </a:rPr>
              <a:t>éleste et de </a:t>
            </a:r>
            <a:r>
              <a:rPr lang="fr-FR" sz="2000" dirty="0" smtClean="0">
                <a:solidFill>
                  <a:srgbClr val="FF0000"/>
                </a:solidFill>
              </a:rPr>
              <a:t>C</a:t>
            </a:r>
            <a:r>
              <a:rPr lang="fr-FR" sz="2000" dirty="0" smtClean="0">
                <a:solidFill>
                  <a:srgbClr val="FFFF00"/>
                </a:solidFill>
              </a:rPr>
              <a:t>alcul des </a:t>
            </a:r>
            <a:r>
              <a:rPr lang="fr-FR" sz="2000" dirty="0" smtClean="0">
                <a:solidFill>
                  <a:srgbClr val="FF0000"/>
                </a:solidFill>
              </a:rPr>
              <a:t>E</a:t>
            </a:r>
            <a:r>
              <a:rPr lang="fr-FR" sz="2000" dirty="0" smtClean="0">
                <a:solidFill>
                  <a:srgbClr val="FFFF00"/>
                </a:solidFill>
              </a:rPr>
              <a:t>phémérides (</a:t>
            </a:r>
            <a:r>
              <a:rPr lang="fr-FR" sz="2000" dirty="0" smtClean="0">
                <a:solidFill>
                  <a:srgbClr val="FF0000"/>
                </a:solidFill>
              </a:rPr>
              <a:t>IMCCE</a:t>
            </a:r>
            <a:r>
              <a:rPr lang="fr-FR" sz="2000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Formerly: </a:t>
            </a:r>
            <a:r>
              <a:rPr lang="fr-FR" sz="2000" dirty="0" smtClean="0"/>
              <a:t>« Bureau des Longitudes »</a:t>
            </a:r>
            <a:endParaRPr lang="fr-FR" sz="2000" dirty="0"/>
          </a:p>
        </p:txBody>
      </p:sp>
      <p:pic>
        <p:nvPicPr>
          <p:cNvPr id="48130" name="Picture 2" descr="Résultat de recherche d'images pour &quot;logo imcc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83" y="5401362"/>
            <a:ext cx="22479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8315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86834" y="3404212"/>
            <a:ext cx="453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</a:rPr>
              <a:t>ANY QUESTION ?</a:t>
            </a:r>
            <a:endParaRPr lang="fr-F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6742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 </a:t>
            </a:r>
            <a:r>
              <a:rPr lang="en-US" i="1" dirty="0" smtClean="0">
                <a:ea typeface="ＭＳ Ｐゴシック" charset="0"/>
                <a:cs typeface="+mj-cs"/>
              </a:rPr>
              <a:t>“</a:t>
            </a:r>
            <a:r>
              <a:rPr lang="en-US" i="1" dirty="0" err="1" smtClean="0">
                <a:ea typeface="ＭＳ Ｐゴシック" charset="0"/>
                <a:cs typeface="+mj-cs"/>
              </a:rPr>
              <a:t>Miriade</a:t>
            </a:r>
            <a:r>
              <a:rPr lang="en-US" i="1" dirty="0" smtClean="0">
                <a:ea typeface="ＭＳ Ｐゴシック" charset="0"/>
                <a:cs typeface="+mj-cs"/>
              </a:rPr>
              <a:t>”</a:t>
            </a:r>
            <a:r>
              <a:rPr lang="en-US" dirty="0" smtClean="0">
                <a:ea typeface="ＭＳ Ｐゴシック" charset="0"/>
                <a:cs typeface="+mj-cs"/>
              </a:rPr>
              <a:t> WEB service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FF9966"/>
                </a:solidFill>
              </a:rPr>
              <a:t>C2PU-Team, </a:t>
            </a:r>
            <a:r>
              <a:rPr lang="en-US" sz="1400" dirty="0" err="1" smtClean="0">
                <a:solidFill>
                  <a:srgbClr val="FF9966"/>
                </a:solidFill>
              </a:rPr>
              <a:t>Observatoire</a:t>
            </a:r>
            <a:r>
              <a:rPr lang="en-US" sz="1400" dirty="0" smtClean="0">
                <a:solidFill>
                  <a:srgbClr val="FF9966"/>
                </a:solidFill>
              </a:rPr>
              <a:t>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9750" y="3563805"/>
            <a:ext cx="6886501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</a:rPr>
              <a:t>Miriade</a:t>
            </a:r>
            <a:r>
              <a:rPr lang="en-US" sz="2400" b="1" dirty="0" smtClean="0">
                <a:solidFill>
                  <a:srgbClr val="FFFF00"/>
                </a:solidFill>
              </a:rPr>
              <a:t>”</a:t>
            </a:r>
            <a:r>
              <a:rPr lang="en-US" sz="2400" dirty="0" smtClean="0"/>
              <a:t>: A Solar System Objects WEB service:</a:t>
            </a:r>
            <a:endParaRPr lang="en-US" sz="2400" dirty="0"/>
          </a:p>
          <a:p>
            <a:pPr algn="ctr">
              <a:defRPr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://vo.imcce.fr/webservices/miriade/?</a:t>
            </a:r>
            <a:r>
              <a:rPr lang="en-US" sz="2400" dirty="0" smtClean="0">
                <a:hlinkClick r:id="rId3"/>
              </a:rPr>
              <a:t>forms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14439" y="1401916"/>
            <a:ext cx="7077122" cy="1969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 dirty="0" smtClean="0"/>
              <a:t>ant to know the</a:t>
            </a:r>
            <a:r>
              <a:rPr lang="en-US" sz="2000" dirty="0" smtClean="0">
                <a:solidFill>
                  <a:srgbClr val="FFC000"/>
                </a:solidFill>
              </a:rPr>
              <a:t> coordinates </a:t>
            </a:r>
            <a:r>
              <a:rPr lang="en-US" sz="2000" dirty="0" smtClean="0"/>
              <a:t>of your </a:t>
            </a:r>
            <a:r>
              <a:rPr lang="en-US" sz="2000" dirty="0" smtClean="0">
                <a:solidFill>
                  <a:srgbClr val="FFFF00"/>
                </a:solidFill>
              </a:rPr>
              <a:t>asteroid/comet/planet/satellite</a:t>
            </a:r>
            <a:r>
              <a:rPr lang="en-US" sz="2000" dirty="0" smtClean="0"/>
              <a:t> at a given epoch 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Want to know the</a:t>
            </a:r>
            <a:r>
              <a:rPr lang="en-US" sz="2000" dirty="0" smtClean="0">
                <a:solidFill>
                  <a:srgbClr val="FFC000"/>
                </a:solidFill>
              </a:rPr>
              <a:t> observability </a:t>
            </a:r>
            <a:r>
              <a:rPr lang="en-US" sz="2000" dirty="0" smtClean="0"/>
              <a:t>of your </a:t>
            </a:r>
            <a:r>
              <a:rPr lang="en-US" sz="2000" dirty="0">
                <a:solidFill>
                  <a:srgbClr val="FFFF00"/>
                </a:solidFill>
              </a:rPr>
              <a:t>asteroid/comet/planet/satellite</a:t>
            </a:r>
            <a:r>
              <a:rPr lang="en-US" sz="2000" dirty="0" smtClean="0"/>
              <a:t> from your observatory ?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893235" y="4436077"/>
            <a:ext cx="8119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A super-production by: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</a:rPr>
              <a:t>I</a:t>
            </a:r>
            <a:r>
              <a:rPr lang="fr-FR" sz="2000" dirty="0" smtClean="0">
                <a:solidFill>
                  <a:srgbClr val="FFFF00"/>
                </a:solidFill>
              </a:rPr>
              <a:t>nstitut de </a:t>
            </a:r>
            <a:r>
              <a:rPr lang="fr-FR" sz="2000" dirty="0" smtClean="0">
                <a:solidFill>
                  <a:srgbClr val="FF0000"/>
                </a:solidFill>
              </a:rPr>
              <a:t>M</a:t>
            </a:r>
            <a:r>
              <a:rPr lang="fr-FR" sz="2000" dirty="0" smtClean="0">
                <a:solidFill>
                  <a:srgbClr val="FFFF00"/>
                </a:solidFill>
              </a:rPr>
              <a:t>écanique </a:t>
            </a:r>
            <a:r>
              <a:rPr lang="fr-FR" sz="2000" dirty="0" smtClean="0">
                <a:solidFill>
                  <a:srgbClr val="FF0000"/>
                </a:solidFill>
              </a:rPr>
              <a:t>C</a:t>
            </a:r>
            <a:r>
              <a:rPr lang="fr-FR" sz="2000" dirty="0" smtClean="0">
                <a:solidFill>
                  <a:srgbClr val="FFFF00"/>
                </a:solidFill>
              </a:rPr>
              <a:t>éleste et de </a:t>
            </a:r>
            <a:r>
              <a:rPr lang="fr-FR" sz="2000" dirty="0" smtClean="0">
                <a:solidFill>
                  <a:srgbClr val="FF0000"/>
                </a:solidFill>
              </a:rPr>
              <a:t>C</a:t>
            </a:r>
            <a:r>
              <a:rPr lang="fr-FR" sz="2000" dirty="0" smtClean="0">
                <a:solidFill>
                  <a:srgbClr val="FFFF00"/>
                </a:solidFill>
              </a:rPr>
              <a:t>alcul des </a:t>
            </a:r>
            <a:r>
              <a:rPr lang="fr-FR" sz="2000" dirty="0" smtClean="0">
                <a:solidFill>
                  <a:srgbClr val="FF0000"/>
                </a:solidFill>
              </a:rPr>
              <a:t>E</a:t>
            </a:r>
            <a:r>
              <a:rPr lang="fr-FR" sz="2000" dirty="0" smtClean="0">
                <a:solidFill>
                  <a:srgbClr val="FFFF00"/>
                </a:solidFill>
              </a:rPr>
              <a:t>phémérides (</a:t>
            </a:r>
            <a:r>
              <a:rPr lang="fr-FR" sz="2000" dirty="0" smtClean="0">
                <a:solidFill>
                  <a:srgbClr val="FF0000"/>
                </a:solidFill>
              </a:rPr>
              <a:t>IMCCE</a:t>
            </a:r>
            <a:r>
              <a:rPr lang="fr-FR" sz="2000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Formerly: </a:t>
            </a:r>
            <a:r>
              <a:rPr lang="fr-FR" sz="2000" dirty="0" smtClean="0"/>
              <a:t>« Bureau des Longitudes » (1795)</a:t>
            </a:r>
            <a:endParaRPr lang="fr-FR" sz="2000" dirty="0"/>
          </a:p>
        </p:txBody>
      </p:sp>
      <p:pic>
        <p:nvPicPr>
          <p:cNvPr id="48130" name="Picture 2" descr="Résultat de recherche d'images pour &quot;logo imcc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91" y="5723261"/>
            <a:ext cx="2349109" cy="11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338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The </a:t>
            </a:r>
            <a:r>
              <a:rPr lang="en-US" i="1" dirty="0">
                <a:ea typeface="ＭＳ Ｐゴシック" charset="0"/>
              </a:rPr>
              <a:t>“</a:t>
            </a:r>
            <a:r>
              <a:rPr lang="en-US" i="1" dirty="0" err="1">
                <a:ea typeface="ＭＳ Ｐゴシック" charset="0"/>
              </a:rPr>
              <a:t>Miriade</a:t>
            </a:r>
            <a:r>
              <a:rPr lang="en-US" i="1" dirty="0">
                <a:ea typeface="ＭＳ Ｐゴシック" charset="0"/>
              </a:rPr>
              <a:t>”</a:t>
            </a:r>
            <a:r>
              <a:rPr lang="en-US" dirty="0">
                <a:ea typeface="ＭＳ Ｐゴシック" charset="0"/>
              </a:rPr>
              <a:t> WEB service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831"/>
            <a:ext cx="5400000" cy="51090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37895" y="1752726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The portal page.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25538" y="3409056"/>
            <a:ext cx="2321598" cy="338554"/>
          </a:xfrm>
          <a:prstGeom prst="borderCallout1">
            <a:avLst>
              <a:gd name="adj1" fmla="val 51290"/>
              <a:gd name="adj2" fmla="val 109"/>
              <a:gd name="adj3" fmla="val 159025"/>
              <a:gd name="adj4" fmla="val -173971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Visibility assessment tab</a:t>
            </a: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5823702" y="2691124"/>
            <a:ext cx="2201885" cy="338554"/>
          </a:xfrm>
          <a:prstGeom prst="borderCallout1">
            <a:avLst>
              <a:gd name="adj1" fmla="val 51290"/>
              <a:gd name="adj2" fmla="val 109"/>
              <a:gd name="adj3" fmla="val 368167"/>
              <a:gd name="adj4" fmla="val -211034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Ephemeris retrieval tab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 bwMode="auto">
          <a:xfrm>
            <a:off x="3336324" y="4164227"/>
            <a:ext cx="288000" cy="288000"/>
          </a:xfrm>
          <a:prstGeom prst="ellips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8022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Ephemeris Query Form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>
              <a:solidFill>
                <a:srgbClr val="FF99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831"/>
            <a:ext cx="5400000" cy="51090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37895" y="1752726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query 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25538" y="3409056"/>
            <a:ext cx="2349041" cy="338554"/>
          </a:xfrm>
          <a:prstGeom prst="borderCallout1">
            <a:avLst>
              <a:gd name="adj1" fmla="val 51290"/>
              <a:gd name="adj2" fmla="val 109"/>
              <a:gd name="adj3" fmla="val 272919"/>
              <a:gd name="adj4" fmla="val -8011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 specification zone</a:t>
            </a: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5825538" y="4149022"/>
            <a:ext cx="2226315" cy="338554"/>
          </a:xfrm>
          <a:prstGeom prst="borderCallout1">
            <a:avLst>
              <a:gd name="adj1" fmla="val 51290"/>
              <a:gd name="adj2" fmla="val 109"/>
              <a:gd name="adj3" fmla="val 144821"/>
              <a:gd name="adj4" fmla="val -8330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specification zone</a:t>
            </a: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5825538" y="4888988"/>
            <a:ext cx="2623475" cy="338554"/>
          </a:xfrm>
          <a:prstGeom prst="borderCallout1">
            <a:avLst>
              <a:gd name="adj1" fmla="val 51290"/>
              <a:gd name="adj2" fmla="val 109"/>
              <a:gd name="adj3" fmla="val 20375"/>
              <a:gd name="adj4" fmla="val -6985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Observer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specification zone</a:t>
            </a: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25538" y="5628955"/>
            <a:ext cx="1179169" cy="338554"/>
          </a:xfrm>
          <a:prstGeom prst="borderCallout1">
            <a:avLst>
              <a:gd name="adj1" fmla="val 51290"/>
              <a:gd name="adj2" fmla="val 109"/>
              <a:gd name="adj3" fmla="val 80619"/>
              <a:gd name="adj4" fmla="val -251206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“GO” button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égende encadrée 1 13"/>
          <p:cNvSpPr/>
          <p:nvPr/>
        </p:nvSpPr>
        <p:spPr bwMode="auto">
          <a:xfrm>
            <a:off x="5823702" y="2691124"/>
            <a:ext cx="2190664" cy="338554"/>
          </a:xfrm>
          <a:prstGeom prst="borderCallout1">
            <a:avLst>
              <a:gd name="adj1" fmla="val 51290"/>
              <a:gd name="adj2" fmla="val 109"/>
              <a:gd name="adj3" fmla="val 456028"/>
              <a:gd name="adj4" fmla="val -10190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Form 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xpansion button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 bwMode="auto">
          <a:xfrm>
            <a:off x="3336324" y="4164227"/>
            <a:ext cx="288000" cy="288000"/>
          </a:xfrm>
          <a:prstGeom prst="ellips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13"/>
          <a:stretch/>
        </p:blipFill>
        <p:spPr>
          <a:xfrm>
            <a:off x="0" y="1989138"/>
            <a:ext cx="5400000" cy="4134445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Target 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79728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target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specification 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37895" y="3409056"/>
            <a:ext cx="1553952" cy="338554"/>
          </a:xfrm>
          <a:prstGeom prst="borderCallout1">
            <a:avLst>
              <a:gd name="adj1" fmla="val 51290"/>
              <a:gd name="adj2" fmla="val 109"/>
              <a:gd name="adj3" fmla="val -92507"/>
              <a:gd name="adj4" fmla="val -24499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 type tabs</a:t>
            </a: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37895" y="5628955"/>
            <a:ext cx="3469861" cy="338554"/>
          </a:xfrm>
          <a:prstGeom prst="borderCallout1">
            <a:avLst>
              <a:gd name="adj1" fmla="val 51290"/>
              <a:gd name="adj2" fmla="val 109"/>
              <a:gd name="adj3" fmla="val 52124"/>
              <a:gd name="adj4" fmla="val -6672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Don’t forget to validate your choices 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/>
          <p:cNvCxnSpPr>
            <a:stCxn id="6" idx="2"/>
          </p:cNvCxnSpPr>
          <p:nvPr/>
        </p:nvCxnSpPr>
        <p:spPr bwMode="auto">
          <a:xfrm flipH="1" flipV="1">
            <a:off x="2984527" y="3084723"/>
            <a:ext cx="2853368" cy="4936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>
            <a:stCxn id="6" idx="2"/>
          </p:cNvCxnSpPr>
          <p:nvPr/>
        </p:nvCxnSpPr>
        <p:spPr bwMode="auto">
          <a:xfrm flipH="1" flipV="1">
            <a:off x="3634522" y="3007605"/>
            <a:ext cx="2203373" cy="570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692035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3117526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Target 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67371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asteroid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specification 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37895" y="2818126"/>
            <a:ext cx="3683060" cy="1520416"/>
          </a:xfrm>
          <a:prstGeom prst="borderCallout1">
            <a:avLst>
              <a:gd name="adj1" fmla="val 51290"/>
              <a:gd name="adj2" fmla="val 109"/>
              <a:gd name="adj3" fmla="val 62691"/>
              <a:gd name="adj4" fmla="val -52674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 name. </a:t>
            </a:r>
            <a:r>
              <a:rPr lang="en-US" dirty="0" smtClean="0">
                <a:cs typeface="Arial" panose="020B0604020202020204" pitchFamily="34" charset="0"/>
              </a:rPr>
              <a:t>Valid form</a:t>
            </a:r>
            <a:r>
              <a:rPr lang="en-US" dirty="0">
                <a:cs typeface="Arial" panose="020B0604020202020204" pitchFamily="34" charset="0"/>
              </a:rPr>
              <a:t>a</a:t>
            </a:r>
            <a:r>
              <a:rPr lang="en-US" dirty="0" smtClean="0">
                <a:cs typeface="Arial" panose="020B0604020202020204" pitchFamily="34" charset="0"/>
              </a:rPr>
              <a:t>ts: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2012 DA14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(provisional designation)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Hesperia          (literal name)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69                    (number)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(69)Hesperia   (both)</a:t>
            </a: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15861" y="4483201"/>
            <a:ext cx="3469861" cy="338554"/>
          </a:xfrm>
          <a:prstGeom prst="borderCallout1">
            <a:avLst>
              <a:gd name="adj1" fmla="val 51290"/>
              <a:gd name="adj2" fmla="val 109"/>
              <a:gd name="adj3" fmla="val 91393"/>
              <a:gd name="adj4" fmla="val -6312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</a:pP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Don’t forget to validate your choices !</a:t>
            </a:r>
          </a:p>
        </p:txBody>
      </p:sp>
    </p:spTree>
    <p:extLst>
      <p:ext uri="{BB962C8B-B14F-4D97-AF65-F5344CB8AC3E}">
        <p14:creationId xmlns:p14="http://schemas.microsoft.com/office/powerpoint/2010/main" val="143699397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Target 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752726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Disambiguation form.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3465790"/>
          </a:xfrm>
          <a:prstGeom prst="rect">
            <a:avLst/>
          </a:prstGeom>
        </p:spPr>
      </p:pic>
      <p:sp>
        <p:nvSpPr>
          <p:cNvPr id="6" name="Légende encadrée 1 5"/>
          <p:cNvSpPr/>
          <p:nvPr/>
        </p:nvSpPr>
        <p:spPr bwMode="auto">
          <a:xfrm>
            <a:off x="5850252" y="4131659"/>
            <a:ext cx="3037050" cy="634020"/>
          </a:xfrm>
          <a:prstGeom prst="borderCallout1">
            <a:avLst>
              <a:gd name="adj1" fmla="val 51290"/>
              <a:gd name="adj2" fmla="val 109"/>
              <a:gd name="adj3" fmla="val 58259"/>
              <a:gd name="adj4" fmla="val -9005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case of doubt,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select the target you really want.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ccolade fermante 3"/>
          <p:cNvSpPr/>
          <p:nvPr/>
        </p:nvSpPr>
        <p:spPr bwMode="auto">
          <a:xfrm>
            <a:off x="5387248" y="3558448"/>
            <a:ext cx="154236" cy="1927952"/>
          </a:xfrm>
          <a:prstGeom prst="rightBrace">
            <a:avLst>
              <a:gd name="adj1" fmla="val 40789"/>
              <a:gd name="adj2" fmla="val 50000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9563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5400000" cy="323223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7325"/>
            <a:ext cx="767715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Time </a:t>
            </a:r>
            <a:r>
              <a:rPr lang="en-US" dirty="0">
                <a:ea typeface="ＭＳ Ｐゴシック" charset="0"/>
              </a:rPr>
              <a:t>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DD67C-C03D-4EC1-A40E-FDD63DCFC4D9}" type="datetime1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11/10/2017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55ECB-FE25-4261-A83E-F8430BB76832}" type="slidenum">
              <a:rPr lang="en-US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37895" y="1579728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time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specification form.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égende encadrée 1 5"/>
          <p:cNvSpPr/>
          <p:nvPr/>
        </p:nvSpPr>
        <p:spPr bwMode="auto">
          <a:xfrm>
            <a:off x="5819982" y="2964212"/>
            <a:ext cx="1541448" cy="338554"/>
          </a:xfrm>
          <a:prstGeom prst="borderCallout1">
            <a:avLst>
              <a:gd name="adj1" fmla="val 51290"/>
              <a:gd name="adj2" fmla="val 109"/>
              <a:gd name="adj3" fmla="val 223284"/>
              <a:gd name="adj4" fmla="val -201859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 date-time</a:t>
            </a:r>
          </a:p>
        </p:txBody>
      </p:sp>
      <p:sp>
        <p:nvSpPr>
          <p:cNvPr id="13" name="Légende encadrée 1 12"/>
          <p:cNvSpPr/>
          <p:nvPr/>
        </p:nvSpPr>
        <p:spPr bwMode="auto">
          <a:xfrm>
            <a:off x="5819982" y="3877719"/>
            <a:ext cx="1256113" cy="338554"/>
          </a:xfrm>
          <a:prstGeom prst="borderCallout1">
            <a:avLst>
              <a:gd name="adj1" fmla="val 51290"/>
              <a:gd name="adj2" fmla="val 109"/>
              <a:gd name="adj3" fmla="val -14454"/>
              <a:gd name="adj4" fmla="val -49785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Reset button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égende encadrée 1 9"/>
          <p:cNvSpPr/>
          <p:nvPr/>
        </p:nvSpPr>
        <p:spPr bwMode="auto">
          <a:xfrm>
            <a:off x="5819982" y="3413174"/>
            <a:ext cx="1793504" cy="338554"/>
          </a:xfrm>
          <a:prstGeom prst="borderCallout1">
            <a:avLst>
              <a:gd name="adj1" fmla="val 51290"/>
              <a:gd name="adj2" fmla="val 109"/>
              <a:gd name="adj3" fmla="val 44442"/>
              <a:gd name="adj4" fmla="val -3397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picker widget</a:t>
            </a: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5819982" y="2527606"/>
            <a:ext cx="1778692" cy="338554"/>
          </a:xfrm>
          <a:prstGeom prst="borderCallout1">
            <a:avLst>
              <a:gd name="adj1" fmla="val 51290"/>
              <a:gd name="adj2" fmla="val 109"/>
              <a:gd name="adj3" fmla="val 292633"/>
              <a:gd name="adj4" fmla="val -216291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 picker widget</a:t>
            </a:r>
          </a:p>
        </p:txBody>
      </p:sp>
      <p:cxnSp>
        <p:nvCxnSpPr>
          <p:cNvPr id="7" name="Connecteur droit avec flèche 6"/>
          <p:cNvCxnSpPr>
            <a:stCxn id="6" idx="2"/>
          </p:cNvCxnSpPr>
          <p:nvPr/>
        </p:nvCxnSpPr>
        <p:spPr bwMode="auto">
          <a:xfrm flipH="1">
            <a:off x="3435178" y="3133489"/>
            <a:ext cx="2384804" cy="5735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>
            <a:stCxn id="6" idx="2"/>
          </p:cNvCxnSpPr>
          <p:nvPr/>
        </p:nvCxnSpPr>
        <p:spPr bwMode="auto">
          <a:xfrm flipH="1">
            <a:off x="3917092" y="3133489"/>
            <a:ext cx="1902890" cy="5611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>
            <a:stCxn id="6" idx="2"/>
          </p:cNvCxnSpPr>
          <p:nvPr/>
        </p:nvCxnSpPr>
        <p:spPr bwMode="auto">
          <a:xfrm flipH="1">
            <a:off x="4399005" y="3133489"/>
            <a:ext cx="1420977" cy="5364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Légende encadrée 1 17"/>
          <p:cNvSpPr/>
          <p:nvPr/>
        </p:nvSpPr>
        <p:spPr bwMode="auto">
          <a:xfrm>
            <a:off x="5819982" y="5339932"/>
            <a:ext cx="3469861" cy="338554"/>
          </a:xfrm>
          <a:prstGeom prst="borderCallout1">
            <a:avLst>
              <a:gd name="adj1" fmla="val 51290"/>
              <a:gd name="adj2" fmla="val 109"/>
              <a:gd name="adj3" fmla="val -76501"/>
              <a:gd name="adj4" fmla="val -59468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Arial" panose="020B0604020202020204" pitchFamily="34" charset="0"/>
              </a:rPr>
              <a:t>Don’t forget to validate your choices 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9" name="Légende encadrée 1 18"/>
          <p:cNvSpPr/>
          <p:nvPr/>
        </p:nvSpPr>
        <p:spPr bwMode="auto">
          <a:xfrm>
            <a:off x="5819982" y="4351395"/>
            <a:ext cx="1610377" cy="338554"/>
          </a:xfrm>
          <a:prstGeom prst="borderCallout1">
            <a:avLst>
              <a:gd name="adj1" fmla="val 51290"/>
              <a:gd name="adj2" fmla="val 109"/>
              <a:gd name="adj3" fmla="val -7154"/>
              <a:gd name="adj4" fmla="val -169113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Number of dates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égende encadrée 1 19"/>
          <p:cNvSpPr/>
          <p:nvPr/>
        </p:nvSpPr>
        <p:spPr bwMode="auto">
          <a:xfrm>
            <a:off x="5819982" y="4849785"/>
            <a:ext cx="2433102" cy="338554"/>
          </a:xfrm>
          <a:prstGeom prst="borderCallout1">
            <a:avLst>
              <a:gd name="adj1" fmla="val 51290"/>
              <a:gd name="adj2" fmla="val 109"/>
              <a:gd name="adj3" fmla="val -47302"/>
              <a:gd name="adj4" fmla="val -8634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r>
              <a:rPr lang="en-US" dirty="0" smtClean="0">
                <a:cs typeface="Arial" panose="020B0604020202020204" pitchFamily="34" charset="0"/>
              </a:rPr>
              <a:t>Time span between dates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3344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FF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Designs\Bambou.pot</Template>
  <TotalTime>17840</TotalTime>
  <Words>768</Words>
  <Application>Microsoft Office PowerPoint</Application>
  <PresentationFormat>Format A4 (210 x 297 mm)</PresentationFormat>
  <Paragraphs>250</Paragraphs>
  <Slides>29</Slides>
  <Notes>28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MS PGothic</vt:lpstr>
      <vt:lpstr>MS PGothic</vt:lpstr>
      <vt:lpstr>Arial</vt:lpstr>
      <vt:lpstr>Arial Narrow</vt:lpstr>
      <vt:lpstr>Times New Roman</vt:lpstr>
      <vt:lpstr>Wingdings</vt:lpstr>
      <vt:lpstr>Sujet d'ordre général</vt:lpstr>
      <vt:lpstr>Graphique</vt:lpstr>
      <vt:lpstr>WEB SERVICES FOR SOLAR SYSTEM</vt:lpstr>
      <vt:lpstr>The “MPCorb” database</vt:lpstr>
      <vt:lpstr>The “Miriade” WEB service</vt:lpstr>
      <vt:lpstr>The “Miriade” WEB service</vt:lpstr>
      <vt:lpstr>Ephemeris Query Form</vt:lpstr>
      <vt:lpstr>Target specification</vt:lpstr>
      <vt:lpstr>Target specification</vt:lpstr>
      <vt:lpstr>Target specification</vt:lpstr>
      <vt:lpstr>Time specification</vt:lpstr>
      <vt:lpstr>Observer specification</vt:lpstr>
      <vt:lpstr>Observer specification</vt:lpstr>
      <vt:lpstr>Hairy details...</vt:lpstr>
      <vt:lpstr>Launch the computation</vt:lpstr>
      <vt:lpstr>Results</vt:lpstr>
      <vt:lpstr>Results</vt:lpstr>
      <vt:lpstr>The results</vt:lpstr>
      <vt:lpstr>Observability Query Form</vt:lpstr>
      <vt:lpstr>Observability Query Form</vt:lpstr>
      <vt:lpstr>Observability Query Form</vt:lpstr>
      <vt:lpstr>Results: Airmass Chart</vt:lpstr>
      <vt:lpstr>Results: Sky Chart</vt:lpstr>
      <vt:lpstr>JPL Small-Body Database Browser</vt:lpstr>
      <vt:lpstr>The WEB interface</vt:lpstr>
      <vt:lpstr>The WEB interface</vt:lpstr>
      <vt:lpstr>The results</vt:lpstr>
      <vt:lpstr>The results (cont’d)</vt:lpstr>
      <vt:lpstr>The results (cont’d)</vt:lpstr>
      <vt:lpstr>VISION Query Form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rivet</dc:creator>
  <cp:lastModifiedBy>rivet</cp:lastModifiedBy>
  <cp:revision>924</cp:revision>
  <cp:lastPrinted>1601-01-01T00:00:00Z</cp:lastPrinted>
  <dcterms:created xsi:type="dcterms:W3CDTF">1601-01-01T00:00:00Z</dcterms:created>
  <dcterms:modified xsi:type="dcterms:W3CDTF">2017-11-10T14:08:05Z</dcterms:modified>
</cp:coreProperties>
</file>