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7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4" r:id="rId13"/>
    <p:sldId id="269" r:id="rId14"/>
    <p:sldId id="258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906000" cy="6858000" type="A4"/>
  <p:notesSz cx="67818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60093"/>
    <a:srgbClr val="FFFFFF"/>
    <a:srgbClr val="00CCFF"/>
    <a:srgbClr val="66FF33"/>
    <a:srgbClr val="FF9900"/>
    <a:srgbClr val="FFFF66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3074" autoAdjust="0"/>
  </p:normalViewPr>
  <p:slideViewPr>
    <p:cSldViewPr snapToGrid="0" showGuides="1">
      <p:cViewPr varScale="1">
        <p:scale>
          <a:sx n="86" d="100"/>
          <a:sy n="86" d="100"/>
        </p:scale>
        <p:origin x="1326" y="78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18"/>
    </p:cViewPr>
  </p:sorterViewPr>
  <p:notesViewPr>
    <p:cSldViewPr snapToGrid="0" showGuides="1">
      <p:cViewPr varScale="1">
        <p:scale>
          <a:sx n="56" d="100"/>
          <a:sy n="56" d="100"/>
        </p:scale>
        <p:origin x="-1872" y="-78"/>
      </p:cViewPr>
      <p:guideLst>
        <p:guide orient="horz" pos="3120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SzTx/>
              <a:buFontTx/>
              <a:buNone/>
              <a:defRPr kumimoji="1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kumimoji="1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SzTx/>
              <a:buFontTx/>
              <a:buNone/>
              <a:defRPr kumimoji="1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fr-FR"/>
              <a:t>La Spectroscopie En Astronomie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kumimoji="1"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F6608B0-50C5-4156-BA58-103A23EB856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795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2950"/>
            <a:ext cx="5364162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05350"/>
            <a:ext cx="497205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05A11E2-CC62-46B1-8EA8-CDB79E5D4F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794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ADA1C6-CB6A-4205-89B1-5B4ADAF2D89C}" type="slidenum">
              <a:rPr lang="fr-FR" sz="1200" smtClean="0">
                <a:latin typeface="Times New Roman" panose="02020603050405020304" pitchFamily="18" charset="0"/>
              </a:rPr>
              <a:pPr/>
              <a:t>1</a:t>
            </a:fld>
            <a:endParaRPr lang="fr-FR" sz="1200" smtClean="0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FR" smtClean="0"/>
              <a:t>Conférence présentée </a:t>
            </a:r>
            <a:r>
              <a:rPr lang="fr-FR" smtClean="0">
                <a:cs typeface="Arial" panose="020B0604020202020204" pitchFamily="34" charset="0"/>
              </a:rPr>
              <a:t>à</a:t>
            </a:r>
            <a:r>
              <a:rPr lang="fr-FR" smtClean="0"/>
              <a:t> PARSEC, le 1er octobre 2005.</a:t>
            </a:r>
          </a:p>
        </p:txBody>
      </p:sp>
    </p:spTree>
    <p:extLst>
      <p:ext uri="{BB962C8B-B14F-4D97-AF65-F5344CB8AC3E}">
        <p14:creationId xmlns:p14="http://schemas.microsoft.com/office/powerpoint/2010/main" val="2199155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9"/>
          <p:cNvGraphicFramePr>
            <a:graphicFrameLocks noChangeAspect="1"/>
          </p:cNvGraphicFramePr>
          <p:nvPr userDrawn="1"/>
        </p:nvGraphicFramePr>
        <p:xfrm>
          <a:off x="3527425" y="2286000"/>
          <a:ext cx="3429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" name="Graphique" r:id="rId3" imgW="4572305" imgH="3048305" progId="MSGraph.Chart.8">
                  <p:embed followColorScheme="full"/>
                </p:oleObj>
              </mc:Choice>
              <mc:Fallback>
                <p:oleObj name="Graphique" r:id="rId3" imgW="4572305" imgH="304830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2286000"/>
                        <a:ext cx="3429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25400" y="1376363"/>
            <a:ext cx="9906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Ctr="1">
            <a:spAutoFit/>
          </a:bodyPr>
          <a:lstStyle/>
          <a:p>
            <a:endParaRPr lang="fr-FR"/>
          </a:p>
        </p:txBody>
      </p:sp>
      <p:sp>
        <p:nvSpPr>
          <p:cNvPr id="6" name="AutoShape 20">
            <a:hlinkClick r:id="" action="ppaction://hlinkshowjump?jump=previous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22225" y="969963"/>
            <a:ext cx="360363" cy="360362"/>
          </a:xfrm>
          <a:prstGeom prst="actionButtonBackPrevious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7" name="AutoShape 21">
            <a:hlinkClick r:id="" action="ppaction://hlinkshowjump?jump=next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9537700" y="971550"/>
            <a:ext cx="360363" cy="360363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768A0-61C4-4F20-B704-B3B8AB11752F}" type="datetime1">
              <a:rPr lang="fr-FR"/>
              <a:pPr>
                <a:defRPr/>
              </a:pPr>
              <a:t>22/08/2017</a:t>
            </a:fld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C2PU-Team, Observatoire de Nice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1DAF3-4EBC-4646-B4AC-FA36BC6767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157224"/>
      </p:ext>
    </p:extLst>
  </p:cSld>
  <p:clrMapOvr>
    <a:masterClrMapping/>
  </p:clrMapOvr>
  <p:transition spd="med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9"/>
          <p:cNvGraphicFramePr>
            <a:graphicFrameLocks noChangeAspect="1"/>
          </p:cNvGraphicFramePr>
          <p:nvPr userDrawn="1"/>
        </p:nvGraphicFramePr>
        <p:xfrm>
          <a:off x="3527425" y="2286000"/>
          <a:ext cx="3429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5" name="Graphique" r:id="rId3" imgW="4572305" imgH="3048305" progId="MSGraph.Chart.8">
                  <p:embed followColorScheme="full"/>
                </p:oleObj>
              </mc:Choice>
              <mc:Fallback>
                <p:oleObj name="Graphique" r:id="rId3" imgW="4572305" imgH="304830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2286000"/>
                        <a:ext cx="3429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25400" y="1376363"/>
            <a:ext cx="9906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Ctr="1">
            <a:spAutoFit/>
          </a:bodyPr>
          <a:lstStyle/>
          <a:p>
            <a:endParaRPr lang="fr-FR"/>
          </a:p>
        </p:txBody>
      </p:sp>
      <p:sp>
        <p:nvSpPr>
          <p:cNvPr id="6" name="AutoShape 20">
            <a:hlinkClick r:id="" action="ppaction://hlinkshowjump?jump=previous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22225" y="969963"/>
            <a:ext cx="360363" cy="360362"/>
          </a:xfrm>
          <a:prstGeom prst="actionButtonBackPrevious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7" name="AutoShape 21">
            <a:hlinkClick r:id="" action="ppaction://hlinkshowjump?jump=next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9537700" y="971550"/>
            <a:ext cx="360363" cy="360363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9A5D2-24DB-4F54-AB96-D99C521ABAAF}" type="datetime1">
              <a:rPr lang="fr-FR"/>
              <a:pPr>
                <a:defRPr/>
              </a:pPr>
              <a:t>22/08/2017</a:t>
            </a:fld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C2PU-Team, Observatoire de Nice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1D11D-551C-48E9-AD94-8D92C200E3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827565"/>
      </p:ext>
    </p:extLst>
  </p:cSld>
  <p:clrMapOvr>
    <a:masterClrMapping/>
  </p:clrMapOvr>
  <p:transition spd="med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9"/>
          <p:cNvGraphicFramePr>
            <a:graphicFrameLocks noChangeAspect="1"/>
          </p:cNvGraphicFramePr>
          <p:nvPr userDrawn="1"/>
        </p:nvGraphicFramePr>
        <p:xfrm>
          <a:off x="3527425" y="2286000"/>
          <a:ext cx="3429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9" name="Graphique" r:id="rId3" imgW="4572305" imgH="3048305" progId="MSGraph.Chart.8">
                  <p:embed followColorScheme="full"/>
                </p:oleObj>
              </mc:Choice>
              <mc:Fallback>
                <p:oleObj name="Graphique" r:id="rId3" imgW="4572305" imgH="304830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2286000"/>
                        <a:ext cx="3429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25400" y="1376363"/>
            <a:ext cx="9906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Ctr="1">
            <a:spAutoFit/>
          </a:bodyPr>
          <a:lstStyle/>
          <a:p>
            <a:endParaRPr lang="fr-FR"/>
          </a:p>
        </p:txBody>
      </p:sp>
      <p:sp>
        <p:nvSpPr>
          <p:cNvPr id="6" name="AutoShape 20">
            <a:hlinkClick r:id="" action="ppaction://hlinkshowjump?jump=previous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22225" y="969963"/>
            <a:ext cx="360363" cy="360362"/>
          </a:xfrm>
          <a:prstGeom prst="actionButtonBackPrevious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7" name="AutoShape 21">
            <a:hlinkClick r:id="" action="ppaction://hlinkshowjump?jump=next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9537700" y="971550"/>
            <a:ext cx="360363" cy="360363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64350" y="142875"/>
            <a:ext cx="1924050" cy="58007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89025" y="142875"/>
            <a:ext cx="5622925" cy="58007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5347E-DA89-4C85-8089-6005CD5BDC6E}" type="datetime1">
              <a:rPr lang="fr-FR"/>
              <a:pPr>
                <a:defRPr/>
              </a:pPr>
              <a:t>22/08/2017</a:t>
            </a:fld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C2PU-Team, Observatoire de Nice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CAA1F-B46C-423B-A71A-21AEF6DCB5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524770"/>
      </p:ext>
    </p:extLst>
  </p:cSld>
  <p:clrMapOvr>
    <a:masterClrMapping/>
  </p:clrMapOvr>
  <p:transition spd="med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9"/>
          <p:cNvGraphicFramePr>
            <a:graphicFrameLocks noChangeAspect="1"/>
          </p:cNvGraphicFramePr>
          <p:nvPr userDrawn="1"/>
        </p:nvGraphicFramePr>
        <p:xfrm>
          <a:off x="3527425" y="2286000"/>
          <a:ext cx="3429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3" name="Graphique" r:id="rId3" imgW="4572305" imgH="3048305" progId="MSGraph.Chart.8">
                  <p:embed followColorScheme="full"/>
                </p:oleObj>
              </mc:Choice>
              <mc:Fallback>
                <p:oleObj name="Graphique" r:id="rId3" imgW="4572305" imgH="304830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2286000"/>
                        <a:ext cx="3429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25400" y="1376363"/>
            <a:ext cx="9906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Ctr="1">
            <a:spAutoFit/>
          </a:bodyPr>
          <a:lstStyle/>
          <a:p>
            <a:endParaRPr lang="fr-FR"/>
          </a:p>
        </p:txBody>
      </p:sp>
      <p:sp>
        <p:nvSpPr>
          <p:cNvPr id="6" name="AutoShape 20">
            <a:hlinkClick r:id="" action="ppaction://hlinkshowjump?jump=previous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22225" y="969963"/>
            <a:ext cx="360363" cy="360362"/>
          </a:xfrm>
          <a:prstGeom prst="actionButtonBackPrevious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7" name="AutoShape 21">
            <a:hlinkClick r:id="" action="ppaction://hlinkshowjump?jump=next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9537700" y="971550"/>
            <a:ext cx="360363" cy="360363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605F5-3B87-4844-BC67-9673277B5C7C}" type="datetime1">
              <a:rPr lang="fr-FR"/>
              <a:pPr>
                <a:defRPr/>
              </a:pPr>
              <a:t>22/08/2017</a:t>
            </a:fld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C2PU-Team, Observatoire de Nice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42F48-62E9-4495-BE4E-D270D844D6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615709"/>
      </p:ext>
    </p:extLst>
  </p:cSld>
  <p:clrMapOvr>
    <a:masterClrMapping/>
  </p:clrMapOvr>
  <p:transition spd="med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9"/>
          <p:cNvGraphicFramePr>
            <a:graphicFrameLocks noChangeAspect="1"/>
          </p:cNvGraphicFramePr>
          <p:nvPr userDrawn="1"/>
        </p:nvGraphicFramePr>
        <p:xfrm>
          <a:off x="3527425" y="2286000"/>
          <a:ext cx="3429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7" name="Graphique" r:id="rId3" imgW="4572305" imgH="3048305" progId="MSGraph.Chart.8">
                  <p:embed followColorScheme="full"/>
                </p:oleObj>
              </mc:Choice>
              <mc:Fallback>
                <p:oleObj name="Graphique" r:id="rId3" imgW="4572305" imgH="304830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2286000"/>
                        <a:ext cx="3429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25400" y="1376363"/>
            <a:ext cx="9906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Ctr="1">
            <a:spAutoFit/>
          </a:bodyPr>
          <a:lstStyle/>
          <a:p>
            <a:endParaRPr lang="fr-FR"/>
          </a:p>
        </p:txBody>
      </p:sp>
      <p:sp>
        <p:nvSpPr>
          <p:cNvPr id="6" name="AutoShape 20">
            <a:hlinkClick r:id="" action="ppaction://hlinkshowjump?jump=previous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22225" y="969963"/>
            <a:ext cx="360363" cy="360362"/>
          </a:xfrm>
          <a:prstGeom prst="actionButtonBackPrevious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7" name="AutoShape 21">
            <a:hlinkClick r:id="" action="ppaction://hlinkshowjump?jump=next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9537700" y="971550"/>
            <a:ext cx="360363" cy="360363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4F735-79F8-422B-99F2-D4F9721D685C}" type="datetime1">
              <a:rPr lang="fr-FR"/>
              <a:pPr>
                <a:defRPr/>
              </a:pPr>
              <a:t>22/08/2017</a:t>
            </a:fld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C2PU-Team, Observatoire de Nice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3F375-A00D-464D-BF99-8EC108D14D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402010"/>
      </p:ext>
    </p:extLst>
  </p:cSld>
  <p:clrMapOvr>
    <a:masterClrMapping/>
  </p:clrMapOvr>
  <p:transition spd="med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9"/>
          <p:cNvGraphicFramePr>
            <a:graphicFrameLocks noChangeAspect="1"/>
          </p:cNvGraphicFramePr>
          <p:nvPr userDrawn="1"/>
        </p:nvGraphicFramePr>
        <p:xfrm>
          <a:off x="3527425" y="2286000"/>
          <a:ext cx="3429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1" name="Graphique" r:id="rId3" imgW="4572305" imgH="3048305" progId="MSGraph.Chart.8">
                  <p:embed followColorScheme="full"/>
                </p:oleObj>
              </mc:Choice>
              <mc:Fallback>
                <p:oleObj name="Graphique" r:id="rId3" imgW="4572305" imgH="304830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2286000"/>
                        <a:ext cx="3429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19"/>
          <p:cNvSpPr>
            <a:spLocks noChangeShapeType="1"/>
          </p:cNvSpPr>
          <p:nvPr userDrawn="1"/>
        </p:nvSpPr>
        <p:spPr bwMode="auto">
          <a:xfrm>
            <a:off x="25400" y="1376363"/>
            <a:ext cx="9906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Ctr="1">
            <a:spAutoFit/>
          </a:bodyPr>
          <a:lstStyle/>
          <a:p>
            <a:endParaRPr lang="fr-FR"/>
          </a:p>
        </p:txBody>
      </p:sp>
      <p:sp>
        <p:nvSpPr>
          <p:cNvPr id="7" name="AutoShape 20">
            <a:hlinkClick r:id="" action="ppaction://hlinkshowjump?jump=previous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22225" y="969963"/>
            <a:ext cx="360363" cy="360362"/>
          </a:xfrm>
          <a:prstGeom prst="actionButtonBackPrevious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8" name="AutoShape 21">
            <a:hlinkClick r:id="" action="ppaction://hlinkshowjump?jump=next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9537700" y="971550"/>
            <a:ext cx="360363" cy="360363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1250" y="1828800"/>
            <a:ext cx="3762375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6025" y="1828800"/>
            <a:ext cx="3762375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5C914-E477-4165-A34C-611332888783}" type="datetime1">
              <a:rPr lang="fr-FR"/>
              <a:pPr>
                <a:defRPr/>
              </a:pPr>
              <a:t>22/08/2017</a:t>
            </a:fld>
            <a:endParaRPr lang="fr-F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C2PU-Team, Observatoire de Nice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7E0DE-4D1F-45F3-B342-9E47A0C6DE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098031"/>
      </p:ext>
    </p:extLst>
  </p:cSld>
  <p:clrMapOvr>
    <a:masterClrMapping/>
  </p:clrMapOvr>
  <p:transition spd="med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9"/>
          <p:cNvGraphicFramePr>
            <a:graphicFrameLocks noChangeAspect="1"/>
          </p:cNvGraphicFramePr>
          <p:nvPr userDrawn="1"/>
        </p:nvGraphicFramePr>
        <p:xfrm>
          <a:off x="3527425" y="2286000"/>
          <a:ext cx="3429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Graphique" r:id="rId3" imgW="4572305" imgH="3048305" progId="MSGraph.Chart.8">
                  <p:embed followColorScheme="full"/>
                </p:oleObj>
              </mc:Choice>
              <mc:Fallback>
                <p:oleObj name="Graphique" r:id="rId3" imgW="4572305" imgH="304830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2286000"/>
                        <a:ext cx="3429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19"/>
          <p:cNvSpPr>
            <a:spLocks noChangeShapeType="1"/>
          </p:cNvSpPr>
          <p:nvPr userDrawn="1"/>
        </p:nvSpPr>
        <p:spPr bwMode="auto">
          <a:xfrm>
            <a:off x="25400" y="1376363"/>
            <a:ext cx="9906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Ctr="1">
            <a:spAutoFit/>
          </a:bodyPr>
          <a:lstStyle/>
          <a:p>
            <a:endParaRPr lang="fr-FR"/>
          </a:p>
        </p:txBody>
      </p:sp>
      <p:sp>
        <p:nvSpPr>
          <p:cNvPr id="9" name="AutoShape 20">
            <a:hlinkClick r:id="" action="ppaction://hlinkshowjump?jump=previous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22225" y="969963"/>
            <a:ext cx="360363" cy="360362"/>
          </a:xfrm>
          <a:prstGeom prst="actionButtonBackPrevious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10" name="AutoShape 21">
            <a:hlinkClick r:id="" action="ppaction://hlinkshowjump?jump=next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9537700" y="971550"/>
            <a:ext cx="360363" cy="360363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C8B97-C4BF-4F20-A67B-C46D37F80869}" type="datetime1">
              <a:rPr lang="fr-FR"/>
              <a:pPr>
                <a:defRPr/>
              </a:pPr>
              <a:t>22/08/2017</a:t>
            </a:fld>
            <a:endParaRPr lang="fr-FR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C2PU-Team, Observatoire de Nice</a:t>
            </a:r>
          </a:p>
        </p:txBody>
      </p:sp>
      <p:sp>
        <p:nvSpPr>
          <p:cNvPr id="13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A8A6F-C448-4464-A501-A69C0A6C380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278781"/>
      </p:ext>
    </p:extLst>
  </p:cSld>
  <p:clrMapOvr>
    <a:masterClrMapping/>
  </p:clrMapOvr>
  <p:transition spd="med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9"/>
          <p:cNvGraphicFramePr>
            <a:graphicFrameLocks noChangeAspect="1"/>
          </p:cNvGraphicFramePr>
          <p:nvPr userDrawn="1"/>
        </p:nvGraphicFramePr>
        <p:xfrm>
          <a:off x="3527425" y="2286000"/>
          <a:ext cx="3429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Graphique" r:id="rId3" imgW="4572305" imgH="3048305" progId="MSGraph.Chart.8">
                  <p:embed followColorScheme="full"/>
                </p:oleObj>
              </mc:Choice>
              <mc:Fallback>
                <p:oleObj name="Graphique" r:id="rId3" imgW="4572305" imgH="304830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2286000"/>
                        <a:ext cx="3429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Line 19"/>
          <p:cNvSpPr>
            <a:spLocks noChangeShapeType="1"/>
          </p:cNvSpPr>
          <p:nvPr userDrawn="1"/>
        </p:nvSpPr>
        <p:spPr bwMode="auto">
          <a:xfrm>
            <a:off x="25400" y="1376363"/>
            <a:ext cx="9906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Ctr="1">
            <a:spAutoFit/>
          </a:bodyPr>
          <a:lstStyle/>
          <a:p>
            <a:endParaRPr lang="fr-FR"/>
          </a:p>
        </p:txBody>
      </p:sp>
      <p:sp>
        <p:nvSpPr>
          <p:cNvPr id="5" name="AutoShape 20">
            <a:hlinkClick r:id="" action="ppaction://hlinkshowjump?jump=previous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22225" y="969963"/>
            <a:ext cx="360363" cy="360362"/>
          </a:xfrm>
          <a:prstGeom prst="actionButtonBackPrevious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6" name="AutoShape 21">
            <a:hlinkClick r:id="" action="ppaction://hlinkshowjump?jump=next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9537700" y="971550"/>
            <a:ext cx="360363" cy="360363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DA234-72BD-4235-975C-95E5270F2F9D}" type="datetime1">
              <a:rPr lang="fr-FR"/>
              <a:pPr>
                <a:defRPr/>
              </a:pPr>
              <a:t>22/08/2017</a:t>
            </a:fld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C2PU-Team, Observatoire de Nice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5CE8F-7DF7-48B8-B7AB-9224F6B6FB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580851"/>
      </p:ext>
    </p:extLst>
  </p:cSld>
  <p:clrMapOvr>
    <a:masterClrMapping/>
  </p:clrMapOvr>
  <p:transition spd="med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9"/>
          <p:cNvGraphicFramePr>
            <a:graphicFrameLocks noChangeAspect="1"/>
          </p:cNvGraphicFramePr>
          <p:nvPr userDrawn="1"/>
        </p:nvGraphicFramePr>
        <p:xfrm>
          <a:off x="3527425" y="2286000"/>
          <a:ext cx="3429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3" name="Graphique" r:id="rId3" imgW="4572305" imgH="3048305" progId="MSGraph.Chart.8">
                  <p:embed followColorScheme="full"/>
                </p:oleObj>
              </mc:Choice>
              <mc:Fallback>
                <p:oleObj name="Graphique" r:id="rId3" imgW="4572305" imgH="304830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2286000"/>
                        <a:ext cx="3429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Line 19"/>
          <p:cNvSpPr>
            <a:spLocks noChangeShapeType="1"/>
          </p:cNvSpPr>
          <p:nvPr userDrawn="1"/>
        </p:nvSpPr>
        <p:spPr bwMode="auto">
          <a:xfrm>
            <a:off x="25400" y="1376363"/>
            <a:ext cx="9906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Ctr="1">
            <a:spAutoFit/>
          </a:bodyPr>
          <a:lstStyle/>
          <a:p>
            <a:endParaRPr lang="fr-FR"/>
          </a:p>
        </p:txBody>
      </p:sp>
      <p:sp>
        <p:nvSpPr>
          <p:cNvPr id="4" name="AutoShape 20">
            <a:hlinkClick r:id="" action="ppaction://hlinkshowjump?jump=previous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22225" y="969963"/>
            <a:ext cx="360363" cy="360362"/>
          </a:xfrm>
          <a:prstGeom prst="actionButtonBackPrevious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5" name="AutoShape 21">
            <a:hlinkClick r:id="" action="ppaction://hlinkshowjump?jump=next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9537700" y="971550"/>
            <a:ext cx="360363" cy="360363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B4002-7AF5-4805-93E1-2DF0356831CC}" type="datetime1">
              <a:rPr lang="fr-FR"/>
              <a:pPr>
                <a:defRPr/>
              </a:pPr>
              <a:t>22/08/2017</a:t>
            </a:fld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C2PU-Team, Observatoire de Nice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9B6A9-BEAE-46A9-92AC-D8104066CE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482136"/>
      </p:ext>
    </p:extLst>
  </p:cSld>
  <p:clrMapOvr>
    <a:masterClrMapping/>
  </p:clrMapOvr>
  <p:transition spd="med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9"/>
          <p:cNvGraphicFramePr>
            <a:graphicFrameLocks noChangeAspect="1"/>
          </p:cNvGraphicFramePr>
          <p:nvPr userDrawn="1"/>
        </p:nvGraphicFramePr>
        <p:xfrm>
          <a:off x="3527425" y="2286000"/>
          <a:ext cx="3429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7" name="Graphique" r:id="rId3" imgW="4572305" imgH="3048305" progId="MSGraph.Chart.8">
                  <p:embed followColorScheme="full"/>
                </p:oleObj>
              </mc:Choice>
              <mc:Fallback>
                <p:oleObj name="Graphique" r:id="rId3" imgW="4572305" imgH="304830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2286000"/>
                        <a:ext cx="3429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19"/>
          <p:cNvSpPr>
            <a:spLocks noChangeShapeType="1"/>
          </p:cNvSpPr>
          <p:nvPr userDrawn="1"/>
        </p:nvSpPr>
        <p:spPr bwMode="auto">
          <a:xfrm>
            <a:off x="25400" y="1376363"/>
            <a:ext cx="9906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Ctr="1">
            <a:spAutoFit/>
          </a:bodyPr>
          <a:lstStyle/>
          <a:p>
            <a:endParaRPr lang="fr-FR"/>
          </a:p>
        </p:txBody>
      </p:sp>
      <p:sp>
        <p:nvSpPr>
          <p:cNvPr id="7" name="AutoShape 20">
            <a:hlinkClick r:id="" action="ppaction://hlinkshowjump?jump=previous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22225" y="969963"/>
            <a:ext cx="360363" cy="360362"/>
          </a:xfrm>
          <a:prstGeom prst="actionButtonBackPrevious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8" name="AutoShape 21">
            <a:hlinkClick r:id="" action="ppaction://hlinkshowjump?jump=next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9537700" y="971550"/>
            <a:ext cx="360363" cy="360363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E87C2-DFA0-4FDA-9C4B-1505A5D2396E}" type="datetime1">
              <a:rPr lang="fr-FR"/>
              <a:pPr>
                <a:defRPr/>
              </a:pPr>
              <a:t>22/08/2017</a:t>
            </a:fld>
            <a:endParaRPr lang="fr-F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C2PU-Team, Observatoire de Nice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3BC90-C4F1-49CF-B8CE-861A3B3B41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205549"/>
      </p:ext>
    </p:extLst>
  </p:cSld>
  <p:clrMapOvr>
    <a:masterClrMapping/>
  </p:clrMapOvr>
  <p:transition spd="med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9"/>
          <p:cNvGraphicFramePr>
            <a:graphicFrameLocks noChangeAspect="1"/>
          </p:cNvGraphicFramePr>
          <p:nvPr userDrawn="1"/>
        </p:nvGraphicFramePr>
        <p:xfrm>
          <a:off x="3527425" y="2286000"/>
          <a:ext cx="3429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1" name="Graphique" r:id="rId3" imgW="4572305" imgH="3048305" progId="MSGraph.Chart.8">
                  <p:embed followColorScheme="full"/>
                </p:oleObj>
              </mc:Choice>
              <mc:Fallback>
                <p:oleObj name="Graphique" r:id="rId3" imgW="4572305" imgH="304830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2286000"/>
                        <a:ext cx="3429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19"/>
          <p:cNvSpPr>
            <a:spLocks noChangeShapeType="1"/>
          </p:cNvSpPr>
          <p:nvPr userDrawn="1"/>
        </p:nvSpPr>
        <p:spPr bwMode="auto">
          <a:xfrm>
            <a:off x="25400" y="1376363"/>
            <a:ext cx="9906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Ctr="1">
            <a:spAutoFit/>
          </a:bodyPr>
          <a:lstStyle/>
          <a:p>
            <a:endParaRPr lang="fr-FR"/>
          </a:p>
        </p:txBody>
      </p:sp>
      <p:sp>
        <p:nvSpPr>
          <p:cNvPr id="7" name="AutoShape 20">
            <a:hlinkClick r:id="" action="ppaction://hlinkshowjump?jump=previous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22225" y="969963"/>
            <a:ext cx="360363" cy="360362"/>
          </a:xfrm>
          <a:prstGeom prst="actionButtonBackPrevious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8" name="AutoShape 21">
            <a:hlinkClick r:id="" action="ppaction://hlinkshowjump?jump=next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9537700" y="971550"/>
            <a:ext cx="360363" cy="360363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206E6-0A7E-4618-B604-808C18B3DBE9}" type="datetime1">
              <a:rPr lang="fr-FR"/>
              <a:pPr>
                <a:defRPr/>
              </a:pPr>
              <a:t>22/08/2017</a:t>
            </a:fld>
            <a:endParaRPr lang="fr-F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C2PU-Team, Observatoire de Nice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704AA-273B-4945-98EC-7080F58B295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256565"/>
      </p:ext>
    </p:extLst>
  </p:cSld>
  <p:clrMapOvr>
    <a:masterClrMapping/>
  </p:clrMapOvr>
  <p:transition spd="med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89025" y="142875"/>
            <a:ext cx="7677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1250" y="1828800"/>
            <a:ext cx="76771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51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FF9966"/>
                </a:solidFill>
              </a:defRPr>
            </a:lvl1pPr>
          </a:lstStyle>
          <a:p>
            <a:pPr>
              <a:defRPr/>
            </a:pPr>
            <a:fld id="{FB64B1C6-E6F4-4F73-9E7C-7FE49612CE97}" type="datetime1">
              <a:rPr lang="fr-FR"/>
              <a:pPr>
                <a:defRPr/>
              </a:pPr>
              <a:t>22/08/2017</a:t>
            </a:fld>
            <a:endParaRPr lang="fr-FR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91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FF9966"/>
                </a:solidFill>
              </a:defRPr>
            </a:lvl1pPr>
          </a:lstStyle>
          <a:p>
            <a:pPr>
              <a:defRPr/>
            </a:pPr>
            <a:r>
              <a:rPr lang="fr-FR"/>
              <a:t>C2PU-Team, Observatoire de Nice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97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FF9966"/>
                </a:solidFill>
              </a:defRPr>
            </a:lvl1pPr>
          </a:lstStyle>
          <a:p>
            <a:pPr>
              <a:defRPr/>
            </a:pPr>
            <a:fld id="{72240438-DBF5-461F-B59C-EE65E714836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aphicFrame>
        <p:nvGraphicFramePr>
          <p:cNvPr id="1031" name="Object 9"/>
          <p:cNvGraphicFramePr>
            <a:graphicFrameLocks noChangeAspect="1"/>
          </p:cNvGraphicFramePr>
          <p:nvPr userDrawn="1"/>
        </p:nvGraphicFramePr>
        <p:xfrm>
          <a:off x="3527425" y="2286000"/>
          <a:ext cx="34290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Graphique" r:id="rId14" imgW="4572305" imgH="3048305" progId="MSGraph.Chart.8">
                  <p:embed followColorScheme="full"/>
                </p:oleObj>
              </mc:Choice>
              <mc:Fallback>
                <p:oleObj name="Graphique" r:id="rId14" imgW="4572305" imgH="3048305" progId="MSGraph.Chart.8">
                  <p:embed followColorScheme="full"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2286000"/>
                        <a:ext cx="34290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Line 19"/>
          <p:cNvSpPr>
            <a:spLocks noChangeShapeType="1"/>
          </p:cNvSpPr>
          <p:nvPr userDrawn="1"/>
        </p:nvSpPr>
        <p:spPr bwMode="auto">
          <a:xfrm>
            <a:off x="25400" y="1376363"/>
            <a:ext cx="9906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Ctr="1">
            <a:spAutoFit/>
          </a:bodyPr>
          <a:lstStyle/>
          <a:p>
            <a:endParaRPr lang="fr-FR"/>
          </a:p>
        </p:txBody>
      </p:sp>
      <p:sp>
        <p:nvSpPr>
          <p:cNvPr id="1033" name="AutoShape 20">
            <a:hlinkClick r:id="" action="ppaction://hlinkshowjump?jump=previous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22225" y="969963"/>
            <a:ext cx="360363" cy="360362"/>
          </a:xfrm>
          <a:prstGeom prst="actionButtonBackPrevious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  <p:sp>
        <p:nvSpPr>
          <p:cNvPr id="1034" name="AutoShape 21">
            <a:hlinkClick r:id="" action="ppaction://hlinkshowjump?jump=nextslide" highlightClick="1"/>
          </p:cNvPr>
          <p:cNvSpPr>
            <a:spLocks noChangeAspect="1" noChangeArrowheads="1"/>
          </p:cNvSpPr>
          <p:nvPr userDrawn="1"/>
        </p:nvSpPr>
        <p:spPr bwMode="auto">
          <a:xfrm>
            <a:off x="9537700" y="971550"/>
            <a:ext cx="360363" cy="360363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800" tIns="93600" rIns="46800" bIns="93600" anchor="ctr">
            <a:spAutoFit/>
          </a:bodyPr>
          <a:lstStyle>
            <a:lvl1pPr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ransition spd="med">
    <p:cut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 kern="1200">
          <a:solidFill>
            <a:srgbClr val="FF9933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rgbClr val="FF9933"/>
          </a:solidFill>
          <a:latin typeface="Arial Narrow" panose="020B0606020202030204" pitchFamily="34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rgbClr val="FF9933"/>
          </a:solidFill>
          <a:latin typeface="Arial Narrow" panose="020B0606020202030204" pitchFamily="34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rgbClr val="FF9933"/>
          </a:solidFill>
          <a:latin typeface="Arial Narrow" panose="020B0606020202030204" pitchFamily="34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rgbClr val="FF9933"/>
          </a:solidFill>
          <a:latin typeface="Arial Narrow" panose="020B0606020202030204" pitchFamily="34" charset="0"/>
        </a:defRPr>
      </a:lvl5pPr>
      <a:lvl6pPr marL="457200" algn="ctr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rgbClr val="FF9933"/>
          </a:solidFill>
          <a:latin typeface="Arial Narrow" panose="020B0606020202030204" pitchFamily="34" charset="0"/>
        </a:defRPr>
      </a:lvl6pPr>
      <a:lvl7pPr marL="914400" algn="ctr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rgbClr val="FF9933"/>
          </a:solidFill>
          <a:latin typeface="Arial Narrow" panose="020B0606020202030204" pitchFamily="34" charset="0"/>
        </a:defRPr>
      </a:lvl7pPr>
      <a:lvl8pPr marL="1371600" algn="ctr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rgbClr val="FF9933"/>
          </a:solidFill>
          <a:latin typeface="Arial Narrow" panose="020B0606020202030204" pitchFamily="34" charset="0"/>
        </a:defRPr>
      </a:lvl8pPr>
      <a:lvl9pPr marL="1828800" algn="ctr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rgbClr val="FF9933"/>
          </a:solidFill>
          <a:latin typeface="Arial Narrow" panose="020B0606020202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800" kern="1200">
          <a:solidFill>
            <a:srgbClr val="FF99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u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«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189843" y="718828"/>
            <a:ext cx="9523140" cy="4524958"/>
          </a:xfrm>
          <a:solidFill>
            <a:schemeClr val="accent1">
              <a:alpha val="70000"/>
            </a:schemeClr>
          </a:solidFill>
          <a:extLst/>
        </p:spPr>
        <p:txBody>
          <a:bodyPr wrap="square" anchor="ctr">
            <a:sp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fr-FR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SOFTWARE FOR</a:t>
            </a:r>
            <a:br>
              <a:rPr lang="fr-FR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fr-FR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STAR FIELD PREDICTION AND TARGET OBSERVABILITY</a:t>
            </a:r>
            <a:br>
              <a:rPr lang="fr-FR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fr-FR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ASSESSMENT</a:t>
            </a:r>
          </a:p>
        </p:txBody>
      </p:sp>
      <p:grpSp>
        <p:nvGrpSpPr>
          <p:cNvPr id="15363" name="Group 1046"/>
          <p:cNvGrpSpPr>
            <a:grpSpLocks/>
          </p:cNvGrpSpPr>
          <p:nvPr/>
        </p:nvGrpSpPr>
        <p:grpSpPr bwMode="auto">
          <a:xfrm>
            <a:off x="0" y="6146800"/>
            <a:ext cx="9906000" cy="719138"/>
            <a:chOff x="0" y="3872"/>
            <a:chExt cx="6240" cy="453"/>
          </a:xfrm>
        </p:grpSpPr>
        <p:sp>
          <p:nvSpPr>
            <p:cNvPr id="15366" name="Rectangle 1039"/>
            <p:cNvSpPr>
              <a:spLocks noChangeArrowheads="1"/>
            </p:cNvSpPr>
            <p:nvPr/>
          </p:nvSpPr>
          <p:spPr bwMode="auto">
            <a:xfrm>
              <a:off x="1100" y="3872"/>
              <a:ext cx="3809" cy="45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tIns="91440" rIns="45720" bIns="91440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rgbClr val="FF9933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anose="05000000000000000000" pitchFamily="2" charset="2"/>
                <a:buChar char="u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«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Clr>
                  <a:schemeClr val="tx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en-US" sz="1600">
                  <a:solidFill>
                    <a:schemeClr val="tx1"/>
                  </a:solidFill>
                </a:rPr>
                <a:t>© </a:t>
              </a:r>
              <a:r>
                <a:rPr lang="fr-FR" sz="1600">
                  <a:solidFill>
                    <a:schemeClr val="tx1"/>
                  </a:solidFill>
                </a:rPr>
                <a:t>C2PU, Observatoire de la Cote d’Azur, </a:t>
              </a:r>
            </a:p>
            <a:p>
              <a:pPr algn="ctr" eaLnBrk="1" hangingPunct="1">
                <a:buClr>
                  <a:schemeClr val="tx2"/>
                </a:buClr>
                <a:buSzPct val="65000"/>
                <a:buFont typeface="Wingdings" panose="05000000000000000000" pitchFamily="2" charset="2"/>
                <a:buNone/>
              </a:pPr>
              <a:r>
                <a:rPr lang="fr-FR" sz="1600">
                  <a:solidFill>
                    <a:schemeClr val="tx1"/>
                  </a:solidFill>
                </a:rPr>
                <a:t>Université de Nice Sophia-Antipolis</a:t>
              </a:r>
              <a:endParaRPr lang="en-US" sz="1600">
                <a:solidFill>
                  <a:schemeClr val="tx1"/>
                </a:solidFill>
              </a:endParaRPr>
            </a:p>
          </p:txBody>
        </p:sp>
        <p:pic>
          <p:nvPicPr>
            <p:cNvPr id="15367" name="Picture 1041" descr="logocaeu_4_100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3" y="3872"/>
              <a:ext cx="1327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8" name="Picture 1045" descr="LogoUNSA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72"/>
              <a:ext cx="1120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4" name="ZoneTexte 1"/>
          <p:cNvSpPr txBox="1">
            <a:spLocks noChangeArrowheads="1"/>
          </p:cNvSpPr>
          <p:nvPr/>
        </p:nvSpPr>
        <p:spPr bwMode="auto">
          <a:xfrm>
            <a:off x="0" y="4905375"/>
            <a:ext cx="243363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FFFF00"/>
                </a:solidFill>
              </a:rPr>
              <a:t>Jean-Pierre Rivet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FFFF00"/>
                </a:solidFill>
              </a:rPr>
              <a:t>CNRS, OCA,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FFFF00"/>
                </a:solidFill>
              </a:rPr>
              <a:t>Dept. Lagrange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FFFF00"/>
                </a:solidFill>
              </a:rPr>
              <a:t>jean-pierre.rivet@oca.eu</a:t>
            </a:r>
          </a:p>
        </p:txBody>
      </p:sp>
      <p:sp>
        <p:nvSpPr>
          <p:cNvPr id="15365" name="Rectangle 1"/>
          <p:cNvSpPr>
            <a:spLocks noChangeArrowheads="1"/>
          </p:cNvSpPr>
          <p:nvPr/>
        </p:nvSpPr>
        <p:spPr bwMode="auto">
          <a:xfrm>
            <a:off x="0" y="0"/>
            <a:ext cx="2294090" cy="338554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dirty="0"/>
              <a:t>Version </a:t>
            </a:r>
            <a:r>
              <a:rPr lang="fr-FR" dirty="0" smtClean="0"/>
              <a:t>02, 15/08/2017</a:t>
            </a:r>
            <a:endParaRPr lang="fr-FR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instrument definition zone</a:t>
            </a:r>
          </a:p>
        </p:txBody>
      </p:sp>
      <p:sp>
        <p:nvSpPr>
          <p:cNvPr id="25603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2C531D6-DD74-4A47-98CB-097EE23CAA06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5604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2560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BA493C-AE06-4F1E-B956-0D3F393B745A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fr-FR" sz="1400" smtClean="0">
              <a:solidFill>
                <a:srgbClr val="FF9966"/>
              </a:solidFill>
            </a:endParaRPr>
          </a:p>
        </p:txBody>
      </p:sp>
      <p:pic>
        <p:nvPicPr>
          <p:cNvPr id="25606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2781300"/>
            <a:ext cx="43211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Légende encadrée 1 26"/>
          <p:cNvSpPr>
            <a:spLocks/>
          </p:cNvSpPr>
          <p:nvPr/>
        </p:nvSpPr>
        <p:spPr bwMode="auto">
          <a:xfrm>
            <a:off x="7648575" y="2439988"/>
            <a:ext cx="1490663" cy="401637"/>
          </a:xfrm>
          <a:prstGeom prst="borderCallout1">
            <a:avLst>
              <a:gd name="adj1" fmla="val 47523"/>
              <a:gd name="adj2" fmla="val -500"/>
              <a:gd name="adj3" fmla="val 178468"/>
              <a:gd name="adj4" fmla="val -70380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Focal length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5608" name="Légende encadrée 1 26"/>
          <p:cNvSpPr>
            <a:spLocks/>
          </p:cNvSpPr>
          <p:nvPr/>
        </p:nvSpPr>
        <p:spPr bwMode="auto">
          <a:xfrm>
            <a:off x="180975" y="2444750"/>
            <a:ext cx="2073275" cy="769938"/>
          </a:xfrm>
          <a:prstGeom prst="borderCallout1">
            <a:avLst>
              <a:gd name="adj1" fmla="val 53310"/>
              <a:gd name="adj2" fmla="val 101157"/>
              <a:gd name="adj3" fmla="val 123884"/>
              <a:gd name="adj4" fmla="val 131606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Telescope / focus</a:t>
            </a:r>
          </a:p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selection list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5609" name="Légende encadrée 1 26"/>
          <p:cNvSpPr>
            <a:spLocks/>
          </p:cNvSpPr>
          <p:nvPr/>
        </p:nvSpPr>
        <p:spPr bwMode="auto">
          <a:xfrm>
            <a:off x="3662363" y="4833938"/>
            <a:ext cx="2530475" cy="400050"/>
          </a:xfrm>
          <a:prstGeom prst="borderCallout1">
            <a:avLst>
              <a:gd name="adj1" fmla="val -13792"/>
              <a:gd name="adj2" fmla="val 56343"/>
              <a:gd name="adj3" fmla="val -111384"/>
              <a:gd name="adj4" fmla="val 38870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Saturation magnitude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5610" name="Légende encadrée 1 26"/>
          <p:cNvSpPr>
            <a:spLocks/>
          </p:cNvSpPr>
          <p:nvPr/>
        </p:nvSpPr>
        <p:spPr bwMode="auto">
          <a:xfrm>
            <a:off x="763588" y="3998913"/>
            <a:ext cx="1490662" cy="769937"/>
          </a:xfrm>
          <a:prstGeom prst="borderCallout1">
            <a:avLst>
              <a:gd name="adj1" fmla="val 53310"/>
              <a:gd name="adj2" fmla="val 101157"/>
              <a:gd name="adj3" fmla="val -9449"/>
              <a:gd name="adj4" fmla="val 143250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Camera</a:t>
            </a:r>
          </a:p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selection list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5611" name="Légende encadrée 1 26"/>
          <p:cNvSpPr>
            <a:spLocks/>
          </p:cNvSpPr>
          <p:nvPr/>
        </p:nvSpPr>
        <p:spPr bwMode="auto">
          <a:xfrm>
            <a:off x="7648575" y="2925763"/>
            <a:ext cx="1746250" cy="401637"/>
          </a:xfrm>
          <a:prstGeom prst="borderCallout1">
            <a:avLst>
              <a:gd name="adj1" fmla="val 47523"/>
              <a:gd name="adj2" fmla="val -500"/>
              <a:gd name="adj3" fmla="val 128301"/>
              <a:gd name="adj4" fmla="val -59014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CCD size (pix)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5612" name="Légende encadrée 1 26"/>
          <p:cNvSpPr>
            <a:spLocks/>
          </p:cNvSpPr>
          <p:nvPr/>
        </p:nvSpPr>
        <p:spPr bwMode="auto">
          <a:xfrm>
            <a:off x="7648575" y="3411538"/>
            <a:ext cx="1906588" cy="400050"/>
          </a:xfrm>
          <a:prstGeom prst="borderCallout1">
            <a:avLst>
              <a:gd name="adj1" fmla="val 47523"/>
              <a:gd name="adj2" fmla="val -500"/>
              <a:gd name="adj3" fmla="val 80921"/>
              <a:gd name="adj4" fmla="val -55148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Pixels size (</a:t>
            </a:r>
            <a:r>
              <a:rPr lang="en-US" sz="2000">
                <a:solidFill>
                  <a:schemeClr val="tx1"/>
                </a:solidFill>
                <a:sym typeface="Symbol" panose="05050102010706020507" pitchFamily="18" charset="2"/>
              </a:rPr>
              <a:t>m</a:t>
            </a:r>
            <a:r>
              <a:rPr lang="en-US" sz="2000">
                <a:solidFill>
                  <a:schemeClr val="tx1"/>
                </a:solidFill>
              </a:rPr>
              <a:t>)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5613" name="Légende encadrée 1 26"/>
          <p:cNvSpPr>
            <a:spLocks/>
          </p:cNvSpPr>
          <p:nvPr/>
        </p:nvSpPr>
        <p:spPr bwMode="auto">
          <a:xfrm>
            <a:off x="7648575" y="3897313"/>
            <a:ext cx="1652588" cy="400050"/>
          </a:xfrm>
          <a:prstGeom prst="borderCallout1">
            <a:avLst>
              <a:gd name="adj1" fmla="val 47523"/>
              <a:gd name="adj2" fmla="val -500"/>
              <a:gd name="adj3" fmla="val 19606"/>
              <a:gd name="adj4" fmla="val -63468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Pixels size (</a:t>
            </a:r>
            <a:r>
              <a:rPr lang="en-US" sz="2000">
                <a:solidFill>
                  <a:schemeClr val="tx1"/>
                </a:solidFill>
                <a:sym typeface="Symbol" panose="05050102010706020507" pitchFamily="18" charset="2"/>
              </a:rPr>
              <a:t></a:t>
            </a:r>
            <a:r>
              <a:rPr lang="en-US" sz="2000">
                <a:solidFill>
                  <a:schemeClr val="tx1"/>
                </a:solidFill>
              </a:rPr>
              <a:t>)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5614" name="Légende encadrée 1 26"/>
          <p:cNvSpPr>
            <a:spLocks/>
          </p:cNvSpPr>
          <p:nvPr/>
        </p:nvSpPr>
        <p:spPr bwMode="auto">
          <a:xfrm>
            <a:off x="7648575" y="4383088"/>
            <a:ext cx="1865313" cy="400050"/>
          </a:xfrm>
          <a:prstGeom prst="borderCallout1">
            <a:avLst>
              <a:gd name="adj1" fmla="val 47523"/>
              <a:gd name="adj2" fmla="val -500"/>
              <a:gd name="adj3" fmla="val -33347"/>
              <a:gd name="adj4" fmla="val -56486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Field of view (</a:t>
            </a:r>
            <a:r>
              <a:rPr lang="en-US" sz="2000">
                <a:solidFill>
                  <a:schemeClr val="tx1"/>
                </a:solidFill>
                <a:sym typeface="Symbol" panose="05050102010706020507" pitchFamily="18" charset="2"/>
              </a:rPr>
              <a:t>‘</a:t>
            </a:r>
            <a:r>
              <a:rPr lang="en-US" sz="2000">
                <a:solidFill>
                  <a:schemeClr val="tx1"/>
                </a:solidFill>
              </a:rPr>
              <a:t>)</a:t>
            </a:r>
            <a:endParaRPr 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catalog definition zone</a:t>
            </a:r>
          </a:p>
        </p:txBody>
      </p:sp>
      <p:sp>
        <p:nvSpPr>
          <p:cNvPr id="26627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BC53C4-2892-47E2-B63C-806F3A193232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6628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F80BDD-4E6B-4402-B159-155778464590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fr-FR" sz="1400" smtClean="0">
              <a:solidFill>
                <a:srgbClr val="FF9966"/>
              </a:solidFill>
            </a:endParaRPr>
          </a:p>
        </p:txBody>
      </p:sp>
      <p:pic>
        <p:nvPicPr>
          <p:cNvPr id="26630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2781300"/>
            <a:ext cx="432117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Légende encadrée 1 26"/>
          <p:cNvSpPr>
            <a:spLocks/>
          </p:cNvSpPr>
          <p:nvPr/>
        </p:nvSpPr>
        <p:spPr bwMode="auto">
          <a:xfrm>
            <a:off x="4133850" y="1809750"/>
            <a:ext cx="1587500" cy="769938"/>
          </a:xfrm>
          <a:prstGeom prst="borderCallout1">
            <a:avLst>
              <a:gd name="adj1" fmla="val 100690"/>
              <a:gd name="adj2" fmla="val 49639"/>
              <a:gd name="adj3" fmla="val 152759"/>
              <a:gd name="adj4" fmla="val 7537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Validate UC3</a:t>
            </a:r>
          </a:p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catalog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6632" name="Légende encadrée 1 26"/>
          <p:cNvSpPr>
            <a:spLocks/>
          </p:cNvSpPr>
          <p:nvPr/>
        </p:nvSpPr>
        <p:spPr bwMode="auto">
          <a:xfrm>
            <a:off x="7626350" y="1812925"/>
            <a:ext cx="1944688" cy="769938"/>
          </a:xfrm>
          <a:prstGeom prst="borderCallout1">
            <a:avLst>
              <a:gd name="adj1" fmla="val 47523"/>
              <a:gd name="adj2" fmla="val -500"/>
              <a:gd name="adj3" fmla="val 152380"/>
              <a:gd name="adj4" fmla="val -118639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Validate UCAC4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catalog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6633" name="Légende encadrée 1 26"/>
          <p:cNvSpPr>
            <a:spLocks/>
          </p:cNvSpPr>
          <p:nvPr/>
        </p:nvSpPr>
        <p:spPr bwMode="auto">
          <a:xfrm>
            <a:off x="284163" y="1809750"/>
            <a:ext cx="1944687" cy="769938"/>
          </a:xfrm>
          <a:prstGeom prst="borderCallout1">
            <a:avLst>
              <a:gd name="adj1" fmla="val 53310"/>
              <a:gd name="adj2" fmla="val 101157"/>
              <a:gd name="adj3" fmla="val 155769"/>
              <a:gd name="adj4" fmla="val 146681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Validate UCAC2</a:t>
            </a:r>
          </a:p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catalog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6634" name="ZoneTexte 9"/>
          <p:cNvSpPr txBox="1">
            <a:spLocks noChangeArrowheads="1"/>
          </p:cNvSpPr>
          <p:nvPr/>
        </p:nvSpPr>
        <p:spPr bwMode="auto">
          <a:xfrm>
            <a:off x="3265488" y="4284663"/>
            <a:ext cx="33718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NOTA</a:t>
            </a:r>
            <a:r>
              <a:rPr lang="en-US" sz="2000">
                <a:solidFill>
                  <a:schemeClr val="tx1"/>
                </a:solidFill>
              </a:rPr>
              <a:t>: in normal conditions,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nothing is to be modified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in this zone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75" y="2895600"/>
            <a:ext cx="5788025" cy="153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geometry definition zone</a:t>
            </a:r>
          </a:p>
        </p:txBody>
      </p:sp>
      <p:sp>
        <p:nvSpPr>
          <p:cNvPr id="27652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6ADAC8-9477-4618-B74D-646E3BA2CEA7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7653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27654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FBF284-24A9-4943-8BF1-BC6C7D5EABA9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7655" name="Légende encadrée 1 26"/>
          <p:cNvSpPr>
            <a:spLocks/>
          </p:cNvSpPr>
          <p:nvPr/>
        </p:nvSpPr>
        <p:spPr bwMode="auto">
          <a:xfrm>
            <a:off x="5578475" y="1706563"/>
            <a:ext cx="1574800" cy="769937"/>
          </a:xfrm>
          <a:prstGeom prst="borderCallout1">
            <a:avLst>
              <a:gd name="adj1" fmla="val 100690"/>
              <a:gd name="adj2" fmla="val 49639"/>
              <a:gd name="adj3" fmla="val 260662"/>
              <a:gd name="adj4" fmla="val 13037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Field rotation</a:t>
            </a:r>
          </a:p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step (°)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656" name="Légende encadrée 1 26"/>
          <p:cNvSpPr>
            <a:spLocks/>
          </p:cNvSpPr>
          <p:nvPr/>
        </p:nvSpPr>
        <p:spPr bwMode="auto">
          <a:xfrm>
            <a:off x="7750175" y="1706563"/>
            <a:ext cx="1919288" cy="769937"/>
          </a:xfrm>
          <a:prstGeom prst="borderCallout1">
            <a:avLst>
              <a:gd name="adj1" fmla="val 47523"/>
              <a:gd name="adj2" fmla="val -500"/>
              <a:gd name="adj3" fmla="val 203102"/>
              <a:gd name="adj4" fmla="val -45968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Field orientation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angle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657" name="Légende encadrée 1 26"/>
          <p:cNvSpPr>
            <a:spLocks/>
          </p:cNvSpPr>
          <p:nvPr/>
        </p:nvSpPr>
        <p:spPr bwMode="auto">
          <a:xfrm>
            <a:off x="90488" y="1958975"/>
            <a:ext cx="2033587" cy="400050"/>
          </a:xfrm>
          <a:prstGeom prst="borderCallout1">
            <a:avLst>
              <a:gd name="adj1" fmla="val 53310"/>
              <a:gd name="adj2" fmla="val 101157"/>
              <a:gd name="adj3" fmla="val 518546"/>
              <a:gd name="adj4" fmla="val 111236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Shift step size (</a:t>
            </a:r>
            <a:r>
              <a:rPr lang="en-US" sz="2000">
                <a:solidFill>
                  <a:schemeClr val="tx1"/>
                </a:solidFill>
                <a:sym typeface="Symbol" panose="05050102010706020507" pitchFamily="18" charset="2"/>
              </a:rPr>
              <a:t>)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658" name="Légende encadrée 1 26"/>
          <p:cNvSpPr>
            <a:spLocks/>
          </p:cNvSpPr>
          <p:nvPr/>
        </p:nvSpPr>
        <p:spPr bwMode="auto">
          <a:xfrm>
            <a:off x="7759700" y="3351213"/>
            <a:ext cx="1989138" cy="769937"/>
          </a:xfrm>
          <a:prstGeom prst="borderCallout1">
            <a:avLst>
              <a:gd name="adj1" fmla="val 47523"/>
              <a:gd name="adj2" fmla="val -500"/>
              <a:gd name="adj3" fmla="val 40514"/>
              <a:gd name="adj4" fmla="val -27204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Increase field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orientation angle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659" name="Légende encadrée 1 26"/>
          <p:cNvSpPr>
            <a:spLocks/>
          </p:cNvSpPr>
          <p:nvPr/>
        </p:nvSpPr>
        <p:spPr bwMode="auto">
          <a:xfrm>
            <a:off x="7759700" y="4186238"/>
            <a:ext cx="1989138" cy="769937"/>
          </a:xfrm>
          <a:prstGeom prst="borderCallout1">
            <a:avLst>
              <a:gd name="adj1" fmla="val 47523"/>
              <a:gd name="adj2" fmla="val -500"/>
              <a:gd name="adj3" fmla="val -48852"/>
              <a:gd name="adj4" fmla="val -70718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Decrease field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orientation angle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660" name="Légende encadrée 1 26"/>
          <p:cNvSpPr>
            <a:spLocks/>
          </p:cNvSpPr>
          <p:nvPr/>
        </p:nvSpPr>
        <p:spPr bwMode="auto">
          <a:xfrm>
            <a:off x="7759700" y="2517775"/>
            <a:ext cx="1989138" cy="768350"/>
          </a:xfrm>
          <a:prstGeom prst="borderCallout1">
            <a:avLst>
              <a:gd name="adj1" fmla="val 47523"/>
              <a:gd name="adj2" fmla="val -500"/>
              <a:gd name="adj3" fmla="val 146583"/>
              <a:gd name="adj4" fmla="val -52065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Reset field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orientation angle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661" name="Légende encadrée 1 26"/>
          <p:cNvSpPr>
            <a:spLocks/>
          </p:cNvSpPr>
          <p:nvPr/>
        </p:nvSpPr>
        <p:spPr bwMode="auto">
          <a:xfrm>
            <a:off x="7750175" y="5060950"/>
            <a:ext cx="1277938" cy="400050"/>
          </a:xfrm>
          <a:prstGeom prst="borderCallout1">
            <a:avLst>
              <a:gd name="adj1" fmla="val 47523"/>
              <a:gd name="adj2" fmla="val -500"/>
              <a:gd name="adj3" fmla="val -211815"/>
              <a:gd name="adj4" fmla="val -82815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Flip image</a:t>
            </a:r>
            <a:endParaRPr lang="en-US" sz="1600">
              <a:solidFill>
                <a:schemeClr val="tx1"/>
              </a:solidFill>
            </a:endParaRPr>
          </a:p>
        </p:txBody>
      </p:sp>
      <p:cxnSp>
        <p:nvCxnSpPr>
          <p:cNvPr id="27662" name="Connecteur droit 4"/>
          <p:cNvCxnSpPr>
            <a:cxnSpLocks noChangeShapeType="1"/>
            <a:stCxn id="27661" idx="2"/>
          </p:cNvCxnSpPr>
          <p:nvPr/>
        </p:nvCxnSpPr>
        <p:spPr bwMode="auto">
          <a:xfrm flipH="1" flipV="1">
            <a:off x="5578475" y="4249738"/>
            <a:ext cx="2171700" cy="1011237"/>
          </a:xfrm>
          <a:prstGeom prst="line">
            <a:avLst/>
          </a:prstGeom>
          <a:noFill/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7663" name="Légende encadrée 1 26"/>
          <p:cNvSpPr>
            <a:spLocks/>
          </p:cNvSpPr>
          <p:nvPr/>
        </p:nvSpPr>
        <p:spPr bwMode="auto">
          <a:xfrm>
            <a:off x="165100" y="4675188"/>
            <a:ext cx="2212975" cy="769937"/>
          </a:xfrm>
          <a:prstGeom prst="borderCallout1">
            <a:avLst>
              <a:gd name="adj1" fmla="val 53310"/>
              <a:gd name="adj2" fmla="val 101157"/>
              <a:gd name="adj3" fmla="val -114181"/>
              <a:gd name="adj4" fmla="val 128894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Keypad to shift the</a:t>
            </a:r>
          </a:p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field of view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664" name="Légende encadrée 1 26"/>
          <p:cNvSpPr>
            <a:spLocks/>
          </p:cNvSpPr>
          <p:nvPr/>
        </p:nvSpPr>
        <p:spPr bwMode="auto">
          <a:xfrm>
            <a:off x="3205163" y="1833563"/>
            <a:ext cx="1457325" cy="400050"/>
          </a:xfrm>
          <a:prstGeom prst="borderCallout1">
            <a:avLst>
              <a:gd name="adj1" fmla="val 53310"/>
              <a:gd name="adj2" fmla="val 101157"/>
              <a:gd name="adj3" fmla="val 373903"/>
              <a:gd name="adj4" fmla="val 118380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Zoom factor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665" name="Légende encadrée 1 26"/>
          <p:cNvSpPr>
            <a:spLocks/>
          </p:cNvSpPr>
          <p:nvPr/>
        </p:nvSpPr>
        <p:spPr bwMode="auto">
          <a:xfrm>
            <a:off x="2644775" y="4757738"/>
            <a:ext cx="1428750" cy="769937"/>
          </a:xfrm>
          <a:prstGeom prst="borderCallout1">
            <a:avLst>
              <a:gd name="adj1" fmla="val 53310"/>
              <a:gd name="adj2" fmla="val 101157"/>
              <a:gd name="adj3" fmla="val -122514"/>
              <a:gd name="adj4" fmla="val 109472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Decrease </a:t>
            </a:r>
          </a:p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zoom factor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666" name="Légende encadrée 1 26"/>
          <p:cNvSpPr>
            <a:spLocks/>
          </p:cNvSpPr>
          <p:nvPr/>
        </p:nvSpPr>
        <p:spPr bwMode="auto">
          <a:xfrm>
            <a:off x="5338763" y="4724400"/>
            <a:ext cx="1430337" cy="769938"/>
          </a:xfrm>
          <a:prstGeom prst="borderCallout1">
            <a:avLst>
              <a:gd name="adj1" fmla="val 47292"/>
              <a:gd name="adj2" fmla="val -74"/>
              <a:gd name="adj3" fmla="val -121009"/>
              <a:gd name="adj4" fmla="val -22537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Increase 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zoom factor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667" name="Légende encadrée 1 26"/>
          <p:cNvSpPr>
            <a:spLocks/>
          </p:cNvSpPr>
          <p:nvPr/>
        </p:nvSpPr>
        <p:spPr bwMode="auto">
          <a:xfrm>
            <a:off x="5330825" y="5554663"/>
            <a:ext cx="1428750" cy="769937"/>
          </a:xfrm>
          <a:prstGeom prst="borderCallout1">
            <a:avLst>
              <a:gd name="adj1" fmla="val 47292"/>
              <a:gd name="adj2" fmla="val -74"/>
              <a:gd name="adj3" fmla="val -229319"/>
              <a:gd name="adj4" fmla="val -48449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Reset 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zoom factor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7668" name="Légende encadrée 1 26"/>
          <p:cNvSpPr>
            <a:spLocks/>
          </p:cNvSpPr>
          <p:nvPr/>
        </p:nvSpPr>
        <p:spPr bwMode="auto">
          <a:xfrm>
            <a:off x="2667000" y="5634038"/>
            <a:ext cx="1430338" cy="768350"/>
          </a:xfrm>
          <a:prstGeom prst="borderCallout1">
            <a:avLst>
              <a:gd name="adj1" fmla="val 48796"/>
              <a:gd name="adj2" fmla="val 100347"/>
              <a:gd name="adj3" fmla="val -184190"/>
              <a:gd name="adj4" fmla="val 135384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zoom factor</a:t>
            </a:r>
          </a:p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step</a:t>
            </a:r>
            <a:endParaRPr 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information zone</a:t>
            </a:r>
          </a:p>
        </p:txBody>
      </p:sp>
      <p:sp>
        <p:nvSpPr>
          <p:cNvPr id="28675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4D3920-1EFA-490A-80E4-CE13F54FB786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867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2867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42C20C-2604-4FBE-AD31-34AB3592D275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fr-FR" sz="1400" smtClean="0">
              <a:solidFill>
                <a:srgbClr val="FF9966"/>
              </a:solidFill>
            </a:endParaRPr>
          </a:p>
        </p:txBody>
      </p:sp>
      <p:pic>
        <p:nvPicPr>
          <p:cNvPr id="28678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2781300"/>
            <a:ext cx="4321175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Légende encadrée 1 26"/>
          <p:cNvSpPr>
            <a:spLocks/>
          </p:cNvSpPr>
          <p:nvPr/>
        </p:nvSpPr>
        <p:spPr bwMode="auto">
          <a:xfrm>
            <a:off x="3800475" y="1820863"/>
            <a:ext cx="2301875" cy="769937"/>
          </a:xfrm>
          <a:prstGeom prst="borderCallout1">
            <a:avLst>
              <a:gd name="adj1" fmla="val 100690"/>
              <a:gd name="adj2" fmla="val 49639"/>
              <a:gd name="adj3" fmla="val 152759"/>
              <a:gd name="adj4" fmla="val 51199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Displays contextual</a:t>
            </a:r>
          </a:p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informations</a:t>
            </a:r>
            <a:endParaRPr 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>
          <a:xfrm>
            <a:off x="989013" y="142875"/>
            <a:ext cx="7877175" cy="1143000"/>
          </a:xfrm>
        </p:spPr>
        <p:txBody>
          <a:bodyPr/>
          <a:lstStyle/>
          <a:p>
            <a:r>
              <a:rPr lang="en-US" smtClean="0"/>
              <a:t>A typical session (I)</a:t>
            </a:r>
          </a:p>
        </p:txBody>
      </p:sp>
      <p:sp>
        <p:nvSpPr>
          <p:cNvPr id="29699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9B50708-AFDD-40A2-A31A-2EBA77E5C14A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9700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2970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68E00E-8227-4BE5-BC9E-CD64592F58B6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65375" y="1657350"/>
            <a:ext cx="5172075" cy="2247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Choose the instrumental configuration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select the telescope / focus configuration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select the camera</a:t>
            </a:r>
          </a:p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</a:rPr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enter the focal length manually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enter the CCD size in pixels manually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enter the pixels sizes in </a:t>
            </a:r>
            <a:r>
              <a:rPr lang="en-US" sz="2000" dirty="0">
                <a:sym typeface="Symbol" panose="05050102010706020507" pitchFamily="18" charset="2"/>
              </a:rPr>
              <a:t>m manually</a:t>
            </a:r>
            <a:endParaRPr lang="en-US" sz="2000" dirty="0"/>
          </a:p>
        </p:txBody>
      </p:sp>
      <p:pic>
        <p:nvPicPr>
          <p:cNvPr id="29703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013" y="4276725"/>
            <a:ext cx="43211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>
          <a:xfrm>
            <a:off x="989013" y="142875"/>
            <a:ext cx="7877175" cy="1143000"/>
          </a:xfrm>
        </p:spPr>
        <p:txBody>
          <a:bodyPr/>
          <a:lstStyle/>
          <a:p>
            <a:r>
              <a:rPr lang="en-US" smtClean="0"/>
              <a:t>A typical session (II)</a:t>
            </a:r>
          </a:p>
        </p:txBody>
      </p:sp>
      <p:sp>
        <p:nvSpPr>
          <p:cNvPr id="30723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0C2DC0-B8D6-4B4E-8FE4-51E38402C574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30724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3072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8D8939-4A13-4060-9AF6-CB77AAB3BD28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52525" y="1671638"/>
            <a:ext cx="7589838" cy="22463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Specify the observing conditions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verify the latitude / longitude, and update if needed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enter the atmospheric pressure and temperature manually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enter the estimated seeing value manually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left-click the “</a:t>
            </a:r>
            <a:r>
              <a:rPr lang="en-US" sz="2000" i="1" dirty="0">
                <a:solidFill>
                  <a:srgbClr val="FFFF00"/>
                </a:solidFill>
              </a:rPr>
              <a:t>Now</a:t>
            </a:r>
            <a:r>
              <a:rPr lang="en-US" sz="2000" dirty="0"/>
              <a:t>” button to set date/time to current values</a:t>
            </a:r>
          </a:p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</a:rPr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enter the UTC date / time manually using the date / time editors</a:t>
            </a:r>
          </a:p>
        </p:txBody>
      </p:sp>
      <p:pic>
        <p:nvPicPr>
          <p:cNvPr id="30727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013" y="4276725"/>
            <a:ext cx="4321175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>
          <a:xfrm>
            <a:off x="989013" y="142875"/>
            <a:ext cx="7877175" cy="1143000"/>
          </a:xfrm>
        </p:spPr>
        <p:txBody>
          <a:bodyPr/>
          <a:lstStyle/>
          <a:p>
            <a:r>
              <a:rPr lang="en-US" smtClean="0"/>
              <a:t>A typical session (III)</a:t>
            </a:r>
          </a:p>
        </p:txBody>
      </p:sp>
      <p:sp>
        <p:nvSpPr>
          <p:cNvPr id="31747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E3A2BA-77E5-4DEC-8F78-05E16818B2D3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31748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3174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E66E6C-AC8C-4070-A642-9E53B80278CF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8838" y="1668463"/>
            <a:ext cx="8185150" cy="28622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Specify the target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enter the right ascension / declination manually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select the desired type of coordinates (ICRS or apparent EOD)</a:t>
            </a:r>
          </a:p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</a:rPr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enter the target’s identifier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left-click on the “</a:t>
            </a:r>
            <a:r>
              <a:rPr lang="en-US" sz="2000" i="1" dirty="0">
                <a:solidFill>
                  <a:srgbClr val="FFFF00"/>
                </a:solidFill>
              </a:rPr>
              <a:t>Star</a:t>
            </a:r>
            <a:r>
              <a:rPr lang="en-US" sz="2000" dirty="0"/>
              <a:t>” or “</a:t>
            </a:r>
            <a:r>
              <a:rPr lang="en-US" sz="2000" i="1" dirty="0">
                <a:solidFill>
                  <a:srgbClr val="FFFF00"/>
                </a:solidFill>
              </a:rPr>
              <a:t>Aster.</a:t>
            </a:r>
            <a:r>
              <a:rPr lang="en-US" sz="2000" dirty="0"/>
              <a:t>” or “</a:t>
            </a:r>
            <a:r>
              <a:rPr lang="en-US" sz="2000" i="1" dirty="0">
                <a:solidFill>
                  <a:srgbClr val="FFFF00"/>
                </a:solidFill>
              </a:rPr>
              <a:t>Comet</a:t>
            </a:r>
            <a:r>
              <a:rPr lang="en-US" sz="2000" dirty="0"/>
              <a:t>” button</a:t>
            </a:r>
          </a:p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</a:rPr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left-click on the “</a:t>
            </a:r>
            <a:r>
              <a:rPr lang="en-US" sz="2000" i="1" dirty="0">
                <a:solidFill>
                  <a:srgbClr val="FFFF00"/>
                </a:solidFill>
              </a:rPr>
              <a:t>Telescope’s cords.</a:t>
            </a:r>
            <a:r>
              <a:rPr lang="en-US" sz="2000" dirty="0"/>
              <a:t>” button to obtain the coordinates</a:t>
            </a:r>
          </a:p>
          <a:p>
            <a:pPr>
              <a:defRPr/>
            </a:pPr>
            <a:r>
              <a:rPr lang="en-US" sz="2000" dirty="0"/>
              <a:t>    and atmospheric conditions from the telescope</a:t>
            </a:r>
          </a:p>
        </p:txBody>
      </p:sp>
      <p:pic>
        <p:nvPicPr>
          <p:cNvPr id="31751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013" y="4972050"/>
            <a:ext cx="4321175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t="84256" r="20100" b="212"/>
          <a:stretch>
            <a:fillRect/>
          </a:stretch>
        </p:blipFill>
        <p:spPr bwMode="auto">
          <a:xfrm>
            <a:off x="388938" y="2735263"/>
            <a:ext cx="907732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itre 1"/>
          <p:cNvSpPr>
            <a:spLocks noGrp="1"/>
          </p:cNvSpPr>
          <p:nvPr>
            <p:ph type="title"/>
          </p:nvPr>
        </p:nvSpPr>
        <p:spPr>
          <a:xfrm>
            <a:off x="989013" y="142875"/>
            <a:ext cx="7877175" cy="1143000"/>
          </a:xfrm>
        </p:spPr>
        <p:txBody>
          <a:bodyPr/>
          <a:lstStyle/>
          <a:p>
            <a:r>
              <a:rPr lang="en-US" smtClean="0"/>
              <a:t>A typical session (IV)</a:t>
            </a:r>
          </a:p>
        </p:txBody>
      </p:sp>
      <p:sp>
        <p:nvSpPr>
          <p:cNvPr id="32772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6D1EBF-62A7-40B8-997C-31A7743C4A72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32773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32774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97ACD3-22D4-4492-A5F1-24F3F7B55198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476500" y="1665288"/>
            <a:ext cx="4902200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Update the display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left-click on the “</a:t>
            </a:r>
            <a:r>
              <a:rPr lang="en-US" sz="2000" i="1" dirty="0">
                <a:solidFill>
                  <a:srgbClr val="FFFF00"/>
                </a:solidFill>
              </a:rPr>
              <a:t>Update display</a:t>
            </a:r>
            <a:r>
              <a:rPr lang="en-US" sz="2000" dirty="0"/>
              <a:t>” button</a:t>
            </a:r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4314825" y="3217863"/>
            <a:ext cx="1519238" cy="328612"/>
          </a:xfrm>
          <a:prstGeom prst="rect">
            <a:avLst/>
          </a:prstGeom>
          <a:noFill/>
          <a:ln w="19050" algn="ctr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endParaRPr lang="fr-FR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t="84256" r="20100" b="212"/>
          <a:stretch>
            <a:fillRect/>
          </a:stretch>
        </p:blipFill>
        <p:spPr bwMode="auto">
          <a:xfrm>
            <a:off x="388938" y="2511425"/>
            <a:ext cx="9077325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itre 1"/>
          <p:cNvSpPr>
            <a:spLocks noGrp="1"/>
          </p:cNvSpPr>
          <p:nvPr>
            <p:ph type="title"/>
          </p:nvPr>
        </p:nvSpPr>
        <p:spPr>
          <a:xfrm>
            <a:off x="989013" y="142875"/>
            <a:ext cx="7877175" cy="1143000"/>
          </a:xfrm>
        </p:spPr>
        <p:txBody>
          <a:bodyPr/>
          <a:lstStyle/>
          <a:p>
            <a:r>
              <a:rPr lang="en-US" smtClean="0"/>
              <a:t>A typical session (V)</a:t>
            </a:r>
          </a:p>
        </p:txBody>
      </p:sp>
      <p:sp>
        <p:nvSpPr>
          <p:cNvPr id="33796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5A6BC7-08EF-4545-83DB-3FB3177F8C16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33797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33798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017E24-4288-4B5F-80E1-36F0AAE71294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476500" y="1665288"/>
            <a:ext cx="4687888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Check the observability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left-click on the “</a:t>
            </a:r>
            <a:r>
              <a:rPr lang="en-US" sz="2000" i="1" dirty="0">
                <a:solidFill>
                  <a:srgbClr val="FFFF00"/>
                </a:solidFill>
              </a:rPr>
              <a:t>Observability</a:t>
            </a:r>
            <a:r>
              <a:rPr lang="en-US" sz="2000" dirty="0"/>
              <a:t>” button</a:t>
            </a:r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2476500" y="2949575"/>
            <a:ext cx="1403350" cy="350838"/>
          </a:xfrm>
          <a:prstGeom prst="rect">
            <a:avLst/>
          </a:prstGeom>
          <a:noFill/>
          <a:ln w="19050" algn="ctr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endParaRPr lang="fr-FR" sz="1600">
              <a:solidFill>
                <a:schemeClr val="tx1"/>
              </a:solidFill>
            </a:endParaRPr>
          </a:p>
        </p:txBody>
      </p:sp>
      <p:pic>
        <p:nvPicPr>
          <p:cNvPr id="33801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038" y="4117975"/>
            <a:ext cx="269875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2" name="ZoneTexte 10"/>
          <p:cNvSpPr txBox="1">
            <a:spLocks noChangeArrowheads="1"/>
          </p:cNvSpPr>
          <p:nvPr/>
        </p:nvSpPr>
        <p:spPr bwMode="auto">
          <a:xfrm>
            <a:off x="3076575" y="3695700"/>
            <a:ext cx="3749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An information window pops up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title"/>
          </p:nvPr>
        </p:nvSpPr>
        <p:spPr>
          <a:xfrm>
            <a:off x="989013" y="142875"/>
            <a:ext cx="7877175" cy="1143000"/>
          </a:xfrm>
        </p:spPr>
        <p:txBody>
          <a:bodyPr/>
          <a:lstStyle/>
          <a:p>
            <a:r>
              <a:rPr lang="en-US" smtClean="0"/>
              <a:t>A typical session (VI)</a:t>
            </a:r>
          </a:p>
        </p:txBody>
      </p:sp>
      <p:sp>
        <p:nvSpPr>
          <p:cNvPr id="34819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0C1ED9F-EC9A-4325-A768-C1B541802ECA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34820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3482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C938BF-4901-4ED0-972F-DD5B55592B47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476500" y="1665288"/>
            <a:ext cx="4352925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Obtain informations on a field star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put the cursor on the star image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left-click on the star image</a:t>
            </a:r>
          </a:p>
        </p:txBody>
      </p:sp>
      <p:sp>
        <p:nvSpPr>
          <p:cNvPr id="34823" name="ZoneTexte 10"/>
          <p:cNvSpPr txBox="1">
            <a:spLocks noChangeArrowheads="1"/>
          </p:cNvSpPr>
          <p:nvPr/>
        </p:nvSpPr>
        <p:spPr bwMode="auto">
          <a:xfrm>
            <a:off x="1943100" y="2908300"/>
            <a:ext cx="60166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The information zone displays informations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on the star, or the current position if no star is found</a:t>
            </a:r>
          </a:p>
        </p:txBody>
      </p:sp>
      <p:pic>
        <p:nvPicPr>
          <p:cNvPr id="34824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3995738"/>
            <a:ext cx="43211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989013" y="142875"/>
            <a:ext cx="7877175" cy="1143000"/>
          </a:xfrm>
        </p:spPr>
        <p:txBody>
          <a:bodyPr/>
          <a:lstStyle/>
          <a:p>
            <a:r>
              <a:rPr lang="en-US" smtClean="0"/>
              <a:t>What are you really observing ?</a:t>
            </a:r>
          </a:p>
        </p:txBody>
      </p:sp>
      <p:sp>
        <p:nvSpPr>
          <p:cNvPr id="17411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E1AEF4-F0CA-4E2F-8D1A-87F058E492ED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17412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17413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C7F2CF-18B2-4224-8DE7-E9FF9BB71206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57300" y="1739900"/>
            <a:ext cx="7521575" cy="36623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FFFF00"/>
                </a:solidFill>
              </a:rPr>
              <a:t>The “</a:t>
            </a:r>
            <a:r>
              <a:rPr lang="en-US" sz="2400" i="1" dirty="0" err="1">
                <a:solidFill>
                  <a:srgbClr val="FF0000"/>
                </a:solidFill>
              </a:rPr>
              <a:t>Plot_Field</a:t>
            </a:r>
            <a:r>
              <a:rPr lang="en-US" sz="2400" dirty="0">
                <a:solidFill>
                  <a:srgbClr val="FFFF00"/>
                </a:solidFill>
              </a:rPr>
              <a:t>” software is what you need</a:t>
            </a:r>
          </a:p>
          <a:p>
            <a:pPr algn="ctr">
              <a:defRPr/>
            </a:pPr>
            <a:r>
              <a:rPr lang="en-US" sz="2400" dirty="0">
                <a:solidFill>
                  <a:srgbClr val="FFFF00"/>
                </a:solidFill>
              </a:rPr>
              <a:t>if you have ever asked one of the following questions</a:t>
            </a:r>
          </a:p>
          <a:p>
            <a:pPr algn="ctr">
              <a:defRPr/>
            </a:pPr>
            <a:r>
              <a:rPr lang="en-US" sz="2400" dirty="0">
                <a:solidFill>
                  <a:srgbClr val="FFFF00"/>
                </a:solidFill>
              </a:rPr>
              <a:t>during an observing session:</a:t>
            </a:r>
          </a:p>
          <a:p>
            <a:pPr algn="ctr">
              <a:defRPr/>
            </a:pPr>
            <a:endParaRPr lang="en-US" sz="2000" dirty="0">
              <a:solidFill>
                <a:srgbClr val="FF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Am I really observing the right target 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Which of these spots on this CCD image is </a:t>
            </a:r>
            <a:r>
              <a:rPr lang="en-US" sz="2000" b="1" dirty="0" smtClean="0"/>
              <a:t>my</a:t>
            </a:r>
            <a:r>
              <a:rPr lang="en-US" sz="2000" dirty="0" smtClean="0"/>
              <a:t> target?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What is the identification and magnitude of this star, just</a:t>
            </a:r>
          </a:p>
          <a:p>
            <a:pPr>
              <a:defRPr/>
            </a:pPr>
            <a:r>
              <a:rPr lang="en-US" sz="2000" dirty="0"/>
              <a:t>    above my target on this CCD image 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Is my target observable now 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Will my target be observable from Mauna Kea</a:t>
            </a:r>
          </a:p>
          <a:p>
            <a:pPr>
              <a:defRPr/>
            </a:pPr>
            <a:r>
              <a:rPr lang="en-US" sz="2000" dirty="0"/>
              <a:t>    on January 24</a:t>
            </a:r>
            <a:r>
              <a:rPr lang="en-US" sz="2000" baseline="30000" dirty="0"/>
              <a:t>th</a:t>
            </a:r>
            <a:r>
              <a:rPr lang="en-US" sz="2000" dirty="0"/>
              <a:t>, 2021 at 23h52 UT ?</a:t>
            </a:r>
          </a:p>
        </p:txBody>
      </p:sp>
    </p:spTree>
  </p:cSld>
  <p:clrMapOvr>
    <a:masterClrMapping/>
  </p:clrMapOvr>
  <p:transition spd="med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t="84256" r="20100" b="212"/>
          <a:stretch>
            <a:fillRect/>
          </a:stretch>
        </p:blipFill>
        <p:spPr bwMode="auto">
          <a:xfrm>
            <a:off x="412750" y="2752725"/>
            <a:ext cx="9077325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itre 1"/>
          <p:cNvSpPr>
            <a:spLocks noGrp="1"/>
          </p:cNvSpPr>
          <p:nvPr>
            <p:ph type="title"/>
          </p:nvPr>
        </p:nvSpPr>
        <p:spPr>
          <a:xfrm>
            <a:off x="989013" y="142875"/>
            <a:ext cx="7877175" cy="1143000"/>
          </a:xfrm>
        </p:spPr>
        <p:txBody>
          <a:bodyPr/>
          <a:lstStyle/>
          <a:p>
            <a:r>
              <a:rPr lang="en-US" smtClean="0"/>
              <a:t>A typical session (VII)</a:t>
            </a:r>
          </a:p>
        </p:txBody>
      </p:sp>
      <p:sp>
        <p:nvSpPr>
          <p:cNvPr id="35844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063E39-DBDC-4557-8C5B-42DFCA00D256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35845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35846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0B99A1-9AD6-4A68-9A0F-179980F797E3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476500" y="1665288"/>
            <a:ext cx="377507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Exit the program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left-click on the “</a:t>
            </a:r>
            <a:r>
              <a:rPr lang="en-US" sz="2000" i="1" dirty="0">
                <a:solidFill>
                  <a:srgbClr val="FFFF00"/>
                </a:solidFill>
              </a:rPr>
              <a:t>EXIT</a:t>
            </a:r>
            <a:r>
              <a:rPr lang="en-US" sz="2000" dirty="0"/>
              <a:t>” button</a:t>
            </a:r>
          </a:p>
        </p:txBody>
      </p:sp>
      <p:sp>
        <p:nvSpPr>
          <p:cNvPr id="35848" name="Rectangle 6"/>
          <p:cNvSpPr>
            <a:spLocks noChangeArrowheads="1"/>
          </p:cNvSpPr>
          <p:nvPr/>
        </p:nvSpPr>
        <p:spPr bwMode="auto">
          <a:xfrm>
            <a:off x="601663" y="3200400"/>
            <a:ext cx="1484312" cy="346075"/>
          </a:xfrm>
          <a:prstGeom prst="rect">
            <a:avLst/>
          </a:prstGeom>
          <a:noFill/>
          <a:ln w="22225" algn="ctr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endParaRPr lang="fr-FR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2838" y="2857500"/>
            <a:ext cx="7677150" cy="1143000"/>
          </a:xfrm>
        </p:spPr>
        <p:txBody>
          <a:bodyPr/>
          <a:lstStyle/>
          <a:p>
            <a:r>
              <a:rPr lang="fr-FR" dirty="0" smtClean="0"/>
              <a:t>END</a:t>
            </a:r>
            <a:endParaRPr lang="fr-FR" dirty="0"/>
          </a:p>
        </p:txBody>
      </p:sp>
      <p:sp>
        <p:nvSpPr>
          <p:cNvPr id="36867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B66E013-429B-4C99-8BF2-161FD9F64307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36868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3686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2A9B9F-6AE6-4A79-AFC5-2AA1D22CC71D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fr-FR" sz="1400" smtClean="0">
              <a:solidFill>
                <a:srgbClr val="FF9966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489030" y="120573"/>
            <a:ext cx="8956056" cy="1143000"/>
          </a:xfrm>
        </p:spPr>
        <p:txBody>
          <a:bodyPr/>
          <a:lstStyle/>
          <a:p>
            <a:r>
              <a:rPr lang="en-US" dirty="0" smtClean="0"/>
              <a:t>Launching “</a:t>
            </a:r>
            <a:r>
              <a:rPr lang="en-US" dirty="0" err="1" smtClean="0"/>
              <a:t>Plot_Field</a:t>
            </a:r>
            <a:r>
              <a:rPr lang="en-US" dirty="0" smtClean="0"/>
              <a:t>”</a:t>
            </a:r>
          </a:p>
        </p:txBody>
      </p:sp>
      <p:sp>
        <p:nvSpPr>
          <p:cNvPr id="18435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B6FB0C-C269-4676-B419-CD122F998329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1843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1843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109D04-DB89-42F1-BA2F-BA49533659D0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695010" y="1575556"/>
            <a:ext cx="45159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On the Telescope control computer’s desktop,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d</a:t>
            </a:r>
            <a:r>
              <a:rPr lang="en-US" dirty="0" smtClean="0">
                <a:solidFill>
                  <a:srgbClr val="FFFF00"/>
                </a:solidFill>
              </a:rPr>
              <a:t>ouble </a:t>
            </a:r>
            <a:r>
              <a:rPr lang="en-US" dirty="0">
                <a:solidFill>
                  <a:srgbClr val="FFFF00"/>
                </a:solidFill>
              </a:rPr>
              <a:t>left-click on the </a:t>
            </a:r>
            <a:r>
              <a:rPr lang="en-US" i="1" dirty="0" err="1" smtClean="0">
                <a:solidFill>
                  <a:srgbClr val="FFFF00"/>
                </a:solidFill>
              </a:rPr>
              <a:t>Plot_Field</a:t>
            </a:r>
            <a:r>
              <a:rPr lang="en-US" i="1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software icon: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559" y="2631356"/>
            <a:ext cx="1895708" cy="212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743270"/>
      </p:ext>
    </p:extLst>
  </p:cSld>
  <p:clrMapOvr>
    <a:masterClrMapping/>
  </p:clrMapOvr>
  <p:transition spd="med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“Plot_Field” software IHM</a:t>
            </a:r>
          </a:p>
        </p:txBody>
      </p:sp>
      <p:sp>
        <p:nvSpPr>
          <p:cNvPr id="19459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D2C7FA-7C57-4EC6-A3CC-75C8C6F9E7AF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19460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1946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C73A3E-1CF4-4D41-AD9A-3A248D9A51FB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fr-FR" sz="1400" smtClean="0">
              <a:solidFill>
                <a:srgbClr val="FF9966"/>
              </a:solidFill>
            </a:endParaRPr>
          </a:p>
        </p:txBody>
      </p:sp>
      <p:pic>
        <p:nvPicPr>
          <p:cNvPr id="19462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1447800"/>
            <a:ext cx="9077325" cy="499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38" y="1543050"/>
            <a:ext cx="7383462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“Plot_Field” software IHM</a:t>
            </a:r>
          </a:p>
        </p:txBody>
      </p:sp>
      <p:sp>
        <p:nvSpPr>
          <p:cNvPr id="20484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56DD02-9105-4368-8B7C-D4B4AF3BD77C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0485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20486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F7B644-13B5-4D44-97B6-B4ED9109BC8D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0487" name="Légende encadrée 1 26"/>
          <p:cNvSpPr>
            <a:spLocks/>
          </p:cNvSpPr>
          <p:nvPr/>
        </p:nvSpPr>
        <p:spPr bwMode="auto">
          <a:xfrm>
            <a:off x="415925" y="2419350"/>
            <a:ext cx="1562100" cy="400050"/>
          </a:xfrm>
          <a:prstGeom prst="borderCallout1">
            <a:avLst>
              <a:gd name="adj1" fmla="val 49028"/>
              <a:gd name="adj2" fmla="val 99546"/>
              <a:gd name="adj3" fmla="val -13171"/>
              <a:gd name="adj4" fmla="val 185106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Display zone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0488" name="Légende encadrée 1 26"/>
          <p:cNvSpPr>
            <a:spLocks/>
          </p:cNvSpPr>
          <p:nvPr/>
        </p:nvSpPr>
        <p:spPr bwMode="auto">
          <a:xfrm>
            <a:off x="2508250" y="5675313"/>
            <a:ext cx="1958975" cy="769937"/>
          </a:xfrm>
          <a:prstGeom prst="borderCallout1">
            <a:avLst>
              <a:gd name="adj1" fmla="val 49028"/>
              <a:gd name="adj2" fmla="val 99546"/>
              <a:gd name="adj3" fmla="val -27435"/>
              <a:gd name="adj4" fmla="val 157204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“Update display”</a:t>
            </a:r>
          </a:p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button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0489" name="Légende encadrée 1 26"/>
          <p:cNvSpPr>
            <a:spLocks/>
          </p:cNvSpPr>
          <p:nvPr/>
        </p:nvSpPr>
        <p:spPr bwMode="auto">
          <a:xfrm>
            <a:off x="1157288" y="4841875"/>
            <a:ext cx="833437" cy="768350"/>
          </a:xfrm>
          <a:prstGeom prst="borderCallout1">
            <a:avLst>
              <a:gd name="adj1" fmla="val 49028"/>
              <a:gd name="adj2" fmla="val 99546"/>
              <a:gd name="adj3" fmla="val 73630"/>
              <a:gd name="adj4" fmla="val 201181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“EXIT”</a:t>
            </a:r>
          </a:p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button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0490" name="Légende encadrée 1 26"/>
          <p:cNvSpPr>
            <a:spLocks/>
          </p:cNvSpPr>
          <p:nvPr/>
        </p:nvSpPr>
        <p:spPr bwMode="auto">
          <a:xfrm>
            <a:off x="246063" y="3548063"/>
            <a:ext cx="1744662" cy="768350"/>
          </a:xfrm>
          <a:prstGeom prst="borderCallout1">
            <a:avLst>
              <a:gd name="adj1" fmla="val 49028"/>
              <a:gd name="adj2" fmla="val 99546"/>
              <a:gd name="adj3" fmla="val 240801"/>
              <a:gd name="adj4" fmla="val 237477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“Observability”</a:t>
            </a:r>
          </a:p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button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0491" name="Légende encadrée 1 26"/>
          <p:cNvSpPr>
            <a:spLocks/>
          </p:cNvSpPr>
          <p:nvPr/>
        </p:nvSpPr>
        <p:spPr bwMode="auto">
          <a:xfrm>
            <a:off x="7326313" y="5664200"/>
            <a:ext cx="1687512" cy="769938"/>
          </a:xfrm>
          <a:prstGeom prst="borderCallout1">
            <a:avLst>
              <a:gd name="adj1" fmla="val 53375"/>
              <a:gd name="adj2" fmla="val -245"/>
              <a:gd name="adj3" fmla="val -23236"/>
              <a:gd name="adj4" fmla="val -43801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“Auto Update”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button</a:t>
            </a:r>
            <a:endParaRPr 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ag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37" r="-26"/>
          <a:stretch>
            <a:fillRect/>
          </a:stretch>
        </p:blipFill>
        <p:spPr bwMode="auto">
          <a:xfrm>
            <a:off x="71438" y="1438275"/>
            <a:ext cx="6877050" cy="418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“Plot_Field” software IHM</a:t>
            </a:r>
          </a:p>
        </p:txBody>
      </p:sp>
      <p:sp>
        <p:nvSpPr>
          <p:cNvPr id="21508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6A12CD-7362-4109-8606-1530111FB1A9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1509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21510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FFBE18-7FDB-4585-8AC2-82CA6F4DFB70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1511" name="Légende encadrée 1 26"/>
          <p:cNvSpPr>
            <a:spLocks/>
          </p:cNvSpPr>
          <p:nvPr/>
        </p:nvSpPr>
        <p:spPr bwMode="auto">
          <a:xfrm>
            <a:off x="7335838" y="1512888"/>
            <a:ext cx="1903412" cy="769937"/>
          </a:xfrm>
          <a:prstGeom prst="borderCallout1">
            <a:avLst>
              <a:gd name="adj1" fmla="val 47523"/>
              <a:gd name="adj2" fmla="val -2051"/>
              <a:gd name="adj3" fmla="val 40986"/>
              <a:gd name="adj4" fmla="val -19306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Target definition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zone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1512" name="Rectangle 2"/>
          <p:cNvSpPr>
            <a:spLocks noChangeArrowheads="1"/>
          </p:cNvSpPr>
          <p:nvPr/>
        </p:nvSpPr>
        <p:spPr bwMode="auto">
          <a:xfrm>
            <a:off x="4624388" y="1663700"/>
            <a:ext cx="2320925" cy="438150"/>
          </a:xfrm>
          <a:prstGeom prst="rect">
            <a:avLst/>
          </a:prstGeom>
          <a:noFill/>
          <a:ln w="12700" algn="ctr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endParaRPr lang="fr-FR" sz="1600">
              <a:solidFill>
                <a:schemeClr val="tx1"/>
              </a:solidFill>
            </a:endParaRPr>
          </a:p>
        </p:txBody>
      </p:sp>
      <p:sp>
        <p:nvSpPr>
          <p:cNvPr id="21513" name="Rectangle 11"/>
          <p:cNvSpPr>
            <a:spLocks noChangeArrowheads="1"/>
          </p:cNvSpPr>
          <p:nvPr/>
        </p:nvSpPr>
        <p:spPr bwMode="auto">
          <a:xfrm>
            <a:off x="4624388" y="2112963"/>
            <a:ext cx="2320925" cy="733425"/>
          </a:xfrm>
          <a:prstGeom prst="rect">
            <a:avLst/>
          </a:prstGeom>
          <a:noFill/>
          <a:ln w="12700" algn="ctr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endParaRPr lang="fr-FR" sz="1600">
              <a:solidFill>
                <a:schemeClr val="tx1"/>
              </a:solidFill>
            </a:endParaRPr>
          </a:p>
        </p:txBody>
      </p:sp>
      <p:sp>
        <p:nvSpPr>
          <p:cNvPr id="21514" name="Rectangle 12"/>
          <p:cNvSpPr>
            <a:spLocks noChangeArrowheads="1"/>
          </p:cNvSpPr>
          <p:nvPr/>
        </p:nvSpPr>
        <p:spPr bwMode="auto">
          <a:xfrm>
            <a:off x="4624388" y="2857500"/>
            <a:ext cx="2320925" cy="927100"/>
          </a:xfrm>
          <a:prstGeom prst="rect">
            <a:avLst/>
          </a:prstGeom>
          <a:noFill/>
          <a:ln w="12700" algn="ctr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endParaRPr lang="fr-FR" sz="1600">
              <a:solidFill>
                <a:schemeClr val="tx1"/>
              </a:solidFill>
            </a:endParaRPr>
          </a:p>
        </p:txBody>
      </p:sp>
      <p:sp>
        <p:nvSpPr>
          <p:cNvPr id="21515" name="Rectangle 13"/>
          <p:cNvSpPr>
            <a:spLocks noChangeArrowheads="1"/>
          </p:cNvSpPr>
          <p:nvPr/>
        </p:nvSpPr>
        <p:spPr bwMode="auto">
          <a:xfrm>
            <a:off x="4624388" y="3811588"/>
            <a:ext cx="2320925" cy="363537"/>
          </a:xfrm>
          <a:prstGeom prst="rect">
            <a:avLst/>
          </a:prstGeom>
          <a:noFill/>
          <a:ln w="12700" algn="ctr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endParaRPr lang="fr-FR" sz="1600">
              <a:solidFill>
                <a:schemeClr val="tx1"/>
              </a:solidFill>
            </a:endParaRPr>
          </a:p>
        </p:txBody>
      </p:sp>
      <p:sp>
        <p:nvSpPr>
          <p:cNvPr id="21516" name="Rectangle 14"/>
          <p:cNvSpPr>
            <a:spLocks noChangeArrowheads="1"/>
          </p:cNvSpPr>
          <p:nvPr/>
        </p:nvSpPr>
        <p:spPr bwMode="auto">
          <a:xfrm>
            <a:off x="4624388" y="4202113"/>
            <a:ext cx="2320925" cy="587375"/>
          </a:xfrm>
          <a:prstGeom prst="rect">
            <a:avLst/>
          </a:prstGeom>
          <a:noFill/>
          <a:ln w="12700" algn="ctr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endParaRPr lang="fr-FR" sz="1600">
              <a:solidFill>
                <a:schemeClr val="tx1"/>
              </a:solidFill>
            </a:endParaRPr>
          </a:p>
        </p:txBody>
      </p:sp>
      <p:sp>
        <p:nvSpPr>
          <p:cNvPr id="21517" name="Rectangle 15"/>
          <p:cNvSpPr>
            <a:spLocks noChangeArrowheads="1"/>
          </p:cNvSpPr>
          <p:nvPr/>
        </p:nvSpPr>
        <p:spPr bwMode="auto">
          <a:xfrm>
            <a:off x="4624388" y="4816475"/>
            <a:ext cx="2320925" cy="806450"/>
          </a:xfrm>
          <a:prstGeom prst="rect">
            <a:avLst/>
          </a:prstGeom>
          <a:noFill/>
          <a:ln w="12700" algn="ctr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 anchor="ctr" anchorCtr="1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endParaRPr lang="fr-FR" sz="1600">
              <a:solidFill>
                <a:schemeClr val="tx1"/>
              </a:solidFill>
            </a:endParaRPr>
          </a:p>
        </p:txBody>
      </p:sp>
      <p:sp>
        <p:nvSpPr>
          <p:cNvPr id="21518" name="Légende encadrée 1 26"/>
          <p:cNvSpPr>
            <a:spLocks/>
          </p:cNvSpPr>
          <p:nvPr/>
        </p:nvSpPr>
        <p:spPr bwMode="auto">
          <a:xfrm>
            <a:off x="7335838" y="2363788"/>
            <a:ext cx="2487612" cy="769937"/>
          </a:xfrm>
          <a:prstGeom prst="borderCallout1">
            <a:avLst>
              <a:gd name="adj1" fmla="val 47523"/>
              <a:gd name="adj2" fmla="val -2051"/>
              <a:gd name="adj3" fmla="val 13907"/>
              <a:gd name="adj4" fmla="val -17912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Observing conditions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zone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1519" name="Légende encadrée 1 26"/>
          <p:cNvSpPr>
            <a:spLocks/>
          </p:cNvSpPr>
          <p:nvPr/>
        </p:nvSpPr>
        <p:spPr bwMode="auto">
          <a:xfrm>
            <a:off x="7335838" y="3214688"/>
            <a:ext cx="2398712" cy="769937"/>
          </a:xfrm>
          <a:prstGeom prst="borderCallout1">
            <a:avLst>
              <a:gd name="adj1" fmla="val 47523"/>
              <a:gd name="adj2" fmla="val -2051"/>
              <a:gd name="adj3" fmla="val 9394"/>
              <a:gd name="adj4" fmla="val -17861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Instrument definition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zone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1520" name="Légende encadrée 1 26"/>
          <p:cNvSpPr>
            <a:spLocks/>
          </p:cNvSpPr>
          <p:nvPr/>
        </p:nvSpPr>
        <p:spPr bwMode="auto">
          <a:xfrm>
            <a:off x="7335838" y="4067175"/>
            <a:ext cx="2203450" cy="768350"/>
          </a:xfrm>
          <a:prstGeom prst="borderCallout1">
            <a:avLst>
              <a:gd name="adj1" fmla="val 47523"/>
              <a:gd name="adj2" fmla="val -2051"/>
              <a:gd name="adj3" fmla="val -13171"/>
              <a:gd name="adj4" fmla="val -19833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Catalogs definition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zone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1521" name="Légende encadrée 1 26"/>
          <p:cNvSpPr>
            <a:spLocks/>
          </p:cNvSpPr>
          <p:nvPr/>
        </p:nvSpPr>
        <p:spPr bwMode="auto">
          <a:xfrm>
            <a:off x="7335838" y="4918075"/>
            <a:ext cx="2314575" cy="768350"/>
          </a:xfrm>
          <a:prstGeom prst="borderCallout1">
            <a:avLst>
              <a:gd name="adj1" fmla="val 47523"/>
              <a:gd name="adj2" fmla="val -2051"/>
              <a:gd name="adj3" fmla="val -64315"/>
              <a:gd name="adj4" fmla="val -18306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Geometry definition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zone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1522" name="Légende encadrée 1 26"/>
          <p:cNvSpPr>
            <a:spLocks/>
          </p:cNvSpPr>
          <p:nvPr/>
        </p:nvSpPr>
        <p:spPr bwMode="auto">
          <a:xfrm>
            <a:off x="7335838" y="5768975"/>
            <a:ext cx="1373187" cy="769938"/>
          </a:xfrm>
          <a:prstGeom prst="borderCallout1">
            <a:avLst>
              <a:gd name="adj1" fmla="val 47523"/>
              <a:gd name="adj2" fmla="val -2051"/>
              <a:gd name="adj3" fmla="val -68829"/>
              <a:gd name="adj4" fmla="val -30264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Information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zone</a:t>
            </a:r>
            <a:endParaRPr 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1987550"/>
            <a:ext cx="6030913" cy="431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display zone</a:t>
            </a:r>
          </a:p>
        </p:txBody>
      </p:sp>
      <p:sp>
        <p:nvSpPr>
          <p:cNvPr id="22532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708D289-01DF-4C8B-B646-8A60EFBAA3F7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2533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22534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131931-A983-4A1B-AC46-6892C75411CC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2535" name="Légende encadrée 1 26"/>
          <p:cNvSpPr>
            <a:spLocks/>
          </p:cNvSpPr>
          <p:nvPr/>
        </p:nvSpPr>
        <p:spPr bwMode="auto">
          <a:xfrm>
            <a:off x="6977063" y="5692775"/>
            <a:ext cx="1789112" cy="400050"/>
          </a:xfrm>
          <a:prstGeom prst="borderCallout1">
            <a:avLst>
              <a:gd name="adj1" fmla="val 47523"/>
              <a:gd name="adj2" fmla="val -2051"/>
              <a:gd name="adj3" fmla="val 45986"/>
              <a:gd name="adj4" fmla="val -68713"/>
            </a:avLst>
          </a:prstGeom>
          <a:solidFill>
            <a:schemeClr val="accent1"/>
          </a:solidFill>
          <a:ln w="12700" algn="ctr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rgbClr val="FFFF00"/>
                </a:solidFill>
              </a:rPr>
              <a:t>Field boundary</a:t>
            </a:r>
            <a:endParaRPr lang="en-US" sz="1600">
              <a:solidFill>
                <a:srgbClr val="FFFF00"/>
              </a:solidFill>
            </a:endParaRPr>
          </a:p>
        </p:txBody>
      </p:sp>
      <p:sp>
        <p:nvSpPr>
          <p:cNvPr id="22536" name="Légende encadrée 1 26"/>
          <p:cNvSpPr>
            <a:spLocks/>
          </p:cNvSpPr>
          <p:nvPr/>
        </p:nvSpPr>
        <p:spPr bwMode="auto">
          <a:xfrm>
            <a:off x="6956425" y="2830513"/>
            <a:ext cx="1685925" cy="400050"/>
          </a:xfrm>
          <a:prstGeom prst="borderCallout1">
            <a:avLst>
              <a:gd name="adj1" fmla="val 47523"/>
              <a:gd name="adj2" fmla="val -2051"/>
              <a:gd name="adj3" fmla="val 301731"/>
              <a:gd name="adj4" fmla="val -191542"/>
            </a:avLst>
          </a:prstGeom>
          <a:solidFill>
            <a:schemeClr val="accent1"/>
          </a:solidFill>
          <a:ln w="12700" algn="ctr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rgbClr val="FFFF00"/>
                </a:solidFill>
              </a:rPr>
              <a:t>Center of field</a:t>
            </a:r>
            <a:endParaRPr lang="en-US" sz="1600">
              <a:solidFill>
                <a:srgbClr val="FFFF00"/>
              </a:solidFill>
            </a:endParaRPr>
          </a:p>
        </p:txBody>
      </p:sp>
      <p:sp>
        <p:nvSpPr>
          <p:cNvPr id="22537" name="Légende encadrée 1 26"/>
          <p:cNvSpPr>
            <a:spLocks/>
          </p:cNvSpPr>
          <p:nvPr/>
        </p:nvSpPr>
        <p:spPr bwMode="auto">
          <a:xfrm>
            <a:off x="7031038" y="5102225"/>
            <a:ext cx="688975" cy="400050"/>
          </a:xfrm>
          <a:prstGeom prst="borderCallout1">
            <a:avLst>
              <a:gd name="adj1" fmla="val 47523"/>
              <a:gd name="adj2" fmla="val -2051"/>
              <a:gd name="adj3" fmla="val 156463"/>
              <a:gd name="adj4" fmla="val -478181"/>
            </a:avLst>
          </a:prstGeom>
          <a:solidFill>
            <a:schemeClr val="accent1"/>
          </a:solidFill>
          <a:ln w="12700" algn="ctr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Stars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2538" name="Légende encadrée 1 26"/>
          <p:cNvSpPr>
            <a:spLocks/>
          </p:cNvSpPr>
          <p:nvPr/>
        </p:nvSpPr>
        <p:spPr bwMode="auto">
          <a:xfrm>
            <a:off x="6973888" y="3621088"/>
            <a:ext cx="803275" cy="400050"/>
          </a:xfrm>
          <a:prstGeom prst="borderCallout1">
            <a:avLst>
              <a:gd name="adj1" fmla="val 47523"/>
              <a:gd name="adj2" fmla="val -2051"/>
              <a:gd name="adj3" fmla="val 132949"/>
              <a:gd name="adj4" fmla="val -441227"/>
            </a:avLst>
          </a:prstGeom>
          <a:solidFill>
            <a:schemeClr val="accent1"/>
          </a:solidFill>
          <a:ln w="12700" algn="ctr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rgbClr val="FF0000"/>
                </a:solidFill>
              </a:rPr>
              <a:t>Target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22539" name="Légende encadrée 1 26"/>
          <p:cNvSpPr>
            <a:spLocks/>
          </p:cNvSpPr>
          <p:nvPr/>
        </p:nvSpPr>
        <p:spPr bwMode="auto">
          <a:xfrm>
            <a:off x="6996113" y="4176713"/>
            <a:ext cx="2740025" cy="769937"/>
          </a:xfrm>
          <a:prstGeom prst="borderCallout1">
            <a:avLst>
              <a:gd name="adj1" fmla="val 47523"/>
              <a:gd name="adj2" fmla="val -2051"/>
              <a:gd name="adj3" fmla="val 12296"/>
              <a:gd name="adj4" fmla="val -123935"/>
            </a:avLst>
          </a:prstGeom>
          <a:solidFill>
            <a:schemeClr val="accent1"/>
          </a:solidFill>
          <a:ln w="12700" algn="ctr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rgbClr val="D60093"/>
                </a:solidFill>
              </a:rPr>
              <a:t>1 hour proper motion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rgbClr val="D60093"/>
                </a:solidFill>
              </a:rPr>
              <a:t>(asteroids/comets only)</a:t>
            </a:r>
            <a:endParaRPr lang="en-US" sz="1600">
              <a:solidFill>
                <a:srgbClr val="D60093"/>
              </a:solidFill>
            </a:endParaRPr>
          </a:p>
        </p:txBody>
      </p:sp>
      <p:sp>
        <p:nvSpPr>
          <p:cNvPr id="22540" name="Légende encadrée 1 26"/>
          <p:cNvSpPr>
            <a:spLocks/>
          </p:cNvSpPr>
          <p:nvPr/>
        </p:nvSpPr>
        <p:spPr bwMode="auto">
          <a:xfrm>
            <a:off x="1866900" y="1465263"/>
            <a:ext cx="2740025" cy="400050"/>
          </a:xfrm>
          <a:prstGeom prst="borderCallout1">
            <a:avLst>
              <a:gd name="adj1" fmla="val 41949"/>
              <a:gd name="adj2" fmla="val 99287"/>
              <a:gd name="adj3" fmla="val 305801"/>
              <a:gd name="adj4" fmla="val 160440"/>
            </a:avLst>
          </a:prstGeom>
          <a:solidFill>
            <a:schemeClr val="accent1"/>
          </a:solidFill>
          <a:ln w="12700" algn="ctr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rgbClr val="FF0000"/>
                </a:solidFill>
              </a:rPr>
              <a:t>1 arcmin towards North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22541" name="Légende encadrée 1 26"/>
          <p:cNvSpPr>
            <a:spLocks/>
          </p:cNvSpPr>
          <p:nvPr/>
        </p:nvSpPr>
        <p:spPr bwMode="auto">
          <a:xfrm>
            <a:off x="6973888" y="1477963"/>
            <a:ext cx="2625725" cy="400050"/>
          </a:xfrm>
          <a:prstGeom prst="borderCallout1">
            <a:avLst>
              <a:gd name="adj1" fmla="val 47523"/>
              <a:gd name="adj2" fmla="val -2051"/>
              <a:gd name="adj3" fmla="val 245426"/>
              <a:gd name="adj4" fmla="val -15153"/>
            </a:avLst>
          </a:prstGeom>
          <a:solidFill>
            <a:schemeClr val="accent1"/>
          </a:solidFill>
          <a:ln w="12700" algn="ctr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rgbClr val="00B0F0"/>
                </a:solidFill>
              </a:rPr>
              <a:t>1 arcmin towards East</a:t>
            </a:r>
            <a:endParaRPr lang="en-US" sz="1600">
              <a:solidFill>
                <a:srgbClr val="00B0F0"/>
              </a:solidFill>
            </a:endParaRPr>
          </a:p>
        </p:txBody>
      </p:sp>
      <p:sp>
        <p:nvSpPr>
          <p:cNvPr id="22542" name="Légende encadrée 1 26"/>
          <p:cNvSpPr>
            <a:spLocks/>
          </p:cNvSpPr>
          <p:nvPr/>
        </p:nvSpPr>
        <p:spPr bwMode="auto">
          <a:xfrm>
            <a:off x="6996113" y="2235200"/>
            <a:ext cx="2827337" cy="400050"/>
          </a:xfrm>
          <a:prstGeom prst="borderCallout1">
            <a:avLst>
              <a:gd name="adj1" fmla="val 47523"/>
              <a:gd name="adj2" fmla="val -2051"/>
              <a:gd name="adj3" fmla="val 108861"/>
              <a:gd name="adj4" fmla="val -23042"/>
            </a:avLst>
          </a:prstGeom>
          <a:solidFill>
            <a:schemeClr val="accent1"/>
          </a:solidFill>
          <a:ln w="12700" algn="ctr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rgbClr val="92D050"/>
                </a:solidFill>
              </a:rPr>
              <a:t>1 arcmin towards Zenith</a:t>
            </a:r>
            <a:endParaRPr lang="en-US" sz="160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target definition zone</a:t>
            </a:r>
          </a:p>
        </p:txBody>
      </p:sp>
      <p:sp>
        <p:nvSpPr>
          <p:cNvPr id="23555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BD42BE-0D75-4011-AF05-BDC9BF59A644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355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2355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4BF32A9-094F-4F85-9A0A-D652A40659DC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fr-FR" sz="1400" smtClean="0">
              <a:solidFill>
                <a:srgbClr val="FF9966"/>
              </a:solidFill>
            </a:endParaRPr>
          </a:p>
        </p:txBody>
      </p:sp>
      <p:pic>
        <p:nvPicPr>
          <p:cNvPr id="23558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2781300"/>
            <a:ext cx="4321175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9" name="Légende encadrée 1 26"/>
          <p:cNvSpPr>
            <a:spLocks/>
          </p:cNvSpPr>
          <p:nvPr/>
        </p:nvSpPr>
        <p:spPr bwMode="auto">
          <a:xfrm>
            <a:off x="468313" y="2203450"/>
            <a:ext cx="2781300" cy="400050"/>
          </a:xfrm>
          <a:prstGeom prst="borderCallout1">
            <a:avLst>
              <a:gd name="adj1" fmla="val 53310"/>
              <a:gd name="adj2" fmla="val 101157"/>
              <a:gd name="adj3" fmla="val 205875"/>
              <a:gd name="adj4" fmla="val 112000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Target’s right ascension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3560" name="Légende encadrée 1 26"/>
          <p:cNvSpPr>
            <a:spLocks/>
          </p:cNvSpPr>
          <p:nvPr/>
        </p:nvSpPr>
        <p:spPr bwMode="auto">
          <a:xfrm>
            <a:off x="395288" y="1624013"/>
            <a:ext cx="2854325" cy="400050"/>
          </a:xfrm>
          <a:prstGeom prst="borderCallout1">
            <a:avLst>
              <a:gd name="adj1" fmla="val 53310"/>
              <a:gd name="adj2" fmla="val 101157"/>
              <a:gd name="adj3" fmla="val 347630"/>
              <a:gd name="adj4" fmla="val 150648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Target’s right declination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3561" name="Légende encadrée 1 26"/>
          <p:cNvSpPr>
            <a:spLocks/>
          </p:cNvSpPr>
          <p:nvPr/>
        </p:nvSpPr>
        <p:spPr bwMode="auto">
          <a:xfrm>
            <a:off x="636588" y="3932238"/>
            <a:ext cx="2027237" cy="400050"/>
          </a:xfrm>
          <a:prstGeom prst="borderCallout1">
            <a:avLst>
              <a:gd name="adj1" fmla="val 53310"/>
              <a:gd name="adj2" fmla="val 101157"/>
              <a:gd name="adj3" fmla="val -123912"/>
              <a:gd name="adj4" fmla="val 150273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Target’s identifier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3562" name="Légende encadrée 1 26"/>
          <p:cNvSpPr>
            <a:spLocks/>
          </p:cNvSpPr>
          <p:nvPr/>
        </p:nvSpPr>
        <p:spPr bwMode="auto">
          <a:xfrm>
            <a:off x="6867525" y="5683250"/>
            <a:ext cx="2641600" cy="400050"/>
          </a:xfrm>
          <a:prstGeom prst="borderCallout1">
            <a:avLst>
              <a:gd name="adj1" fmla="val 47523"/>
              <a:gd name="adj2" fmla="val -500"/>
              <a:gd name="adj3" fmla="val -528912"/>
              <a:gd name="adj4" fmla="val -79046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Target is a fixed object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3563" name="Légende encadrée 1 26"/>
          <p:cNvSpPr>
            <a:spLocks/>
          </p:cNvSpPr>
          <p:nvPr/>
        </p:nvSpPr>
        <p:spPr bwMode="auto">
          <a:xfrm>
            <a:off x="6867525" y="5178425"/>
            <a:ext cx="2398713" cy="400050"/>
          </a:xfrm>
          <a:prstGeom prst="borderCallout1">
            <a:avLst>
              <a:gd name="adj1" fmla="val 47523"/>
              <a:gd name="adj2" fmla="val -500"/>
              <a:gd name="adj3" fmla="val -398736"/>
              <a:gd name="adj4" fmla="val -67606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Target is an asteroid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3564" name="Légende encadrée 1 26"/>
          <p:cNvSpPr>
            <a:spLocks/>
          </p:cNvSpPr>
          <p:nvPr/>
        </p:nvSpPr>
        <p:spPr bwMode="auto">
          <a:xfrm>
            <a:off x="6867525" y="4673600"/>
            <a:ext cx="2041525" cy="400050"/>
          </a:xfrm>
          <a:prstGeom prst="borderCallout1">
            <a:avLst>
              <a:gd name="adj1" fmla="val 47523"/>
              <a:gd name="adj2" fmla="val -500"/>
              <a:gd name="adj3" fmla="val -277231"/>
              <a:gd name="adj4" fmla="val -54051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Target is a comet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3565" name="Légende encadrée 1 26"/>
          <p:cNvSpPr>
            <a:spLocks/>
          </p:cNvSpPr>
          <p:nvPr/>
        </p:nvSpPr>
        <p:spPr bwMode="auto">
          <a:xfrm>
            <a:off x="7313613" y="1617663"/>
            <a:ext cx="2328862" cy="400050"/>
          </a:xfrm>
          <a:prstGeom prst="borderCallout1">
            <a:avLst>
              <a:gd name="adj1" fmla="val 47523"/>
              <a:gd name="adj2" fmla="val -500"/>
              <a:gd name="adj3" fmla="val 370773"/>
              <a:gd name="adj4" fmla="val -23463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Type of coordinates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3566" name="Légende encadrée 1 26"/>
          <p:cNvSpPr>
            <a:spLocks/>
          </p:cNvSpPr>
          <p:nvPr/>
        </p:nvSpPr>
        <p:spPr bwMode="auto">
          <a:xfrm>
            <a:off x="6867525" y="3798888"/>
            <a:ext cx="2481263" cy="769937"/>
          </a:xfrm>
          <a:prstGeom prst="borderCallout1">
            <a:avLst>
              <a:gd name="adj1" fmla="val 47523"/>
              <a:gd name="adj2" fmla="val -500"/>
              <a:gd name="adj3" fmla="val -30065"/>
              <a:gd name="adj4" fmla="val -18306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Get coordinates from</a:t>
            </a:r>
          </a:p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the telescope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3567" name="ZoneTexte 7"/>
          <p:cNvSpPr txBox="1">
            <a:spLocks noChangeArrowheads="1"/>
          </p:cNvSpPr>
          <p:nvPr/>
        </p:nvSpPr>
        <p:spPr bwMode="auto">
          <a:xfrm>
            <a:off x="636588" y="4673600"/>
            <a:ext cx="35623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FF0000"/>
                </a:solidFill>
              </a:rPr>
              <a:t>NOTA:</a:t>
            </a:r>
            <a:r>
              <a:rPr lang="en-US" sz="1600">
                <a:solidFill>
                  <a:srgbClr val="FFFF00"/>
                </a:solidFill>
              </a:rPr>
              <a:t> input formats: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</a:rPr>
              <a:t>type 180		for 180° 00’ 00’’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</a:rPr>
              <a:t>type 145 12 	for  145° 12’ 00’’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</a:rPr>
              <a:t>type 110 21 34	for 110° 21’ 34’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</a:rPr>
              <a:t>type 91.5	 	for  91° 30’ 00’’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observing conditions zone</a:t>
            </a:r>
          </a:p>
        </p:txBody>
      </p:sp>
      <p:sp>
        <p:nvSpPr>
          <p:cNvPr id="24579" name="Espace réservé de la date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F59887-B4C1-439F-9AA2-249500048990}" type="datetime1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22/08/2017</a:t>
            </a:fld>
            <a:endParaRPr lang="fr-FR" sz="1400" smtClean="0">
              <a:solidFill>
                <a:srgbClr val="FF9966"/>
              </a:solidFill>
            </a:endParaRPr>
          </a:p>
        </p:txBody>
      </p:sp>
      <p:sp>
        <p:nvSpPr>
          <p:cNvPr id="24580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sz="1400" smtClean="0">
                <a:solidFill>
                  <a:srgbClr val="FF9966"/>
                </a:solidFill>
              </a:rPr>
              <a:t>C2PU-Team, Observatoire de Nice</a:t>
            </a:r>
          </a:p>
        </p:txBody>
      </p:sp>
      <p:sp>
        <p:nvSpPr>
          <p:cNvPr id="2458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2D696F-4F88-4BEB-BDC4-A06B1536C8BA}" type="slidenum">
              <a:rPr lang="fr-FR" sz="1400" smtClean="0">
                <a:solidFill>
                  <a:srgbClr val="FF996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fr-FR" sz="1400" smtClean="0">
              <a:solidFill>
                <a:srgbClr val="FF9966"/>
              </a:solidFill>
            </a:endParaRPr>
          </a:p>
        </p:txBody>
      </p:sp>
      <p:pic>
        <p:nvPicPr>
          <p:cNvPr id="2458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2781300"/>
            <a:ext cx="4321175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Légende encadrée 1 26"/>
          <p:cNvSpPr>
            <a:spLocks/>
          </p:cNvSpPr>
          <p:nvPr/>
        </p:nvSpPr>
        <p:spPr bwMode="auto">
          <a:xfrm>
            <a:off x="4356100" y="2006600"/>
            <a:ext cx="1190625" cy="400050"/>
          </a:xfrm>
          <a:prstGeom prst="borderCallout1">
            <a:avLst>
              <a:gd name="adj1" fmla="val 100690"/>
              <a:gd name="adj2" fmla="val 49639"/>
              <a:gd name="adj3" fmla="val 255657"/>
              <a:gd name="adj4" fmla="val 50412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UTC date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4584" name="Légende encadrée 1 26"/>
          <p:cNvSpPr>
            <a:spLocks/>
          </p:cNvSpPr>
          <p:nvPr/>
        </p:nvSpPr>
        <p:spPr bwMode="auto">
          <a:xfrm>
            <a:off x="7648575" y="2149475"/>
            <a:ext cx="1176338" cy="400050"/>
          </a:xfrm>
          <a:prstGeom prst="borderCallout1">
            <a:avLst>
              <a:gd name="adj1" fmla="val 47523"/>
              <a:gd name="adj2" fmla="val -500"/>
              <a:gd name="adj3" fmla="val 250931"/>
              <a:gd name="adj4" fmla="val -75616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UTC time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4585" name="Légende encadrée 1 26"/>
          <p:cNvSpPr>
            <a:spLocks/>
          </p:cNvSpPr>
          <p:nvPr/>
        </p:nvSpPr>
        <p:spPr bwMode="auto">
          <a:xfrm>
            <a:off x="738188" y="2139950"/>
            <a:ext cx="1516062" cy="400050"/>
          </a:xfrm>
          <a:prstGeom prst="borderCallout1">
            <a:avLst>
              <a:gd name="adj1" fmla="val 53310"/>
              <a:gd name="adj2" fmla="val 101157"/>
              <a:gd name="adj3" fmla="val 252870"/>
              <a:gd name="adj4" fmla="val 163889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Current date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4586" name="Légende encadrée 1 26"/>
          <p:cNvSpPr>
            <a:spLocks/>
          </p:cNvSpPr>
          <p:nvPr/>
        </p:nvSpPr>
        <p:spPr bwMode="auto">
          <a:xfrm>
            <a:off x="682625" y="2709863"/>
            <a:ext cx="1546225" cy="769937"/>
          </a:xfrm>
          <a:prstGeom prst="borderCallout1">
            <a:avLst>
              <a:gd name="adj1" fmla="val 53310"/>
              <a:gd name="adj2" fmla="val 101157"/>
              <a:gd name="adj3" fmla="val 94009"/>
              <a:gd name="adj4" fmla="val 252333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True local</a:t>
            </a:r>
          </a:p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sidereal time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4587" name="Légende encadrée 1 26"/>
          <p:cNvSpPr>
            <a:spLocks/>
          </p:cNvSpPr>
          <p:nvPr/>
        </p:nvSpPr>
        <p:spPr bwMode="auto">
          <a:xfrm>
            <a:off x="7648575" y="2894013"/>
            <a:ext cx="1933575" cy="400050"/>
          </a:xfrm>
          <a:prstGeom prst="borderCallout1">
            <a:avLst>
              <a:gd name="adj1" fmla="val 47523"/>
              <a:gd name="adj2" fmla="val -500"/>
              <a:gd name="adj3" fmla="val 136657"/>
              <a:gd name="adj4" fmla="val -44236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UTC Julian date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4588" name="Légende encadrée 1 26"/>
          <p:cNvSpPr>
            <a:spLocks/>
          </p:cNvSpPr>
          <p:nvPr/>
        </p:nvSpPr>
        <p:spPr bwMode="auto">
          <a:xfrm>
            <a:off x="1223963" y="3648075"/>
            <a:ext cx="1004887" cy="401638"/>
          </a:xfrm>
          <a:prstGeom prst="borderCallout1">
            <a:avLst>
              <a:gd name="adj1" fmla="val 53310"/>
              <a:gd name="adj2" fmla="val 101157"/>
              <a:gd name="adj3" fmla="val 19426"/>
              <a:gd name="adj4" fmla="val 338597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Latitude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4589" name="Légende encadrée 1 26"/>
          <p:cNvSpPr>
            <a:spLocks/>
          </p:cNvSpPr>
          <p:nvPr/>
        </p:nvSpPr>
        <p:spPr bwMode="auto">
          <a:xfrm>
            <a:off x="7648575" y="3648075"/>
            <a:ext cx="1219200" cy="401638"/>
          </a:xfrm>
          <a:prstGeom prst="borderCallout1">
            <a:avLst>
              <a:gd name="adj1" fmla="val 47523"/>
              <a:gd name="adj2" fmla="val -500"/>
              <a:gd name="adj3" fmla="val 19602"/>
              <a:gd name="adj4" fmla="val -71954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Longitude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4590" name="Légende encadrée 1 26"/>
          <p:cNvSpPr>
            <a:spLocks/>
          </p:cNvSpPr>
          <p:nvPr/>
        </p:nvSpPr>
        <p:spPr bwMode="auto">
          <a:xfrm>
            <a:off x="195263" y="4222750"/>
            <a:ext cx="2058987" cy="401638"/>
          </a:xfrm>
          <a:prstGeom prst="borderCallout1">
            <a:avLst>
              <a:gd name="adj1" fmla="val 53310"/>
              <a:gd name="adj2" fmla="val 101157"/>
              <a:gd name="adj3" fmla="val -55824"/>
              <a:gd name="adj4" fmla="val 170745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Estimated seeing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4591" name="Légende encadrée 1 26"/>
          <p:cNvSpPr>
            <a:spLocks/>
          </p:cNvSpPr>
          <p:nvPr/>
        </p:nvSpPr>
        <p:spPr bwMode="auto">
          <a:xfrm>
            <a:off x="7648575" y="4219575"/>
            <a:ext cx="1530350" cy="400050"/>
          </a:xfrm>
          <a:prstGeom prst="borderCallout1">
            <a:avLst>
              <a:gd name="adj1" fmla="val 47523"/>
              <a:gd name="adj2" fmla="val -500"/>
              <a:gd name="adj3" fmla="val -52861"/>
              <a:gd name="adj4" fmla="val -55569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Temperature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4592" name="Légende encadrée 1 26"/>
          <p:cNvSpPr>
            <a:spLocks/>
          </p:cNvSpPr>
          <p:nvPr/>
        </p:nvSpPr>
        <p:spPr bwMode="auto">
          <a:xfrm>
            <a:off x="4392613" y="4500563"/>
            <a:ext cx="1117600" cy="400050"/>
          </a:xfrm>
          <a:prstGeom prst="borderCallout1">
            <a:avLst>
              <a:gd name="adj1" fmla="val -13792"/>
              <a:gd name="adj2" fmla="val 56343"/>
              <a:gd name="adj3" fmla="val -103023"/>
              <a:gd name="adj4" fmla="val 76792"/>
            </a:avLst>
          </a:prstGeom>
          <a:solidFill>
            <a:schemeClr val="accent1"/>
          </a:solidFill>
          <a:ln w="12700" algn="ctr">
            <a:solidFill>
              <a:schemeClr val="hlink"/>
            </a:solidFill>
            <a:round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rIns="45720" anchor="ctr" anchorCtr="1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65000"/>
              <a:buFont typeface="Wingdings" panose="05000000000000000000" pitchFamily="2" charset="2"/>
              <a:buNone/>
            </a:pPr>
            <a:r>
              <a:rPr lang="en-US" sz="2000">
                <a:solidFill>
                  <a:schemeClr val="tx1"/>
                </a:solidFill>
              </a:rPr>
              <a:t>Pressure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4593" name="ZoneTexte 2"/>
          <p:cNvSpPr txBox="1">
            <a:spLocks noChangeArrowheads="1"/>
          </p:cNvSpPr>
          <p:nvPr/>
        </p:nvSpPr>
        <p:spPr bwMode="auto">
          <a:xfrm>
            <a:off x="3068638" y="5199063"/>
            <a:ext cx="37179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rgbClr val="FF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FFFF00"/>
                </a:solidFill>
              </a:rPr>
              <a:t>NOTA</a:t>
            </a:r>
            <a:r>
              <a:rPr lang="en-US" sz="2000">
                <a:solidFill>
                  <a:schemeClr val="tx1"/>
                </a:solidFill>
              </a:rPr>
              <a:t>: in normal conditions,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the latitude and longitude fields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are preset to C2PU’s values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jet d'ordre général">
  <a:themeElements>
    <a:clrScheme name="">
      <a:dk1>
        <a:srgbClr val="800000"/>
      </a:dk1>
      <a:lt1>
        <a:srgbClr val="FFFFFF"/>
      </a:lt1>
      <a:dk2>
        <a:srgbClr val="000000"/>
      </a:dk2>
      <a:lt2>
        <a:srgbClr val="FFFFCC"/>
      </a:lt2>
      <a:accent1>
        <a:srgbClr val="000000"/>
      </a:accent1>
      <a:accent2>
        <a:srgbClr val="0033CC"/>
      </a:accent2>
      <a:accent3>
        <a:srgbClr val="AAAAAA"/>
      </a:accent3>
      <a:accent4>
        <a:srgbClr val="DADADA"/>
      </a:accent4>
      <a:accent5>
        <a:srgbClr val="AAAAAA"/>
      </a:accent5>
      <a:accent6>
        <a:srgbClr val="002DB9"/>
      </a:accent6>
      <a:hlink>
        <a:srgbClr val="FF0000"/>
      </a:hlink>
      <a:folHlink>
        <a:srgbClr val="660066"/>
      </a:folHlink>
    </a:clrScheme>
    <a:fontScheme name="Sujet d'ordre génér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hlink"/>
          </a:solidFill>
          <a:prstDash val="solid"/>
          <a:round/>
          <a:headEnd type="triangl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45720" tIns="45720" rIns="45720" bIns="45720" numCol="1" anchor="ctr" anchorCtr="1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65000"/>
          <a:buFont typeface="Wingdings" panose="05000000000000000000" pitchFamily="2" charset="2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hlink"/>
          </a:solidFill>
          <a:prstDash val="solid"/>
          <a:round/>
          <a:headEnd type="triangl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45720" tIns="45720" rIns="45720" bIns="45720" numCol="1" anchor="ctr" anchorCtr="1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65000"/>
          <a:buFont typeface="Wingdings" panose="05000000000000000000" pitchFamily="2" charset="2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Sujet d'ordre général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jet d'ordre général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jet d'ordre génér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Designs\Bambou.pot</Template>
  <TotalTime>16130</TotalTime>
  <Words>843</Words>
  <Application>Microsoft Office PowerPoint</Application>
  <PresentationFormat>Format A4 (210 x 297 mm)</PresentationFormat>
  <Paragraphs>240</Paragraphs>
  <Slides>21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8" baseType="lpstr">
      <vt:lpstr>Arial</vt:lpstr>
      <vt:lpstr>Arial Narrow</vt:lpstr>
      <vt:lpstr>Symbol</vt:lpstr>
      <vt:lpstr>Times New Roman</vt:lpstr>
      <vt:lpstr>Wingdings</vt:lpstr>
      <vt:lpstr>Sujet d'ordre général</vt:lpstr>
      <vt:lpstr>Graphique</vt:lpstr>
      <vt:lpstr>A SOFTWARE FOR STAR FIELD PREDICTION AND TARGET OBSERVABILITY ASSESSMENT</vt:lpstr>
      <vt:lpstr>What are you really observing ?</vt:lpstr>
      <vt:lpstr>Launching “Plot_Field”</vt:lpstr>
      <vt:lpstr>The “Plot_Field” software IHM</vt:lpstr>
      <vt:lpstr>The “Plot_Field” software IHM</vt:lpstr>
      <vt:lpstr>The “Plot_Field” software IHM</vt:lpstr>
      <vt:lpstr>The display zone</vt:lpstr>
      <vt:lpstr>The target definition zone</vt:lpstr>
      <vt:lpstr>The observing conditions zone</vt:lpstr>
      <vt:lpstr>The instrument definition zone</vt:lpstr>
      <vt:lpstr>The catalog definition zone</vt:lpstr>
      <vt:lpstr>The geometry definition zone</vt:lpstr>
      <vt:lpstr>The information zone</vt:lpstr>
      <vt:lpstr>A typical session (I)</vt:lpstr>
      <vt:lpstr>A typical session (II)</vt:lpstr>
      <vt:lpstr>A typical session (III)</vt:lpstr>
      <vt:lpstr>A typical session (IV)</vt:lpstr>
      <vt:lpstr>A typical session (V)</vt:lpstr>
      <vt:lpstr>A typical session (VI)</vt:lpstr>
      <vt:lpstr>A typical session (VII)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rivet</dc:creator>
  <cp:lastModifiedBy>rivet</cp:lastModifiedBy>
  <cp:revision>831</cp:revision>
  <cp:lastPrinted>1601-01-01T00:00:00Z</cp:lastPrinted>
  <dcterms:created xsi:type="dcterms:W3CDTF">1601-01-01T00:00:00Z</dcterms:created>
  <dcterms:modified xsi:type="dcterms:W3CDTF">2017-08-22T15:48:02Z</dcterms:modified>
</cp:coreProperties>
</file>